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710" r:id="rId6"/>
  </p:sldMasterIdLst>
  <p:notesMasterIdLst>
    <p:notesMasterId r:id="rId33"/>
  </p:notesMasterIdLst>
  <p:sldIdLst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147470073" r:id="rId26"/>
    <p:sldId id="2147468640" r:id="rId27"/>
    <p:sldId id="2076137301" r:id="rId28"/>
    <p:sldId id="280" r:id="rId29"/>
    <p:sldId id="281" r:id="rId30"/>
    <p:sldId id="282" r:id="rId31"/>
    <p:sldId id="283" r:id="rId32"/>
  </p:sldIdLst>
  <p:sldSz cx="12436475" cy="69945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C5281787-AAC5-1341-82A8-7F092D7CDF3F}">
          <p14:sldIdLst>
            <p14:sldId id="258"/>
          </p14:sldIdLst>
        </p14:section>
        <p14:section name="Content" id="{9FA81F17-1863-384F-8E4D-6A07E2860D8E}">
          <p14:sldIdLst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147470073"/>
            <p14:sldId id="2147468640"/>
            <p14:sldId id="2076137301"/>
            <p14:sldId id="280"/>
            <p14:sldId id="281"/>
            <p14:sldId id="282"/>
            <p14:sldId id="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5" userDrawn="1">
          <p15:clr>
            <a:srgbClr val="A4A3A4"/>
          </p15:clr>
        </p15:guide>
        <p15:guide id="2" pos="175" userDrawn="1">
          <p15:clr>
            <a:srgbClr val="A4A3A4"/>
          </p15:clr>
        </p15:guide>
        <p15:guide id="3" orient="horz" pos="593" userDrawn="1">
          <p15:clr>
            <a:srgbClr val="A4A3A4"/>
          </p15:clr>
        </p15:guide>
        <p15:guide id="4" orient="horz" pos="865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1603BA1-1118-5046-7DDD-9AE0F0E1CBDC}" name="Delgado, Dayana" initials="DD" userId="S::dayana.delgado@accenture.com::c8b8a0b6-5cca-4232-9a6c-e0551d900372" providerId="AD"/>
  <p188:author id="{FA8856C1-4BF4-D601-CC8B-B4743139A9EB}" name="Cannon, Sarah" initials="CS" userId="S::sarah.cannon@accenture.com::dc6dee19-a4f0-4d34-a4c3-da5ded2aaef2" providerId="AD"/>
  <p188:author id="{4AF200CB-1A08-C3CF-2084-EDB32CAA6E60}" name="Sparsh Agrawat" initials="SA" userId="S::spagrawa@microsoft.com::cceb62e1-d075-44d2-bf98-9116692f6c8c" providerId="AD"/>
  <p188:author id="{89C53BEB-366E-399B-0EB6-60D2141706FD}" name="Lisa James" initials="LJ" userId="S::lijame@microsoft.com::0e7c6abd-8864-4b23-8630-4e7983d0bc0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D4"/>
    <a:srgbClr val="FFFFFF"/>
    <a:srgbClr val="0178D4"/>
    <a:srgbClr val="50E6FF"/>
    <a:srgbClr val="243A5E"/>
    <a:srgbClr val="000000"/>
    <a:srgbClr val="737373"/>
    <a:srgbClr val="505050"/>
    <a:srgbClr val="F2F2F2"/>
    <a:srgbClr val="1A1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B7CA85-78B0-48B1-86BA-79908B370842}" v="20" dt="2021-10-13T19:43:09.679"/>
    <p1510:client id="{E07B6ACC-8D7F-4A18-9B5E-6010F1BEB5B3}" v="31" vWet="33" dt="2021-10-13T19:09:57.6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102"/>
      </p:cViewPr>
      <p:guideLst>
        <p:guide orient="horz" pos="185"/>
        <p:guide pos="175"/>
        <p:guide orient="horz" pos="593"/>
        <p:guide orient="horz" pos="8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798A4-35E9-46F5-9F22-6F02B89B6AEC}" type="datetimeFigureOut">
              <a:rPr lang="en-IN" smtClean="0"/>
              <a:t>07-02-2023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2179AF-4349-4486-8795-451A6C96011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3045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Virtualization helps companies address specific business needs: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secure access to data/organizational resources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Compliance with industry regulations (i.e. FSI, healthcare, government)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increasingly elastic workforce (i.e. mergers/acquisitions, short-term employees, contractor/partner access)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Employee-specific needs (i.e. BYOD or mobile staff, call centers, branch workers)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Specialized workloads (i.e. design/engineering, legacy apps, software dev test)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Azure Virtual Desktop helps: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Employees stay as productive with a virtualized experience on a PC, phone, tablet, or browser as they are with a physical PC sitting right in front of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Simplify management, provisioning, and access to corporate data and apps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 customers as they migrate to the cloud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 the costs and resources associated with managing on-premises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Empower IT to transform the workplace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2179AF-4349-4486-8795-451A6C960116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55681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2179AF-4349-4486-8795-451A6C960116}" type="slidenum">
              <a:rPr lang="en-IN" smtClean="0"/>
              <a:t>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08519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Windows 10/11 and Office 365—kept up to date, with cloud-connected management powered by </a:t>
            </a:r>
            <a:r>
              <a:rPr lang="en-US" err="1"/>
              <a:t>ConfigMgr</a:t>
            </a:r>
            <a:r>
              <a:rPr lang="en-US"/>
              <a:t> and Intune—provides the </a:t>
            </a:r>
            <a:r>
              <a:rPr lang="en-US" b="1"/>
              <a:t>most productive </a:t>
            </a:r>
            <a:r>
              <a:rPr lang="en-US"/>
              <a:t>and </a:t>
            </a:r>
            <a:r>
              <a:rPr lang="en-US" b="1"/>
              <a:t>most secure </a:t>
            </a:r>
            <a:r>
              <a:rPr lang="en-US"/>
              <a:t>computing experience for users while </a:t>
            </a:r>
            <a:r>
              <a:rPr lang="en-US" b="1"/>
              <a:t>lowering total cost of ownership</a:t>
            </a:r>
            <a:r>
              <a:rPr lang="en-US" b="0"/>
              <a:t> and</a:t>
            </a:r>
            <a:r>
              <a:rPr lang="en-US"/>
              <a:t> reducing complexity for IT teams</a:t>
            </a:r>
          </a:p>
          <a:p>
            <a:endParaRPr lang="en-US"/>
          </a:p>
          <a:p>
            <a:r>
              <a:rPr lang="en-US"/>
              <a:t>Designed for all customer types, across all segments, Microsoft 365 is the best way for customers to license the products and services necessary to deliver this experience.</a:t>
            </a:r>
          </a:p>
          <a:p>
            <a:endParaRPr lang="en-US"/>
          </a:p>
          <a:p>
            <a:r>
              <a:rPr lang="en-US"/>
              <a:t>Let’s take a look at each of these benefits, starting with productivity and what it means to have the most productive experience.</a:t>
            </a:r>
          </a:p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2179AF-4349-4486-8795-451A6C960116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95143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32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Microsoft 365 Apps for enterprise, f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ormerly </a:t>
            </a:r>
            <a:r>
              <a:rPr lang="en-US" sz="1200">
                <a:solidFill>
                  <a:schemeClr val="tx1"/>
                </a:solidFill>
                <a:ea typeface="+mn-lt"/>
                <a:cs typeface="+mn-lt"/>
              </a:rPr>
              <a:t>Office 365 </a:t>
            </a:r>
            <a:r>
              <a:rPr lang="en-US" sz="1200" err="1">
                <a:solidFill>
                  <a:schemeClr val="tx1"/>
                </a:solidFill>
                <a:ea typeface="+mn-lt"/>
                <a:cs typeface="+mn-lt"/>
              </a:rPr>
              <a:t>ProPlus</a:t>
            </a:r>
            <a:r>
              <a:rPr lang="en-US" sz="1200">
                <a:solidFill>
                  <a:schemeClr val="tx1"/>
                </a:solidFill>
                <a:ea typeface="+mn-lt"/>
                <a:cs typeface="+mn-lt"/>
              </a:rPr>
              <a:t>--</a:t>
            </a:r>
          </a:p>
          <a:p>
            <a:pPr marL="0" marR="0" lvl="0" indent="0" algn="l" defTabSz="932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32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Delivers a consistent Windows 10 and Office 365 experience for users across local and virtual workspaces:</a:t>
            </a:r>
          </a:p>
          <a:p>
            <a:pPr marL="285750" marR="0" lvl="0" indent="-285750" algn="l" defTabSz="932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marR="0" lvl="0" indent="-285750" algn="l" defTabSz="932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FSLogix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technologies make Office 365 much more performant in multi-user virtual environments. (Outlook OST file, OneDrive cache, Windows Search DB and GAL)</a:t>
            </a:r>
          </a:p>
          <a:p>
            <a:pPr marL="285750" marR="0" lvl="0" indent="-285750" algn="l" defTabSz="932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FSLogix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Profile Container enables full access to OneDrive, ability to run Outlook in cached mode; 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dramatically speeds up logon and application launch times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marR="0" lvl="0" indent="-285750" algn="l" defTabSz="932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Office 365 optimized for multi-session virtualization deployments </a:t>
            </a:r>
          </a:p>
          <a:p>
            <a:endParaRPr lang="en-US"/>
          </a:p>
          <a:p>
            <a:endParaRPr lang="en-IN"/>
          </a:p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2179AF-4349-4486-8795-451A6C960116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46053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2179AF-4349-4486-8795-451A6C960116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69321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JUST DISCUSSED LIMITATIONS SERVER, TAKING BEST OF TWO. </a:t>
            </a:r>
          </a:p>
          <a:p>
            <a:r>
              <a:rPr lang="en-US"/>
              <a:t>WIN7 ESU, ONLY PAY FOR AZURE CONSUMPTION. </a:t>
            </a:r>
          </a:p>
          <a:p>
            <a:r>
              <a:rPr lang="en-US"/>
              <a:t>AZURE, SCALE IN MINUTES</a:t>
            </a:r>
          </a:p>
          <a:p>
            <a:r>
              <a:rPr lang="en-US"/>
              <a:t>FULL DESKTOP/APPS (other cloud providers don’t provide this)</a:t>
            </a:r>
          </a:p>
          <a:p>
            <a:r>
              <a:rPr lang="en-US"/>
              <a:t>CONDITIONAL ACCESS, INTUNE. </a:t>
            </a:r>
          </a:p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33"/>
              </a:spcAft>
              <a:buClrTx/>
              <a:buSzTx/>
              <a:buFontTx/>
              <a:buNone/>
              <a:tabLst/>
              <a:defRPr/>
            </a:pPr>
            <a:endParaRPr lang="en-US" sz="80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33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Lets take a look at the high level architecture.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2179AF-4349-4486-8795-451A6C960116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95266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THOSE FOLLOWED, </a:t>
            </a:r>
            <a:r>
              <a:rPr lang="en-US" err="1"/>
              <a:t>RDmi</a:t>
            </a:r>
            <a:r>
              <a:rPr lang="en-US"/>
              <a:t>. FEEDBACK SERVICE. BOXES</a:t>
            </a:r>
            <a:br>
              <a:rPr lang="en-US"/>
            </a:br>
            <a:r>
              <a:rPr lang="en-US"/>
              <a:t>PROVIDE TOOLS</a:t>
            </a:r>
            <a:br>
              <a:rPr lang="en-US"/>
            </a:br>
            <a:r>
              <a:rPr lang="en-US"/>
              <a:t>AAD</a:t>
            </a:r>
          </a:p>
          <a:p>
            <a:r>
              <a:rPr lang="en-US"/>
              <a:t>VM’s SUBSCRIPTION, VM’s OUTBOUND, NO 3389TCP</a:t>
            </a:r>
          </a:p>
          <a:p>
            <a:r>
              <a:rPr lang="en-US"/>
              <a:t>SUPPORT 7/10/SERVER, DESKTOP/APP</a:t>
            </a:r>
          </a:p>
          <a:p>
            <a:pPr marL="241653" indent="-241653">
              <a:buAutoNum type="arabicPeriod"/>
            </a:pPr>
            <a:endParaRPr lang="en-US"/>
          </a:p>
          <a:p>
            <a:endParaRPr lang="en-US"/>
          </a:p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2179AF-4349-4486-8795-451A6C960116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50201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KEY POINTS: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Many Microsoft customers are already eligible for Azure Virtual Desktop today…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This makes positioning Azure Virtual Desktop even easier </a:t>
            </a:r>
          </a:p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2179AF-4349-4486-8795-451A6C960116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57342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Infosys, DXC, Wipro, Cognizant, HCL, IBM.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179AF-4349-4486-8795-451A6C96011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728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partnership between Microsoft and VMware is designed to help customers accelerate their cloud adoption while maximizing cost savings and delivering an exceptional user experience.</a:t>
            </a:r>
          </a:p>
          <a:p>
            <a:endParaRPr lang="en-US"/>
          </a:p>
          <a:p>
            <a:r>
              <a:rPr lang="en-US"/>
              <a:t>With this combination of platforms, customers can begin using their Azure Virtual Desktop benefit more quickly by taking advantage of hybrid support and a common management interface across all platforms.</a:t>
            </a:r>
          </a:p>
          <a:p>
            <a:endParaRPr lang="en-US"/>
          </a:p>
          <a:p>
            <a:r>
              <a:rPr lang="en-US"/>
              <a:t>Horizon Cloud on Microsoft Azure has enterprise features that work with the capabilities of Azure Virtual Desktop to optimize costs at scale with advanced power management - a must have as you begin a broader Windows 10 migration to the cloud</a:t>
            </a:r>
          </a:p>
          <a:p>
            <a:endParaRPr lang="en-US"/>
          </a:p>
          <a:p>
            <a:r>
              <a:rPr lang="en-US"/>
              <a:t>And, both Microsoft and VMware are focused heavily on user experience. The combination of </a:t>
            </a:r>
            <a:r>
              <a:rPr lang="en-US" err="1"/>
              <a:t>FSLogix</a:t>
            </a:r>
            <a:r>
              <a:rPr lang="en-US"/>
              <a:t> and VMware Dynamic Environment manager delivers exceptional user environment management capabilities, while the Blast Extreme protocol and Workspace ONE Access provides secure access to apps and desktops.</a:t>
            </a:r>
          </a:p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2179AF-4349-4486-8795-451A6C960116}" type="slidenum">
              <a:rPr lang="en-IN" smtClean="0"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76653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jpe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jpe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4560" y="1144706"/>
            <a:ext cx="9327356" cy="2435131"/>
          </a:xfrm>
        </p:spPr>
        <p:txBody>
          <a:bodyPr anchor="b"/>
          <a:lstStyle>
            <a:lvl1pPr algn="ctr">
              <a:defRPr sz="6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4560" y="3673745"/>
            <a:ext cx="9327356" cy="1688724"/>
          </a:xfrm>
        </p:spPr>
        <p:txBody>
          <a:bodyPr/>
          <a:lstStyle>
            <a:lvl1pPr marL="0" indent="0" algn="ctr">
              <a:buNone/>
              <a:defRPr sz="2448"/>
            </a:lvl1pPr>
            <a:lvl2pPr marL="466298" indent="0" algn="ctr">
              <a:buNone/>
              <a:defRPr sz="2040"/>
            </a:lvl2pPr>
            <a:lvl3pPr marL="932597" indent="0" algn="ctr">
              <a:buNone/>
              <a:defRPr sz="1836"/>
            </a:lvl3pPr>
            <a:lvl4pPr marL="1398895" indent="0" algn="ctr">
              <a:buNone/>
              <a:defRPr sz="1632"/>
            </a:lvl4pPr>
            <a:lvl5pPr marL="1865193" indent="0" algn="ctr">
              <a:buNone/>
              <a:defRPr sz="1632"/>
            </a:lvl5pPr>
            <a:lvl6pPr marL="2331491" indent="0" algn="ctr">
              <a:buNone/>
              <a:defRPr sz="1632"/>
            </a:lvl6pPr>
            <a:lvl7pPr marL="2797790" indent="0" algn="ctr">
              <a:buNone/>
              <a:defRPr sz="1632"/>
            </a:lvl7pPr>
            <a:lvl8pPr marL="3264088" indent="0" algn="ctr">
              <a:buNone/>
              <a:defRPr sz="1632"/>
            </a:lvl8pPr>
            <a:lvl9pPr marL="3730386" indent="0" algn="ctr">
              <a:buNone/>
              <a:defRPr sz="163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BB90E-2B47-4E8B-888D-C41E46DEF508}" type="datetimeFigureOut">
              <a:rPr lang="en-IN" smtClean="0"/>
              <a:t>07-02-2023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861C-F222-491D-997F-220E53C3EA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49015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BB90E-2B47-4E8B-888D-C41E46DEF508}" type="datetimeFigureOut">
              <a:rPr lang="en-IN" smtClean="0"/>
              <a:t>07-02-2023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861C-F222-491D-997F-220E53C3EA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8563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99852" y="372394"/>
            <a:ext cx="2681615" cy="5927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5008" y="372394"/>
            <a:ext cx="7889389" cy="5927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BB90E-2B47-4E8B-888D-C41E46DEF508}" type="datetimeFigureOut">
              <a:rPr lang="en-IN" smtClean="0"/>
              <a:t>07-02-2023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861C-F222-491D-997F-220E53C3EA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0599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A36DC34-EED6-8F49-8473-3802F6C2A3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8" y="2582863"/>
            <a:ext cx="9823498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799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Azure presentation title 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E500E80-DD0C-EF4F-BB7D-03960A098E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9" y="4436713"/>
            <a:ext cx="9795376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399"/>
            </a:lvl3pPr>
            <a:lvl4pPr>
              <a:defRPr sz="1399"/>
            </a:lvl4pPr>
            <a:lvl5pPr>
              <a:defRPr sz="1049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456167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30" y="483228"/>
            <a:ext cx="1362456" cy="19406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DD3BB94-DC99-244C-91E3-A9764AF267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8" y="2582863"/>
            <a:ext cx="9823498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799" strike="noStrike" spc="-5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Azure presentation title 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63FCEA3C-C822-5A4A-9561-695239EA77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9" y="4436713"/>
            <a:ext cx="9795376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399"/>
            </a:lvl3pPr>
            <a:lvl4pPr>
              <a:defRPr sz="1399"/>
            </a:lvl4pPr>
            <a:lvl5pPr>
              <a:defRPr sz="1049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570715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30" y="483228"/>
            <a:ext cx="1362456" cy="19406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02B9254-503D-8F44-9D4B-18675DFDE8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8" y="2582863"/>
            <a:ext cx="9823498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799" strike="noStrike" spc="-5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Azure presentation title 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D6C119F-8C39-DF40-90FE-09B7E3ECDB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9" y="4436713"/>
            <a:ext cx="9795376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399"/>
            </a:lvl3pPr>
            <a:lvl4pPr>
              <a:defRPr sz="1399"/>
            </a:lvl4pPr>
            <a:lvl5pPr>
              <a:defRPr sz="1049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89931532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83EBA8-9428-5042-A6AB-BA1563CB95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419340-DB0C-B34E-84FE-2AA1A19A58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074" y="0"/>
            <a:ext cx="6093577" cy="69945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D09A9D1-6212-8B49-96D7-B3E9D17D4B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3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799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0881A9F1-B3A4-0742-8DAD-18EC8A78C5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399"/>
            </a:lvl3pPr>
            <a:lvl4pPr>
              <a:defRPr sz="1399"/>
            </a:lvl4pPr>
            <a:lvl5pPr>
              <a:defRPr sz="1049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92462907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3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799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399"/>
            </a:lvl3pPr>
            <a:lvl4pPr>
              <a:defRPr sz="1399"/>
            </a:lvl4pPr>
            <a:lvl5pPr>
              <a:defRPr sz="1049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4BDF03-4137-9B4F-811A-B300BDF9B2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2524" y="210209"/>
            <a:ext cx="5695363" cy="653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2387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3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799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399"/>
            </a:lvl3pPr>
            <a:lvl4pPr>
              <a:defRPr sz="1399"/>
            </a:lvl4pPr>
            <a:lvl5pPr>
              <a:defRPr sz="1049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DB9C92-5B22-1645-98AA-DEA153351D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4422" y="327992"/>
            <a:ext cx="5522090" cy="633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5883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3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799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399"/>
            </a:lvl3pPr>
            <a:lvl4pPr>
              <a:defRPr sz="1399"/>
            </a:lvl4pPr>
            <a:lvl5pPr>
              <a:defRPr sz="1049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07D490-6D76-184D-B20A-2C0F2F3DD099}"/>
              </a:ext>
            </a:extLst>
          </p:cNvPr>
          <p:cNvSpPr/>
          <p:nvPr userDrawn="1"/>
        </p:nvSpPr>
        <p:spPr bwMode="auto">
          <a:xfrm>
            <a:off x="6234458" y="0"/>
            <a:ext cx="6202018" cy="6994525"/>
          </a:xfrm>
          <a:prstGeom prst="rect">
            <a:avLst/>
          </a:prstGeom>
          <a:solidFill>
            <a:srgbClr val="00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B63C3A-8B21-B940-BD1D-D9281E6DD2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677" y="0"/>
            <a:ext cx="6093577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8256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3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799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399"/>
            </a:lvl3pPr>
            <a:lvl4pPr>
              <a:defRPr sz="1399"/>
            </a:lvl4pPr>
            <a:lvl5pPr>
              <a:defRPr sz="1049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6228DA-C78B-F44C-94F8-7128E0B2D7A7}"/>
              </a:ext>
            </a:extLst>
          </p:cNvPr>
          <p:cNvSpPr/>
          <p:nvPr userDrawn="1"/>
        </p:nvSpPr>
        <p:spPr bwMode="auto">
          <a:xfrm>
            <a:off x="6234458" y="0"/>
            <a:ext cx="6202018" cy="6994525"/>
          </a:xfrm>
          <a:prstGeom prst="rect">
            <a:avLst/>
          </a:prstGeom>
          <a:solidFill>
            <a:srgbClr val="00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E84EF-6F95-A646-8F37-FD94FE907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4458" y="0"/>
            <a:ext cx="6202018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2084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BB90E-2B47-4E8B-888D-C41E46DEF508}" type="datetimeFigureOut">
              <a:rPr lang="en-IN" smtClean="0"/>
              <a:t>07-02-2023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861C-F222-491D-997F-220E53C3EA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62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3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799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399"/>
            </a:lvl3pPr>
            <a:lvl4pPr>
              <a:defRPr sz="1399"/>
            </a:lvl4pPr>
            <a:lvl5pPr>
              <a:defRPr sz="1049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443AB1-0CDE-B44D-8883-27DEB7B914EA}"/>
              </a:ext>
            </a:extLst>
          </p:cNvPr>
          <p:cNvSpPr/>
          <p:nvPr userDrawn="1"/>
        </p:nvSpPr>
        <p:spPr bwMode="auto">
          <a:xfrm>
            <a:off x="6234458" y="0"/>
            <a:ext cx="6202018" cy="6994525"/>
          </a:xfrm>
          <a:prstGeom prst="rect">
            <a:avLst/>
          </a:prstGeom>
          <a:solidFill>
            <a:srgbClr val="00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E0159D-061E-A640-B0A5-C7A703E35A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677" y="0"/>
            <a:ext cx="6093577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2113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3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799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399"/>
            </a:lvl3pPr>
            <a:lvl4pPr>
              <a:defRPr sz="1399"/>
            </a:lvl4pPr>
            <a:lvl5pPr>
              <a:defRPr sz="1049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E2926B-CE4C-8042-8EAB-E69CCC77CE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2898" y="0"/>
            <a:ext cx="6093577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1471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3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799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399"/>
            </a:lvl3pPr>
            <a:lvl4pPr>
              <a:defRPr sz="1399"/>
            </a:lvl4pPr>
            <a:lvl5pPr>
              <a:defRPr sz="1049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B5B5AE-3FA2-9E4F-A2B8-042B9D3557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2898" y="0"/>
            <a:ext cx="6093577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7567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3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799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399"/>
            </a:lvl3pPr>
            <a:lvl4pPr>
              <a:defRPr sz="1399"/>
            </a:lvl4pPr>
            <a:lvl5pPr>
              <a:defRPr sz="1049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6D3BFF-96E5-A945-99DA-8C69FBFC85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2898" y="0"/>
            <a:ext cx="6093577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7205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9" y="1192214"/>
            <a:ext cx="3690937" cy="917575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spc="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54765" y="1192214"/>
            <a:ext cx="558414" cy="386238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defTabSz="517426">
              <a:spcAft>
                <a:spcPts val="500"/>
              </a:spcAft>
              <a:buNone/>
              <a:defRPr sz="1800" spc="0" baseline="0">
                <a:solidFill>
                  <a:schemeClr val="tx2"/>
                </a:solidFill>
              </a:defRPr>
            </a:lvl1pPr>
            <a:lvl2pPr marL="228557" indent="0">
              <a:buNone/>
              <a:defRPr sz="1800"/>
            </a:lvl2pPr>
            <a:lvl3pPr marL="457112" indent="0">
              <a:buNone/>
              <a:defRPr sz="1800"/>
            </a:lvl3pPr>
            <a:lvl4pPr marL="685669" indent="0">
              <a:buNone/>
              <a:defRPr sz="1800"/>
            </a:lvl4pPr>
            <a:lvl5pPr marL="914224" indent="0">
              <a:buNone/>
              <a:defRPr sz="1800"/>
            </a:lvl5pPr>
          </a:lstStyle>
          <a:p>
            <a:pPr lvl="0"/>
            <a:r>
              <a:rPr lang="en-US"/>
              <a:t>##</a:t>
            </a:r>
            <a:br>
              <a:rPr lang="en-US"/>
            </a:br>
            <a:r>
              <a:rPr lang="en-US"/>
              <a:t>##</a:t>
            </a:r>
            <a:br>
              <a:rPr lang="en-US"/>
            </a:br>
            <a:r>
              <a:rPr lang="en-US"/>
              <a:t>##</a:t>
            </a:r>
            <a:br>
              <a:rPr lang="en-US"/>
            </a:br>
            <a:r>
              <a:rPr lang="en-US"/>
              <a:t>##</a:t>
            </a:r>
            <a:br>
              <a:rPr lang="en-US"/>
            </a:br>
            <a:r>
              <a:rPr lang="en-US"/>
              <a:t>##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F941B29-79EC-DD49-A767-757BAE16FC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13179" y="1192213"/>
            <a:ext cx="3356359" cy="386238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defTabSz="517426">
              <a:spcAft>
                <a:spcPts val="500"/>
              </a:spcAft>
              <a:buNone/>
              <a:defRPr sz="1800" spc="0" baseline="0">
                <a:solidFill>
                  <a:srgbClr val="000000"/>
                </a:solidFill>
              </a:defRPr>
            </a:lvl1pPr>
            <a:lvl2pPr marL="228557" indent="0">
              <a:buNone/>
              <a:defRPr sz="1800"/>
            </a:lvl2pPr>
            <a:lvl3pPr marL="457112" indent="0">
              <a:buNone/>
              <a:defRPr sz="1800"/>
            </a:lvl3pPr>
            <a:lvl4pPr marL="685669" indent="0">
              <a:buNone/>
              <a:defRPr sz="1800"/>
            </a:lvl4pPr>
            <a:lvl5pPr marL="914224" indent="0">
              <a:buNone/>
              <a:defRPr sz="1800"/>
            </a:lvl5pPr>
          </a:lstStyle>
          <a:p>
            <a:pPr lvl="0"/>
            <a:r>
              <a:rPr lang="en-US"/>
              <a:t>Section Title</a:t>
            </a:r>
            <a:br>
              <a:rPr lang="en-US"/>
            </a:br>
            <a:r>
              <a:rPr lang="en-US"/>
              <a:t>Section Title</a:t>
            </a:r>
            <a:br>
              <a:rPr lang="en-US"/>
            </a:br>
            <a:r>
              <a:rPr lang="en-US"/>
              <a:t>Section Title</a:t>
            </a:r>
            <a:br>
              <a:rPr lang="en-US"/>
            </a:br>
            <a:r>
              <a:rPr lang="en-US"/>
              <a:t>Section Title</a:t>
            </a:r>
            <a:br>
              <a:rPr lang="en-US"/>
            </a:br>
            <a:r>
              <a:rPr lang="en-US"/>
              <a:t>Section Title</a:t>
            </a: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A2F7DAD6-99FA-B74A-87E5-BFA3CB237070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7" y="6583681"/>
            <a:ext cx="11533187" cy="21973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81092280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9" y="632780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199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5139" y="1961079"/>
            <a:ext cx="11533187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sz="2000" b="0" i="0" spc="0">
                <a:solidFill>
                  <a:srgbClr val="000000"/>
                </a:solidFill>
                <a:latin typeface="+mj-lt"/>
              </a:defRPr>
            </a:lvl1pPr>
            <a:lvl2pPr marL="0" indent="0">
              <a:lnSpc>
                <a:spcPts val="2400"/>
              </a:lnSpc>
              <a:buNone/>
              <a:defRPr spc="0">
                <a:solidFill>
                  <a:srgbClr val="000000"/>
                </a:solidFill>
                <a:latin typeface="+mn-lt"/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1"/>
            <a:r>
              <a:rPr lang="en-US"/>
              <a:t>Large: subhead Segoe UI Regular 20/24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9" y="3075739"/>
            <a:ext cx="1153318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399" b="0" spc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399" spc="0">
                <a:solidFill>
                  <a:srgbClr val="000000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Medium: paragraph heading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6E35749-090F-0542-9B4B-BF37EFC334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139" y="4593491"/>
            <a:ext cx="11533187" cy="1538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199"/>
              </a:lnSpc>
              <a:spcBef>
                <a:spcPts val="0"/>
              </a:spcBef>
              <a:buNone/>
              <a:defRPr sz="1000" spc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spc="0">
                <a:solidFill>
                  <a:srgbClr val="000000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0" indent="0">
              <a:lnSpc>
                <a:spcPct val="100000"/>
              </a:lnSpc>
              <a:buNone/>
              <a:defRPr>
                <a:solidFill>
                  <a:srgbClr val="000000"/>
                </a:solidFill>
              </a:defRPr>
            </a:lvl5pPr>
          </a:lstStyle>
          <a:p>
            <a:pPr lvl="1"/>
            <a:r>
              <a:rPr lang="en-US"/>
              <a:t>Small: caption body copy Segoe Regular 10/12</a:t>
            </a: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19F02595-114B-2D46-ABDC-5E65D166807C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7" y="6583681"/>
            <a:ext cx="11533187" cy="21973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8F32AD9-0E33-284C-8468-E63BF69AF2E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3277" y="4385525"/>
            <a:ext cx="11533187" cy="247983"/>
          </a:xfrm>
          <a:prstGeom prst="rect">
            <a:avLst/>
          </a:prstGeom>
        </p:spPr>
        <p:txBody>
          <a:bodyPr tIns="0"/>
          <a:lstStyle>
            <a:lvl1pPr>
              <a:defRPr lang="en-US" sz="1000" b="1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Small: caption title Segoe UI Bold 10/12. 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A46FDB1-D336-7C45-BF92-D58B6C5503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3277" y="3323870"/>
            <a:ext cx="11533187" cy="2204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399">
                <a:solidFill>
                  <a:schemeClr val="tx1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Medium: body copy Segoe UI Regular 14/18</a:t>
            </a:r>
          </a:p>
        </p:txBody>
      </p:sp>
    </p:spTree>
    <p:extLst>
      <p:ext uri="{BB962C8B-B14F-4D97-AF65-F5344CB8AC3E}">
        <p14:creationId xmlns:p14="http://schemas.microsoft.com/office/powerpoint/2010/main" val="75839822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9" y="632780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199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Text option 1: three column bulleted list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5139" y="1960861"/>
            <a:ext cx="957262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lang="en-US" sz="2000" kern="1200" spc="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28557" indent="0">
              <a:buNone/>
              <a:defRPr/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Subhead Segoe UI Regular 20/24. Dis </a:t>
            </a:r>
            <a:r>
              <a:rPr lang="en-US" err="1"/>
              <a:t>apid</a:t>
            </a:r>
            <a:r>
              <a:rPr lang="en-US"/>
              <a:t> </a:t>
            </a:r>
            <a:r>
              <a:rPr lang="en-US" err="1"/>
              <a:t>es</a:t>
            </a:r>
            <a:r>
              <a:rPr lang="en-US"/>
              <a:t> </a:t>
            </a:r>
            <a:r>
              <a:rPr lang="en-US" err="1"/>
              <a:t>simusanditis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ex et </a:t>
            </a:r>
            <a:r>
              <a:rPr lang="en-US" err="1"/>
              <a:t>illore</a:t>
            </a:r>
            <a:r>
              <a:rPr lang="en-US"/>
              <a:t>, </a:t>
            </a:r>
            <a:r>
              <a:rPr lang="en-US" err="1"/>
              <a:t>nectationet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dic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</a:t>
            </a:r>
            <a:r>
              <a:rPr lang="en-US" err="1"/>
              <a:t>vit</a:t>
            </a:r>
            <a:r>
              <a:rPr lang="en-US"/>
              <a:t> </a:t>
            </a:r>
            <a:r>
              <a:rPr lang="en-US" err="1"/>
              <a:t>velestium</a:t>
            </a:r>
            <a:r>
              <a:rPr lang="en-US"/>
              <a:t> </a:t>
            </a:r>
            <a:r>
              <a:rPr lang="en-US" err="1"/>
              <a:t>reperro</a:t>
            </a:r>
            <a:r>
              <a:rPr lang="en-US"/>
              <a:t> </a:t>
            </a:r>
            <a:r>
              <a:rPr lang="en-US" err="1"/>
              <a:t>rroviduntion</a:t>
            </a:r>
            <a:r>
              <a:rPr lang="en-US"/>
              <a:t> </a:t>
            </a:r>
            <a:r>
              <a:rPr lang="en-US" err="1"/>
              <a:t>conem</a:t>
            </a:r>
            <a:r>
              <a:rPr lang="en-US"/>
              <a:t> </a:t>
            </a:r>
            <a:r>
              <a:rPr lang="en-US" err="1"/>
              <a:t>rehend</a:t>
            </a:r>
            <a:r>
              <a:rPr lang="en-US"/>
              <a:t>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9" y="32141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 sz="1399" b="0" spc="0" baseline="0">
                <a:solidFill>
                  <a:schemeClr val="tx2"/>
                </a:solidFill>
                <a:latin typeface="+mj-lt"/>
              </a:defRPr>
            </a:lvl1pPr>
            <a:lvl2pPr marL="285695" marR="0" indent="-285695" algn="l" defTabSz="932563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399" kern="1200" spc="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03383CEA-4FEB-4C9E-B7D6-3B36BC8EB7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5043" y="32141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 sz="1399" b="0" spc="0" baseline="0">
                <a:solidFill>
                  <a:schemeClr val="tx2"/>
                </a:solidFill>
                <a:latin typeface="+mj-lt"/>
              </a:defRPr>
            </a:lvl1pPr>
            <a:lvl2pPr marL="285695" marR="0" indent="-285695" algn="l" defTabSz="932563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399" kern="1200" spc="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5007055-7118-477F-B301-DB401591FA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13384" y="32141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 sz="1399" b="0" spc="0" baseline="0">
                <a:solidFill>
                  <a:schemeClr val="tx2"/>
                </a:solidFill>
                <a:latin typeface="+mj-lt"/>
              </a:defRPr>
            </a:lvl1pPr>
            <a:lvl2pPr marL="285695" marR="0" indent="-285695" algn="l" defTabSz="932563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399" kern="1200" spc="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</p:txBody>
      </p:sp>
      <p:sp>
        <p:nvSpPr>
          <p:cNvPr id="23" name="Text Box 3">
            <a:extLst>
              <a:ext uri="{FF2B5EF4-FFF2-40B4-BE49-F238E27FC236}">
                <a16:creationId xmlns:a16="http://schemas.microsoft.com/office/drawing/2014/main" id="{DD31BD93-DFDF-4C46-8FDE-B1B55850B6B2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7" y="6583681"/>
            <a:ext cx="11533187" cy="21973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2951A14E-1D63-9E44-9361-FD57A8BD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277" y="3445695"/>
            <a:ext cx="3690937" cy="2100669"/>
          </a:xfrm>
          <a:prstGeom prst="rect">
            <a:avLst/>
          </a:prstGeom>
        </p:spPr>
        <p:txBody>
          <a:bodyPr lIns="0" tIns="0" rIns="0" bIns="0"/>
          <a:lstStyle>
            <a:lvl1pPr marL="285695" indent="-285695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99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399">
                <a:solidFill>
                  <a:schemeClr val="tx1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1C3BF983-4009-1049-9AD7-C94BE3AA19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05043" y="3445695"/>
            <a:ext cx="3690937" cy="2100669"/>
          </a:xfrm>
          <a:prstGeom prst="rect">
            <a:avLst/>
          </a:prstGeom>
        </p:spPr>
        <p:txBody>
          <a:bodyPr lIns="0" tIns="0" rIns="0" bIns="0"/>
          <a:lstStyle>
            <a:lvl1pPr marL="285695" indent="-285695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99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399">
                <a:solidFill>
                  <a:schemeClr val="tx1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361C016-E331-F44F-ACAE-52E4AE7346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20327" y="3445695"/>
            <a:ext cx="3690937" cy="2100669"/>
          </a:xfrm>
          <a:prstGeom prst="rect">
            <a:avLst/>
          </a:prstGeom>
        </p:spPr>
        <p:txBody>
          <a:bodyPr lIns="0" tIns="0" rIns="0" bIns="0"/>
          <a:lstStyle>
            <a:lvl1pPr marL="285695" indent="-285695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99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399">
                <a:solidFill>
                  <a:schemeClr val="tx1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7117782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9" y="632780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199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Text option 2: two columns copy heavy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9E39B6D-21AF-485C-B606-D6EA248988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39" y="2410676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1224"/>
              </a:spcBef>
              <a:buNone/>
              <a:defRPr lang="en-US" sz="1399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563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99">
                <a:solidFill>
                  <a:srgbClr val="000000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  <a:endParaRPr lang="en-US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0D85DDD-B7EA-4D73-BA98-A5ACF1DB2D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9439" y="2410676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1224"/>
              </a:spcBef>
              <a:buNone/>
              <a:defRPr lang="en-US" sz="1399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563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99">
                <a:solidFill>
                  <a:srgbClr val="000000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  <a:endParaRPr lang="en-US"/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CCDF1654-4D2D-794C-BBB7-E1447C036FDB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7" y="6583681"/>
            <a:ext cx="11533187" cy="21973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2A6E05B-C65A-8C44-AC8B-AA08746E66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139" y="2645384"/>
            <a:ext cx="3690937" cy="2100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399">
                <a:solidFill>
                  <a:schemeClr val="tx1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D52482AC-A354-B546-9AAD-B3E0285120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72769" y="2645384"/>
            <a:ext cx="3690937" cy="2100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399">
                <a:solidFill>
                  <a:schemeClr val="tx1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8119974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8307390" y="1631566"/>
            <a:ext cx="3681793" cy="3165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395407" y="1631567"/>
            <a:ext cx="3684970" cy="31610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281" y="1631569"/>
            <a:ext cx="3681793" cy="31699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9" y="632780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199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Text option 3: three columns images and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9" y="50260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1224"/>
              </a:spcBef>
              <a:buNone/>
              <a:defRPr lang="en-US" sz="1399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563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99">
                <a:solidFill>
                  <a:srgbClr val="000000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07389" y="50260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1224"/>
              </a:spcBef>
              <a:buNone/>
              <a:defRPr lang="en-US" sz="1399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563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99">
                <a:solidFill>
                  <a:srgbClr val="000000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97742EC-5845-4BB1-84A3-00C1CF8901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89439" y="50260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1224"/>
              </a:spcBef>
              <a:buNone/>
              <a:defRPr lang="en-US" sz="1399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563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99">
                <a:solidFill>
                  <a:srgbClr val="000000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01F238-570E-E648-9E57-DAA86A7A8E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74663" y="2939530"/>
            <a:ext cx="3681412" cy="553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877AA6F-F5D0-8349-8D7F-7A036C53AFE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89439" y="2932948"/>
            <a:ext cx="3690937" cy="553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83A4321-3796-F044-9126-51A6AA308B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307388" y="2946447"/>
            <a:ext cx="3681412" cy="553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06DC0489-95B2-B74C-8FE4-80E75D67DE41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7" y="6583681"/>
            <a:ext cx="11533187" cy="21973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22038DD-9076-B34B-B54A-107DF3F024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4281" y="5260329"/>
            <a:ext cx="3690937" cy="9235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399">
                <a:solidFill>
                  <a:schemeClr val="tx1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0C89B53-FA50-F248-AD0B-933DE098D7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92423" y="5260329"/>
            <a:ext cx="3690937" cy="9235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399">
                <a:solidFill>
                  <a:schemeClr val="tx1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C11EA858-BBCA-2149-9368-C1FDBC6C8D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07389" y="5260329"/>
            <a:ext cx="3690937" cy="9235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399">
                <a:solidFill>
                  <a:schemeClr val="tx1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5276407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15"/>
          <p:cNvSpPr>
            <a:spLocks noGrp="1"/>
          </p:cNvSpPr>
          <p:nvPr>
            <p:ph sz="quarter" idx="25" hasCustomPrompt="1"/>
          </p:nvPr>
        </p:nvSpPr>
        <p:spPr>
          <a:xfrm>
            <a:off x="465139" y="2201864"/>
            <a:ext cx="1727200" cy="9136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9" y="632780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199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Text option 4: Six columns (numbered list)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9" y="3230880"/>
            <a:ext cx="1727200" cy="4513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399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563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99">
                <a:solidFill>
                  <a:srgbClr val="000000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marL="0" marR="0" lvl="0" indent="0" algn="l" defTabSz="932563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426019" y="3230880"/>
            <a:ext cx="1727200" cy="45134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32563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99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563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99">
                <a:solidFill>
                  <a:srgbClr val="000000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marL="0" marR="0" lvl="0" indent="0" algn="l" defTabSz="932563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386900" y="3230880"/>
            <a:ext cx="1727200" cy="45134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32563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99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563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99">
                <a:solidFill>
                  <a:srgbClr val="000000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marL="0" marR="0" lvl="0" indent="0" algn="l" defTabSz="932563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347780" y="3230880"/>
            <a:ext cx="1727200" cy="45134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32563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99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563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99">
                <a:solidFill>
                  <a:srgbClr val="000000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marL="0" marR="0" lvl="0" indent="0" algn="l" defTabSz="932563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308659" y="3230880"/>
            <a:ext cx="1727200" cy="45134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32563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99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563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99">
                <a:solidFill>
                  <a:srgbClr val="000000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marL="0" marR="0" lvl="0" indent="0" algn="l" defTabSz="932563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0269538" y="3230880"/>
            <a:ext cx="1727200" cy="45134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32563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99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563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99">
                <a:solidFill>
                  <a:srgbClr val="000000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marL="0" marR="0" lvl="0" indent="0" algn="l" defTabSz="932563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6" hasCustomPrompt="1"/>
          </p:nvPr>
        </p:nvSpPr>
        <p:spPr>
          <a:xfrm>
            <a:off x="2426019" y="2201864"/>
            <a:ext cx="1727200" cy="9136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6" name="Content Placeholder 15"/>
          <p:cNvSpPr>
            <a:spLocks noGrp="1"/>
          </p:cNvSpPr>
          <p:nvPr>
            <p:ph sz="quarter" idx="27" hasCustomPrompt="1"/>
          </p:nvPr>
        </p:nvSpPr>
        <p:spPr>
          <a:xfrm>
            <a:off x="4386900" y="2201864"/>
            <a:ext cx="1727200" cy="9136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7" name="Content Placeholder 15"/>
          <p:cNvSpPr>
            <a:spLocks noGrp="1"/>
          </p:cNvSpPr>
          <p:nvPr>
            <p:ph sz="quarter" idx="28" hasCustomPrompt="1"/>
          </p:nvPr>
        </p:nvSpPr>
        <p:spPr>
          <a:xfrm>
            <a:off x="6347780" y="2201864"/>
            <a:ext cx="1727200" cy="9136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8" name="Content Placeholder 15"/>
          <p:cNvSpPr>
            <a:spLocks noGrp="1"/>
          </p:cNvSpPr>
          <p:nvPr>
            <p:ph sz="quarter" idx="29" hasCustomPrompt="1"/>
          </p:nvPr>
        </p:nvSpPr>
        <p:spPr>
          <a:xfrm>
            <a:off x="8308659" y="2201864"/>
            <a:ext cx="1727200" cy="9136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9" name="Content Placeholder 15"/>
          <p:cNvSpPr>
            <a:spLocks noGrp="1"/>
          </p:cNvSpPr>
          <p:nvPr>
            <p:ph sz="quarter" idx="30" hasCustomPrompt="1"/>
          </p:nvPr>
        </p:nvSpPr>
        <p:spPr>
          <a:xfrm>
            <a:off x="10269538" y="2201864"/>
            <a:ext cx="1727200" cy="9136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FF16C0-0541-41AD-98F7-A469609E8DC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5139" y="2065339"/>
            <a:ext cx="261936" cy="263525"/>
          </a:xfrm>
          <a:prstGeom prst="rect">
            <a:avLst/>
          </a:prstGeom>
        </p:spPr>
        <p:txBody>
          <a:bodyPr tIns="0" bIns="0"/>
          <a:lstStyle>
            <a:lvl1pPr marL="0" algn="l" defTabSz="932293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293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293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293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293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1.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95171A5B-905D-4832-B11A-13594619F33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427289" y="2065339"/>
            <a:ext cx="261936" cy="263525"/>
          </a:xfrm>
          <a:prstGeom prst="rect">
            <a:avLst/>
          </a:prstGeom>
        </p:spPr>
        <p:txBody>
          <a:bodyPr tIns="0" bIns="0"/>
          <a:lstStyle>
            <a:lvl1pPr marL="0" algn="l" defTabSz="932293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rgbClr val="000000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293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293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293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293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2.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DDBE933A-166C-4934-8425-2A89AAA211E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89439" y="2065339"/>
            <a:ext cx="261936" cy="263525"/>
          </a:xfrm>
          <a:prstGeom prst="rect">
            <a:avLst/>
          </a:prstGeom>
        </p:spPr>
        <p:txBody>
          <a:bodyPr tIns="0" bIns="0"/>
          <a:lstStyle>
            <a:lvl1pPr marL="0" algn="l" defTabSz="932293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rgbClr val="000000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293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293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293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293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3.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171069D2-CF68-4D89-9134-20A61AFA10D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54764" y="2065339"/>
            <a:ext cx="261936" cy="263525"/>
          </a:xfrm>
          <a:prstGeom prst="rect">
            <a:avLst/>
          </a:prstGeom>
        </p:spPr>
        <p:txBody>
          <a:bodyPr tIns="0" bIns="0"/>
          <a:lstStyle>
            <a:lvl1pPr marL="0" algn="l" defTabSz="932293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rgbClr val="000000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293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293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293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293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4.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77858A5B-7408-41FF-9369-C0F9B773A3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302626" y="2065339"/>
            <a:ext cx="261936" cy="263525"/>
          </a:xfrm>
          <a:prstGeom prst="rect">
            <a:avLst/>
          </a:prstGeom>
        </p:spPr>
        <p:txBody>
          <a:bodyPr tIns="0" bIns="0"/>
          <a:lstStyle>
            <a:lvl1pPr marL="0" algn="l" defTabSz="932293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rgbClr val="000000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293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293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293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293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5.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AF637A76-D1E1-49A2-AF33-3521BBC721C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269538" y="2065339"/>
            <a:ext cx="261936" cy="263525"/>
          </a:xfrm>
          <a:prstGeom prst="rect">
            <a:avLst/>
          </a:prstGeom>
        </p:spPr>
        <p:txBody>
          <a:bodyPr tIns="0" bIns="0"/>
          <a:lstStyle>
            <a:lvl1pPr marL="0" algn="l" defTabSz="932293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rgbClr val="000000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293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293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293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293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6.</a:t>
            </a:r>
          </a:p>
        </p:txBody>
      </p:sp>
      <p:sp>
        <p:nvSpPr>
          <p:cNvPr id="33" name="Text Box 3">
            <a:extLst>
              <a:ext uri="{FF2B5EF4-FFF2-40B4-BE49-F238E27FC236}">
                <a16:creationId xmlns:a16="http://schemas.microsoft.com/office/drawing/2014/main" id="{75395D73-9049-014E-BEF9-A35587DB4139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7" y="6583681"/>
            <a:ext cx="11533187" cy="21973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CC09D91-3BB7-5C4A-98CF-F87FD6AACD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3276" y="3694403"/>
            <a:ext cx="1727201" cy="23360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399">
                <a:solidFill>
                  <a:schemeClr val="tx1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90A489FF-470D-734F-9769-61F47A78897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426020" y="3694403"/>
            <a:ext cx="1727201" cy="23360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399">
                <a:solidFill>
                  <a:schemeClr val="tx1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6F43AC1C-4836-034C-B18E-A886EB0A095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86899" y="3694403"/>
            <a:ext cx="1727201" cy="23360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399">
                <a:solidFill>
                  <a:schemeClr val="tx1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9221C77D-8F08-6C49-9011-B244AD138F0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54763" y="3694403"/>
            <a:ext cx="1727201" cy="23360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399">
                <a:solidFill>
                  <a:schemeClr val="tx1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F3776908-857F-F24D-9AF6-14CF938B569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302625" y="3694403"/>
            <a:ext cx="1727201" cy="23360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399">
                <a:solidFill>
                  <a:schemeClr val="tx1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EFB7F2E6-D12A-0A47-939B-737BAD81760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245999" y="3694403"/>
            <a:ext cx="1727201" cy="23360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399">
                <a:solidFill>
                  <a:schemeClr val="tx1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5EF402B-0A39-4444-AF7E-380A1C25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0440" y="2347335"/>
            <a:ext cx="660400" cy="6604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E2F996C-B451-5D43-A1A7-18659348D8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398" y="2347335"/>
            <a:ext cx="660400" cy="6604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164D954-D4BE-604E-A1FA-5D4A16CC77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0201" y="2347335"/>
            <a:ext cx="660400" cy="6604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FC96516-B0E2-964A-9976-F62D8A3CA03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163" y="2347335"/>
            <a:ext cx="660400" cy="660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42970E5-3D59-6D4C-802D-2A054118D50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298" y="2347335"/>
            <a:ext cx="660400" cy="6604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2F713FA-C34D-0546-BEC6-2429F7B462C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715" y="2347335"/>
            <a:ext cx="6604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837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530" y="1743775"/>
            <a:ext cx="10726460" cy="2909528"/>
          </a:xfrm>
        </p:spPr>
        <p:txBody>
          <a:bodyPr anchor="b"/>
          <a:lstStyle>
            <a:lvl1pPr>
              <a:defRPr sz="6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8530" y="4680828"/>
            <a:ext cx="10726460" cy="1530052"/>
          </a:xfrm>
        </p:spPr>
        <p:txBody>
          <a:bodyPr/>
          <a:lstStyle>
            <a:lvl1pPr marL="0" indent="0">
              <a:buNone/>
              <a:defRPr sz="2448">
                <a:solidFill>
                  <a:schemeClr val="tx1">
                    <a:tint val="75000"/>
                  </a:schemeClr>
                </a:solidFill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BB90E-2B47-4E8B-888D-C41E46DEF508}" type="datetimeFigureOut">
              <a:rPr lang="en-IN" smtClean="0"/>
              <a:t>07-02-2023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861C-F222-491D-997F-220E53C3EA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14511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9" y="632780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199"/>
              </a:lnSpc>
              <a:defRPr sz="2800" strike="noStrike">
                <a:solidFill>
                  <a:srgbClr val="000000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3F1DAFF6-F27C-B74D-96EC-43A1B70AA064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7" y="6583681"/>
            <a:ext cx="11533187" cy="21973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101562348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5"/>
          <p:cNvSpPr>
            <a:spLocks noGrp="1"/>
          </p:cNvSpPr>
          <p:nvPr>
            <p:ph type="title" hasCustomPrompt="1"/>
          </p:nvPr>
        </p:nvSpPr>
        <p:spPr>
          <a:xfrm>
            <a:off x="465138" y="960439"/>
            <a:ext cx="7604124" cy="36290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799" spc="-50" baseline="0" dirty="0">
                <a:solidFill>
                  <a:srgbClr val="000000"/>
                </a:solidFill>
              </a:defRPr>
            </a:lvl1pPr>
          </a:lstStyle>
          <a:p>
            <a:pPr marL="0" lvl="0">
              <a:lnSpc>
                <a:spcPts val="5599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202485071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/>
          <p:cNvSpPr>
            <a:spLocks noGrp="1"/>
          </p:cNvSpPr>
          <p:nvPr>
            <p:ph type="title" hasCustomPrompt="1"/>
          </p:nvPr>
        </p:nvSpPr>
        <p:spPr>
          <a:xfrm>
            <a:off x="465138" y="960439"/>
            <a:ext cx="7604124" cy="36290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799" spc="-50" baseline="0" dirty="0">
                <a:solidFill>
                  <a:srgbClr val="FFFFFF"/>
                </a:solidFill>
              </a:defRPr>
            </a:lvl1pPr>
          </a:lstStyle>
          <a:p>
            <a:pPr marL="0" lvl="0">
              <a:lnSpc>
                <a:spcPts val="5599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601672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436475" cy="6994525"/>
          </a:xfrm>
          <a:prstGeom prst="rect">
            <a:avLst/>
          </a:prstGeom>
        </p:spPr>
      </p:pic>
      <p:sp>
        <p:nvSpPr>
          <p:cNvPr id="5" name="Title 35">
            <a:extLst>
              <a:ext uri="{FF2B5EF4-FFF2-40B4-BE49-F238E27FC236}">
                <a16:creationId xmlns:a16="http://schemas.microsoft.com/office/drawing/2014/main" id="{60388DA1-8C2D-4FFD-88BD-DE4D7CEFD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38" y="960439"/>
            <a:ext cx="7604124" cy="36290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799" spc="-50" baseline="0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5599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51791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4762" y="0"/>
            <a:ext cx="6093577" cy="6994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9" y="632780"/>
            <a:ext cx="56530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199"/>
              </a:lnSpc>
              <a:defRPr sz="280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Photo layout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1D123-CA1A-4568-88C8-6B1287D07E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38" y="2410676"/>
            <a:ext cx="4919662" cy="5188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1224"/>
              </a:spcBef>
              <a:buNone/>
              <a:defRPr lang="en-US" sz="1399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563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99">
                <a:solidFill>
                  <a:srgbClr val="000000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  <a:endParaRPr lang="en-US"/>
          </a:p>
          <a:p>
            <a:pPr lvl="1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E56201C-07C6-4B48-97C5-8ACFF3D0A9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139" y="1960861"/>
            <a:ext cx="491966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lang="en-US" sz="2000" kern="1200" spc="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28557" indent="0">
              <a:buNone/>
              <a:defRPr/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Subhead Segoe UI Regular 20/24. 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193607F-5D7C-414A-BD66-EADF11B22CA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54764" y="3183626"/>
            <a:ext cx="6092825" cy="553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9B6CD1B2-B033-3544-BC3C-77A135C65972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7" y="6583681"/>
            <a:ext cx="11533187" cy="21973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B8FCD16-3426-8B48-803D-6B6E81EED21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5139" y="2627970"/>
            <a:ext cx="4919661" cy="6881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399">
                <a:solidFill>
                  <a:schemeClr val="tx1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D336736-F7E2-BA48-AD3E-B0037BAC681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65137" y="3497262"/>
            <a:ext cx="4919662" cy="5188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1224"/>
              </a:spcBef>
              <a:buNone/>
              <a:defRPr lang="en-US" sz="1399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563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99">
                <a:solidFill>
                  <a:srgbClr val="000000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  <a:endParaRPr lang="en-US"/>
          </a:p>
          <a:p>
            <a:pPr lvl="1"/>
            <a:endParaRPr lang="en-US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FA36614-3522-794F-B70F-0659F06DAB3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5138" y="3711916"/>
            <a:ext cx="4919661" cy="6881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399">
                <a:solidFill>
                  <a:schemeClr val="tx1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0155187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9" y="632780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199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Photo layout 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9" y="50260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32563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99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563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99">
                <a:solidFill>
                  <a:srgbClr val="000000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marL="0" marR="0" lvl="0" indent="0" algn="l" defTabSz="932563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86264" y="50260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32563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399">
                <a:solidFill>
                  <a:schemeClr val="tx2"/>
                </a:solidFill>
              </a:defRPr>
            </a:lvl1pPr>
            <a:lvl2pPr marL="0" marR="0" indent="0" algn="l" defTabSz="932563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99">
                <a:solidFill>
                  <a:srgbClr val="000000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marL="0" marR="0" lvl="0" indent="0" algn="l" defTabSz="932563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07389" y="50260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32563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399">
                <a:solidFill>
                  <a:schemeClr val="tx2"/>
                </a:solidFill>
              </a:defRPr>
            </a:lvl1pPr>
            <a:lvl2pPr marL="0" marR="0" indent="0" algn="l" defTabSz="932563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99">
                <a:solidFill>
                  <a:srgbClr val="000000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marL="0" marR="0" lvl="0" indent="0" algn="l" defTabSz="932563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8313792" y="2195640"/>
            <a:ext cx="3695703" cy="26414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182" y="2195640"/>
            <a:ext cx="3721892" cy="26414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1499" y="2195637"/>
            <a:ext cx="3695702" cy="2641475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717A0C5-B07A-A34B-9DBC-AEA2B456E25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4975" y="3257273"/>
            <a:ext cx="3721100" cy="553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5287B92-3963-B94C-821F-3908B3544A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86264" y="3250274"/>
            <a:ext cx="3690937" cy="553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DC31788-B7D8-9D46-BE0A-6B7EED7110B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13739" y="3250274"/>
            <a:ext cx="3684587" cy="553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F848FF14-9025-D34E-A47B-6D1957DCA63E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7" y="6583681"/>
            <a:ext cx="11533187" cy="21973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B97163EF-E7E8-4446-98C1-DF17E29E737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3277" y="5260860"/>
            <a:ext cx="3690937" cy="9235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399">
                <a:solidFill>
                  <a:schemeClr val="tx1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as. 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8E57B78A-F25C-4D46-917C-E53FD3A557E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388443" y="5260860"/>
            <a:ext cx="3688758" cy="9235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399">
                <a:solidFill>
                  <a:schemeClr val="tx1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as. 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A1AA5291-B66D-8249-B809-BA15DD1EEA3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13739" y="5260860"/>
            <a:ext cx="3690937" cy="9235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399">
                <a:solidFill>
                  <a:schemeClr val="tx1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as. </a:t>
            </a:r>
          </a:p>
        </p:txBody>
      </p:sp>
    </p:spTree>
    <p:extLst>
      <p:ext uri="{BB962C8B-B14F-4D97-AF65-F5344CB8AC3E}">
        <p14:creationId xmlns:p14="http://schemas.microsoft.com/office/powerpoint/2010/main" val="41624793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B95F29-56C3-4C85-A12B-0B0BE769E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3902" y="426475"/>
            <a:ext cx="7902575" cy="6568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9" y="632780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199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Device layout 1: one column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5139" y="1961080"/>
            <a:ext cx="48536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sz="2000" b="0" i="0">
                <a:solidFill>
                  <a:srgbClr val="000000"/>
                </a:solidFill>
                <a:latin typeface="+mn-lt"/>
              </a:defRPr>
            </a:lvl1pPr>
            <a:lvl2pPr marL="228557" indent="0">
              <a:buNone/>
              <a:defRPr/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pt-BR"/>
              <a:t>Large subhead Segoe UI Regular 20/24. Em volor resequaectur.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9" y="2761499"/>
            <a:ext cx="4853622" cy="2571524"/>
          </a:xfrm>
          <a:prstGeom prst="rect">
            <a:avLst/>
          </a:prstGeom>
        </p:spPr>
        <p:txBody>
          <a:bodyPr lIns="0" tIns="0" rIns="0" bIns="0"/>
          <a:lstStyle>
            <a:lvl1pPr marL="285695" indent="-285695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99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399">
                <a:solidFill>
                  <a:schemeClr val="tx1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34476FE-7091-4DE7-A55E-3EF5A6569A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85450" y="3304466"/>
            <a:ext cx="5951026" cy="92693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9732C163-B0E6-5B41-A1A7-C570F404A2CB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7" y="6583681"/>
            <a:ext cx="11533187" cy="21973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89304787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9DE98C-91A8-4163-A280-8BB561692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3902" y="426475"/>
            <a:ext cx="7902575" cy="6568052"/>
          </a:xfrm>
          <a:prstGeom prst="rect">
            <a:avLst/>
          </a:prstGeom>
        </p:spPr>
      </p:pic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784CA30E-A92E-4E40-944A-73B1CF9EEE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85450" y="3304466"/>
            <a:ext cx="5951026" cy="92693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D17D4B4-B6B9-4273-ACCB-7A5ED46F35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6850" y="2040568"/>
            <a:ext cx="1727200" cy="4513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399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563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99">
                <a:solidFill>
                  <a:srgbClr val="000000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marL="0" marR="0" lvl="0" indent="0" algn="l" defTabSz="932563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B204BE2-B985-4315-8D5B-9C54B1074D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33639" y="2040568"/>
            <a:ext cx="1727200" cy="4513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399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563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99">
                <a:solidFill>
                  <a:srgbClr val="000000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marL="0" marR="0" lvl="0" indent="0" algn="l" defTabSz="932563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89045D2-7C49-4F5C-A376-228A5A2B01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39" y="632780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199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Device layout 2: two columns</a:t>
            </a: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E9958694-2D93-5A49-BF9C-C2FD1753BAA3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7" y="6583681"/>
            <a:ext cx="11533187" cy="21973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02963930-27DC-A146-BED0-307A0CE5F43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3278" y="2501587"/>
            <a:ext cx="1727200" cy="23360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399">
                <a:solidFill>
                  <a:schemeClr val="tx1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EE99189-A4FF-8C44-809C-285F33AF913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433365" y="2501587"/>
            <a:ext cx="1727200" cy="23360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399">
                <a:solidFill>
                  <a:schemeClr val="tx1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96814057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CDB1EA-72FB-46B3-89D4-DEE1F2EF7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954" y="496641"/>
            <a:ext cx="11087895" cy="6497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9" y="632780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199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Device layout 3</a:t>
            </a:r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0473E679-3B6D-497A-A0F6-454C968B76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39975" y="3559515"/>
            <a:ext cx="7832726" cy="553998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A8F5F40B-56C9-1D43-9521-8583515F1C5D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7" y="6583681"/>
            <a:ext cx="11533187" cy="21973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568485842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21"/>
          </p:nvPr>
        </p:nvSpPr>
        <p:spPr>
          <a:xfrm>
            <a:off x="465140" y="1989615"/>
            <a:ext cx="3690933" cy="36052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9" y="632780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199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Chart examples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5136" y="5973763"/>
            <a:ext cx="3690937" cy="3077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199"/>
              </a:lnSpc>
              <a:spcBef>
                <a:spcPts val="900"/>
              </a:spcBef>
              <a:buFont typeface="Arial" panose="020B0604020202020204" pitchFamily="34" charset="0"/>
              <a:buNone/>
              <a:defRPr sz="1000" b="0" i="0" spc="0">
                <a:solidFill>
                  <a:srgbClr val="000000"/>
                </a:solidFill>
                <a:latin typeface="+mn-lt"/>
              </a:defRPr>
            </a:lvl1pPr>
            <a:lvl2pPr marL="0" marR="0" indent="0" algn="l" defTabSz="932563" rtl="0" eaLnBrk="1" fontAlgn="auto" latinLnBrk="0" hangingPunct="1">
              <a:lnSpc>
                <a:spcPts val="1199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000">
                <a:solidFill>
                  <a:schemeClr val="tx1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89439" y="5973763"/>
            <a:ext cx="3679825" cy="313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tabLst/>
              <a:defRPr lang="en-US" sz="1000" b="0" i="0" spc="0" dirty="0" smtClean="0">
                <a:solidFill>
                  <a:srgbClr val="000000"/>
                </a:solidFill>
                <a:latin typeface="+mn-lt"/>
              </a:defRPr>
            </a:lvl1pPr>
          </a:lstStyle>
          <a:p>
            <a:pPr marL="0" lvl="0" indent="0">
              <a:lnSpc>
                <a:spcPts val="1199"/>
              </a:lnSpc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20" name="Chart Placeholder 6"/>
          <p:cNvSpPr>
            <a:spLocks noGrp="1"/>
          </p:cNvSpPr>
          <p:nvPr>
            <p:ph type="chart" sz="quarter" idx="22"/>
          </p:nvPr>
        </p:nvSpPr>
        <p:spPr>
          <a:xfrm>
            <a:off x="4389439" y="1989615"/>
            <a:ext cx="3679825" cy="36052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1" name="Chart Placeholder 6"/>
          <p:cNvSpPr>
            <a:spLocks noGrp="1"/>
          </p:cNvSpPr>
          <p:nvPr>
            <p:ph type="chart" sz="quarter" idx="23"/>
          </p:nvPr>
        </p:nvSpPr>
        <p:spPr>
          <a:xfrm>
            <a:off x="8302625" y="1989615"/>
            <a:ext cx="3695701" cy="36052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B6B82-41EF-4F96-AC4D-4B6DF0A1F5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5134" y="5783264"/>
            <a:ext cx="3702053" cy="246221"/>
          </a:xfrm>
          <a:prstGeom prst="rect">
            <a:avLst/>
          </a:prstGeom>
        </p:spPr>
        <p:txBody>
          <a:bodyPr tIns="0"/>
          <a:lstStyle>
            <a:lvl1pPr>
              <a:defRPr lang="en-US" sz="1000" b="1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Caption title Segoe bold 10/12.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4EEFC93-5F54-47F0-9569-BECC76A76C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00549" y="5783264"/>
            <a:ext cx="3702053" cy="246221"/>
          </a:xfrm>
          <a:prstGeom prst="rect">
            <a:avLst/>
          </a:prstGeom>
        </p:spPr>
        <p:txBody>
          <a:bodyPr tIns="0"/>
          <a:lstStyle>
            <a:lvl1pPr>
              <a:defRPr lang="en-US" sz="1000" b="1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Caption title Segoe bold 10/12.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EDACCCB-301A-4273-9EA6-AD055BB5B0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02625" y="5783264"/>
            <a:ext cx="3702053" cy="246221"/>
          </a:xfrm>
          <a:prstGeom prst="rect">
            <a:avLst/>
          </a:prstGeom>
        </p:spPr>
        <p:txBody>
          <a:bodyPr tIns="0"/>
          <a:lstStyle>
            <a:lvl1pPr>
              <a:defRPr lang="en-US" sz="1000" b="1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Caption title Segoe bold 10/12. 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37057046-E219-41F6-8045-1E763292CB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02626" y="5973763"/>
            <a:ext cx="3679825" cy="313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tabLst/>
              <a:defRPr lang="en-US" sz="1000" b="0" i="0" spc="0" dirty="0" smtClean="0">
                <a:solidFill>
                  <a:srgbClr val="000000"/>
                </a:solidFill>
                <a:latin typeface="+mn-lt"/>
              </a:defRPr>
            </a:lvl1pPr>
          </a:lstStyle>
          <a:p>
            <a:pPr marL="0" lvl="0" indent="0">
              <a:lnSpc>
                <a:spcPts val="1199"/>
              </a:lnSpc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id="{DD3304D6-24AF-6742-A22C-8D78DC39B073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7" y="6583681"/>
            <a:ext cx="11533187" cy="21973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64894290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5008" y="1861968"/>
            <a:ext cx="5285502" cy="4437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5965" y="1861968"/>
            <a:ext cx="5285502" cy="4437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BB90E-2B47-4E8B-888D-C41E46DEF508}" type="datetimeFigureOut">
              <a:rPr lang="en-IN" smtClean="0"/>
              <a:t>07-02-2023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861C-F222-491D-997F-220E53C3EA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41890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9" y="632780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199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Table styling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65139" y="4002986"/>
            <a:ext cx="11533187" cy="557637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AD9F5927-827C-2E4D-8781-07CF39C27494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7" y="6583681"/>
            <a:ext cx="11533187" cy="21973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1143435742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C370E04-F3D7-44F1-9863-6604D12FE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39" y="1882012"/>
            <a:ext cx="7604125" cy="1502727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299"/>
              </a:spcAft>
              <a:defRPr sz="26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278" y="448055"/>
            <a:ext cx="1362456" cy="194066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4071864E-755E-AD40-A80D-10E454980F16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7" y="6579624"/>
            <a:ext cx="4572000" cy="10986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700">
                <a:solidFill>
                  <a:schemeClr val="bg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6790647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vic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B95F29-56C3-4C85-A12B-0B0BE769E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3902" y="426475"/>
            <a:ext cx="7902575" cy="65680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5139" y="1496784"/>
            <a:ext cx="4853623" cy="738664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chemeClr val="tx1"/>
                </a:solidFill>
                <a:latin typeface="+mj-lt"/>
              </a:defRPr>
            </a:lvl1pPr>
            <a:lvl2pPr marL="228557" indent="0">
              <a:buNone/>
              <a:defRPr/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pt-BR"/>
              <a:t>Large subhead Segoe UI Regular 20/24. Em volor resequaectur.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9" y="2522137"/>
            <a:ext cx="4853622" cy="2537388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1599"/>
              </a:spcAft>
              <a:buFont typeface="Arial" panose="020B0604020202020204" pitchFamily="34" charset="0"/>
              <a:buNone/>
              <a:defRPr sz="1599" b="0" i="0" spc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399">
                <a:solidFill>
                  <a:schemeClr val="tx1"/>
                </a:solidFill>
              </a:defRPr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Body copy 16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r>
              <a:rPr lang="en-US"/>
              <a:t>Body copy 16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r>
              <a:rPr lang="en-US"/>
              <a:t>Body copy 16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34476FE-7091-4DE7-A55E-3EF5A6569A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85450" y="3489113"/>
            <a:ext cx="5951026" cy="557637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Footer Placeholder 14">
            <a:extLst>
              <a:ext uri="{FF2B5EF4-FFF2-40B4-BE49-F238E27FC236}">
                <a16:creationId xmlns:a16="http://schemas.microsoft.com/office/drawing/2014/main" id="{91B60D61-6FC1-0E45-8A2E-51410A6C6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4" y="6578601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128934057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62026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87B2D66C-ED12-49C4-87B3-97127168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59" y="466301"/>
            <a:ext cx="11239464" cy="5650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38229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6736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6951" y="3093607"/>
            <a:ext cx="9327356" cy="508524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5112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72" b="0" kern="1200" cap="none" spc="-51" baseline="0" dirty="0">
                <a:ln w="3175">
                  <a:noFill/>
                </a:ln>
                <a:solidFill>
                  <a:srgbClr val="50E6FF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96951" y="4056497"/>
            <a:ext cx="9327356" cy="345294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44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8076886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5914" y="1463669"/>
            <a:ext cx="11239789" cy="144629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603479" y="-208004"/>
            <a:ext cx="600100" cy="1600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2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731865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1026A-4A74-439D-A8F5-DB82A03E7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59" y="466302"/>
            <a:ext cx="11239464" cy="502246"/>
          </a:xfrm>
        </p:spPr>
        <p:txBody>
          <a:bodyPr/>
          <a:lstStyle>
            <a:lvl1pPr>
              <a:defRPr sz="3264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047471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4A36DC34-EED6-8F49-8473-3802F6C2A3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9823498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Azure presentation title 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E500E80-DD0C-EF4F-BB7D-03960A098E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7277" y="4436713"/>
            <a:ext cx="9795376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611AE78-F7F4-4562-8B95-F24B60FAE79B}"/>
              </a:ext>
            </a:extLst>
          </p:cNvPr>
          <p:cNvGrpSpPr/>
          <p:nvPr userDrawn="1"/>
        </p:nvGrpSpPr>
        <p:grpSpPr>
          <a:xfrm>
            <a:off x="437277" y="449263"/>
            <a:ext cx="2988410" cy="336562"/>
            <a:chOff x="437221" y="449263"/>
            <a:chExt cx="2988029" cy="33656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E6CB0C9-1455-497A-B435-6B507E8266C6}"/>
                </a:ext>
              </a:extLst>
            </p:cNvPr>
            <p:cNvGrpSpPr/>
            <p:nvPr userDrawn="1"/>
          </p:nvGrpSpPr>
          <p:grpSpPr>
            <a:xfrm>
              <a:off x="437221" y="481923"/>
              <a:ext cx="1950078" cy="252595"/>
              <a:chOff x="437277" y="481922"/>
              <a:chExt cx="1950327" cy="25259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147B7F7-3EAA-3540-BC65-00BDB110EAC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7277" y="481922"/>
                <a:ext cx="1773364" cy="252595"/>
              </a:xfrm>
              <a:prstGeom prst="rect">
                <a:avLst/>
              </a:prstGeom>
            </p:spPr>
          </p:pic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EE09718D-6C58-498F-85A7-1DA122B01C5F}"/>
                  </a:ext>
                </a:extLst>
              </p:cNvPr>
              <p:cNvCxnSpPr/>
              <p:nvPr userDrawn="1"/>
            </p:nvCxnSpPr>
            <p:spPr>
              <a:xfrm>
                <a:off x="2387604" y="526789"/>
                <a:ext cx="0" cy="168993"/>
              </a:xfrm>
              <a:prstGeom prst="line">
                <a:avLst/>
              </a:prstGeom>
              <a:ln w="25400" cap="rnd">
                <a:solidFill>
                  <a:schemeClr val="accent1">
                    <a:lumMod val="7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170" name="Picture 2" descr="Press &amp; Media Resources - Citrix">
              <a:extLst>
                <a:ext uri="{FF2B5EF4-FFF2-40B4-BE49-F238E27FC236}">
                  <a16:creationId xmlns:a16="http://schemas.microsoft.com/office/drawing/2014/main" id="{24F3096F-3982-4E64-87CB-2EAA4ECED9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2512" y="449263"/>
              <a:ext cx="892738" cy="336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0794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627" y="372394"/>
            <a:ext cx="10726460" cy="1351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628" y="1714631"/>
            <a:ext cx="5261211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628" y="2554944"/>
            <a:ext cx="5261211" cy="37579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5965" y="1714631"/>
            <a:ext cx="5287122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5965" y="2554944"/>
            <a:ext cx="5287122" cy="37579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BB90E-2B47-4E8B-888D-C41E46DEF508}" type="datetimeFigureOut">
              <a:rPr lang="en-IN" smtClean="0"/>
              <a:t>07-02-2023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861C-F222-491D-997F-220E53C3EA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189048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FDE84DA-BB66-4E92-BCBE-0B7E3C11B7B4}"/>
              </a:ext>
            </a:extLst>
          </p:cNvPr>
          <p:cNvGrpSpPr/>
          <p:nvPr userDrawn="1"/>
        </p:nvGrpSpPr>
        <p:grpSpPr>
          <a:xfrm>
            <a:off x="439829" y="483230"/>
            <a:ext cx="3171507" cy="251289"/>
            <a:chOff x="439828" y="483228"/>
            <a:chExt cx="3171507" cy="2512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C1F9C5D-BBFD-AE42-A1D5-DA2C27C2E9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828" y="483228"/>
              <a:ext cx="1748855" cy="249104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EDB9C7-4ED9-4463-8E46-C19217625A85}"/>
                </a:ext>
              </a:extLst>
            </p:cNvPr>
            <p:cNvGrpSpPr/>
            <p:nvPr userDrawn="1"/>
          </p:nvGrpSpPr>
          <p:grpSpPr>
            <a:xfrm>
              <a:off x="2351314" y="522887"/>
              <a:ext cx="1260021" cy="211630"/>
              <a:chOff x="2351314" y="522887"/>
              <a:chExt cx="1260021" cy="211630"/>
            </a:xfrm>
          </p:grpSpPr>
          <p:pic>
            <p:nvPicPr>
              <p:cNvPr id="10" name="Picture 2" descr="VMware-Logo-200x200-01-1024x1024 - Futurum">
                <a:extLst>
                  <a:ext uri="{FF2B5EF4-FFF2-40B4-BE49-F238E27FC236}">
                    <a16:creationId xmlns:a16="http://schemas.microsoft.com/office/drawing/2014/main" id="{985A5A3D-04DE-4340-9CF5-6B9F950D14F7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513945" y="522887"/>
                <a:ext cx="1097390" cy="2116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D1EF1160-E6A6-4A58-984F-356213C74AE6}"/>
                  </a:ext>
                </a:extLst>
              </p:cNvPr>
              <p:cNvCxnSpPr/>
              <p:nvPr userDrawn="1"/>
            </p:nvCxnSpPr>
            <p:spPr>
              <a:xfrm>
                <a:off x="2351314" y="526789"/>
                <a:ext cx="0" cy="168993"/>
              </a:xfrm>
              <a:prstGeom prst="line">
                <a:avLst/>
              </a:prstGeom>
              <a:ln w="25400" cap="rnd">
                <a:solidFill>
                  <a:schemeClr val="bg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FDD3BB94-DC99-244C-91E3-A9764AF267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9823498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Azure presentation title 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63FCEA3C-C822-5A4A-9561-695239EA77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7277" y="4436713"/>
            <a:ext cx="9795376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376174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02B9254-503D-8F44-9D4B-18675DFDE8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9823498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Azure presentation title 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D6C119F-8C39-DF40-90FE-09B7E3ECDB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7277" y="4436713"/>
            <a:ext cx="9795376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E4F8A3F-600D-45B3-AAEA-B383E1908922}"/>
              </a:ext>
            </a:extLst>
          </p:cNvPr>
          <p:cNvGrpSpPr/>
          <p:nvPr userDrawn="1"/>
        </p:nvGrpSpPr>
        <p:grpSpPr>
          <a:xfrm>
            <a:off x="439829" y="483230"/>
            <a:ext cx="3171507" cy="251289"/>
            <a:chOff x="439828" y="483228"/>
            <a:chExt cx="3171507" cy="25128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A44D257-7B86-4070-835B-0288793634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828" y="483228"/>
              <a:ext cx="1748855" cy="249104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E0E16C1-DE3C-4437-8106-4A69BDC6E20F}"/>
                </a:ext>
              </a:extLst>
            </p:cNvPr>
            <p:cNvGrpSpPr/>
            <p:nvPr userDrawn="1"/>
          </p:nvGrpSpPr>
          <p:grpSpPr>
            <a:xfrm>
              <a:off x="2351314" y="522887"/>
              <a:ext cx="1260021" cy="211630"/>
              <a:chOff x="2351314" y="522887"/>
              <a:chExt cx="1260021" cy="211630"/>
            </a:xfrm>
          </p:grpSpPr>
          <p:pic>
            <p:nvPicPr>
              <p:cNvPr id="8" name="Picture 2" descr="VMware-Logo-200x200-01-1024x1024 - Futurum">
                <a:extLst>
                  <a:ext uri="{FF2B5EF4-FFF2-40B4-BE49-F238E27FC236}">
                    <a16:creationId xmlns:a16="http://schemas.microsoft.com/office/drawing/2014/main" id="{4DDBEB9D-978A-4416-B0DA-739635DF5F58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513945" y="522887"/>
                <a:ext cx="1097390" cy="2116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D79016D5-E6AF-46C2-BD18-76EABA427209}"/>
                  </a:ext>
                </a:extLst>
              </p:cNvPr>
              <p:cNvCxnSpPr/>
              <p:nvPr userDrawn="1"/>
            </p:nvCxnSpPr>
            <p:spPr>
              <a:xfrm>
                <a:off x="2351314" y="526789"/>
                <a:ext cx="0" cy="168993"/>
              </a:xfrm>
              <a:prstGeom prst="line">
                <a:avLst/>
              </a:prstGeom>
              <a:ln w="25400" cap="rnd">
                <a:solidFill>
                  <a:schemeClr val="bg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343761003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8" y="2582862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727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E2926B-CE4C-8042-8EAB-E69CCC77CE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2899" y="2"/>
            <a:ext cx="6093577" cy="6994525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C688D28C-79B7-4097-88A3-7A9F3D3D51DB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7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Azure | Citrix</a:t>
            </a:r>
          </a:p>
        </p:txBody>
      </p:sp>
    </p:spTree>
    <p:extLst>
      <p:ext uri="{BB962C8B-B14F-4D97-AF65-F5344CB8AC3E}">
        <p14:creationId xmlns:p14="http://schemas.microsoft.com/office/powerpoint/2010/main" val="3044493095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8" y="2582862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727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B5B5AE-3FA2-9E4F-A2B8-042B9D3557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2899" y="2"/>
            <a:ext cx="6093577" cy="6994525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41C4F645-2367-4366-ABD8-ABAAD4BA4080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7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Azure | Citrix</a:t>
            </a:r>
          </a:p>
        </p:txBody>
      </p:sp>
    </p:spTree>
    <p:extLst>
      <p:ext uri="{BB962C8B-B14F-4D97-AF65-F5344CB8AC3E}">
        <p14:creationId xmlns:p14="http://schemas.microsoft.com/office/powerpoint/2010/main" val="445279484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8" y="2582862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727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6D3BFF-96E5-A945-99DA-8C69FBFC85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2899" y="2"/>
            <a:ext cx="6093577" cy="6994525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FD1DA344-A7B5-4212-84BE-1DE789B1807D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7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Azure | Citrix</a:t>
            </a:r>
          </a:p>
        </p:txBody>
      </p:sp>
    </p:spTree>
    <p:extLst>
      <p:ext uri="{BB962C8B-B14F-4D97-AF65-F5344CB8AC3E}">
        <p14:creationId xmlns:p14="http://schemas.microsoft.com/office/powerpoint/2010/main" val="2996190731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093" y="1192215"/>
            <a:ext cx="3728983" cy="917575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spc="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54765" y="1192215"/>
            <a:ext cx="558414" cy="386238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defTabSz="517525">
              <a:spcAft>
                <a:spcPts val="500"/>
              </a:spcAft>
              <a:buNone/>
              <a:defRPr sz="1800" spc="0" baseline="0">
                <a:solidFill>
                  <a:schemeClr val="tx2"/>
                </a:solidFill>
              </a:defRPr>
            </a:lvl1pPr>
            <a:lvl2pPr marL="228600" indent="0">
              <a:buNone/>
              <a:defRPr sz="1800"/>
            </a:lvl2pPr>
            <a:lvl3pPr marL="457200" indent="0">
              <a:buNone/>
              <a:defRPr sz="1800"/>
            </a:lvl3pPr>
            <a:lvl4pPr marL="685800" indent="0">
              <a:buNone/>
              <a:defRPr sz="1800"/>
            </a:lvl4pPr>
            <a:lvl5pPr marL="914400" indent="0">
              <a:buNone/>
              <a:defRPr sz="1800"/>
            </a:lvl5pPr>
          </a:lstStyle>
          <a:p>
            <a:pPr lvl="0"/>
            <a:r>
              <a:rPr lang="en-US"/>
              <a:t>##</a:t>
            </a:r>
            <a:br>
              <a:rPr lang="en-US"/>
            </a:br>
            <a:r>
              <a:rPr lang="en-US"/>
              <a:t>##</a:t>
            </a:r>
            <a:br>
              <a:rPr lang="en-US"/>
            </a:br>
            <a:r>
              <a:rPr lang="en-US"/>
              <a:t>##</a:t>
            </a:r>
            <a:br>
              <a:rPr lang="en-US"/>
            </a:br>
            <a:r>
              <a:rPr lang="en-US"/>
              <a:t>##</a:t>
            </a:r>
            <a:br>
              <a:rPr lang="en-US"/>
            </a:br>
            <a:r>
              <a:rPr lang="en-US"/>
              <a:t>##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F941B29-79EC-DD49-A767-757BAE16FC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13179" y="1192214"/>
            <a:ext cx="3356359" cy="386238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defTabSz="517525">
              <a:spcAft>
                <a:spcPts val="500"/>
              </a:spcAft>
              <a:buNone/>
              <a:defRPr sz="1800" spc="0" baseline="0">
                <a:solidFill>
                  <a:srgbClr val="000000"/>
                </a:solidFill>
              </a:defRPr>
            </a:lvl1pPr>
            <a:lvl2pPr marL="228600" indent="0">
              <a:buNone/>
              <a:defRPr sz="1800"/>
            </a:lvl2pPr>
            <a:lvl3pPr marL="457200" indent="0">
              <a:buNone/>
              <a:defRPr sz="1800"/>
            </a:lvl3pPr>
            <a:lvl4pPr marL="685800" indent="0">
              <a:buNone/>
              <a:defRPr sz="1800"/>
            </a:lvl4pPr>
            <a:lvl5pPr marL="914400" indent="0">
              <a:buNone/>
              <a:defRPr sz="1800"/>
            </a:lvl5pPr>
          </a:lstStyle>
          <a:p>
            <a:pPr lvl="0"/>
            <a:r>
              <a:rPr lang="en-US"/>
              <a:t>Section Title</a:t>
            </a:r>
            <a:br>
              <a:rPr lang="en-US"/>
            </a:br>
            <a:r>
              <a:rPr lang="en-US"/>
              <a:t>Section Title</a:t>
            </a:r>
            <a:br>
              <a:rPr lang="en-US"/>
            </a:br>
            <a:r>
              <a:rPr lang="en-US"/>
              <a:t>Section Title</a:t>
            </a:r>
            <a:br>
              <a:rPr lang="en-US"/>
            </a:br>
            <a:r>
              <a:rPr lang="en-US"/>
              <a:t>Section Title</a:t>
            </a:r>
            <a:br>
              <a:rPr lang="en-US"/>
            </a:b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03399429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094" y="632779"/>
            <a:ext cx="11582290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27094" y="1961081"/>
            <a:ext cx="1158229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sz="2000" b="0" i="0" spc="0">
                <a:solidFill>
                  <a:srgbClr val="000000"/>
                </a:solidFill>
                <a:latin typeface="+mj-lt"/>
              </a:defRPr>
            </a:lvl1pPr>
            <a:lvl2pPr marL="0" indent="0">
              <a:lnSpc>
                <a:spcPts val="2400"/>
              </a:lnSpc>
              <a:buNone/>
              <a:defRPr spc="0">
                <a:solidFill>
                  <a:srgbClr val="000000"/>
                </a:solidFill>
                <a:latin typeface="+mn-lt"/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1"/>
            <a:r>
              <a:rPr lang="en-US"/>
              <a:t>Large: subhead Segoe UI Regular 20/24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27094" y="3075739"/>
            <a:ext cx="11582290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 b="0" spc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 spc="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Medium: paragraph heading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6E35749-090F-0542-9B4B-BF37EFC334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094" y="4593491"/>
            <a:ext cx="11582290" cy="1538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000" spc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spc="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0" indent="0">
              <a:lnSpc>
                <a:spcPct val="100000"/>
              </a:lnSpc>
              <a:buNone/>
              <a:defRPr>
                <a:solidFill>
                  <a:srgbClr val="000000"/>
                </a:solidFill>
              </a:defRPr>
            </a:lvl5pPr>
          </a:lstStyle>
          <a:p>
            <a:pPr lvl="1"/>
            <a:r>
              <a:rPr lang="en-US"/>
              <a:t>Small: caption body copy Segoe Regular 10/12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8F32AD9-0E33-284C-8468-E63BF69AF2E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7094" y="4385526"/>
            <a:ext cx="11582290" cy="246221"/>
          </a:xfrm>
          <a:prstGeom prst="rect">
            <a:avLst/>
          </a:prstGeom>
        </p:spPr>
        <p:txBody>
          <a:bodyPr tIns="0"/>
          <a:lstStyle>
            <a:lvl1pPr>
              <a:defRPr lang="en-US" sz="1000" b="1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Small: caption title Segoe UI Bold 10/12. 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A46FDB1-D336-7C45-BF92-D58B6C5503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094" y="3323872"/>
            <a:ext cx="11582290" cy="2204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Medium: body copy Segoe UI Regular 14/18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83A885E0-CA34-4914-897F-5ECEE885B420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7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Azure | Citrix</a:t>
            </a:r>
          </a:p>
        </p:txBody>
      </p:sp>
    </p:spTree>
    <p:extLst>
      <p:ext uri="{BB962C8B-B14F-4D97-AF65-F5344CB8AC3E}">
        <p14:creationId xmlns:p14="http://schemas.microsoft.com/office/powerpoint/2010/main" val="3139705323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094" y="632779"/>
            <a:ext cx="11582290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Text option 1: three column bulleted list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27094" y="1960862"/>
            <a:ext cx="957262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lang="en-US" sz="2000" kern="1200" spc="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Subhead Segoe UI Regular 20/24. Dis </a:t>
            </a:r>
            <a:r>
              <a:rPr lang="en-US" err="1"/>
              <a:t>apid</a:t>
            </a:r>
            <a:r>
              <a:rPr lang="en-US"/>
              <a:t> </a:t>
            </a:r>
            <a:r>
              <a:rPr lang="en-US" err="1"/>
              <a:t>es</a:t>
            </a:r>
            <a:r>
              <a:rPr lang="en-US"/>
              <a:t> </a:t>
            </a:r>
            <a:r>
              <a:rPr lang="en-US" err="1"/>
              <a:t>simusanditis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ex et </a:t>
            </a:r>
            <a:r>
              <a:rPr lang="en-US" err="1"/>
              <a:t>illore</a:t>
            </a:r>
            <a:r>
              <a:rPr lang="en-US"/>
              <a:t>, </a:t>
            </a:r>
            <a:r>
              <a:rPr lang="en-US" err="1"/>
              <a:t>nectationet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dic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</a:t>
            </a:r>
            <a:r>
              <a:rPr lang="en-US" err="1"/>
              <a:t>vit</a:t>
            </a:r>
            <a:r>
              <a:rPr lang="en-US"/>
              <a:t> </a:t>
            </a:r>
            <a:r>
              <a:rPr lang="en-US" err="1"/>
              <a:t>velestium</a:t>
            </a:r>
            <a:r>
              <a:rPr lang="en-US"/>
              <a:t> </a:t>
            </a:r>
            <a:r>
              <a:rPr lang="en-US" err="1"/>
              <a:t>reperro</a:t>
            </a:r>
            <a:r>
              <a:rPr lang="en-US"/>
              <a:t> </a:t>
            </a:r>
            <a:r>
              <a:rPr lang="en-US" err="1"/>
              <a:t>rroviduntion</a:t>
            </a:r>
            <a:r>
              <a:rPr lang="en-US"/>
              <a:t> </a:t>
            </a:r>
            <a:r>
              <a:rPr lang="en-US" err="1"/>
              <a:t>conem</a:t>
            </a:r>
            <a:r>
              <a:rPr lang="en-US"/>
              <a:t> </a:t>
            </a:r>
            <a:r>
              <a:rPr lang="en-US" err="1"/>
              <a:t>rehend</a:t>
            </a:r>
            <a:r>
              <a:rPr lang="en-US"/>
              <a:t>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27093" y="32141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 sz="1400" b="0" spc="0" baseline="0">
                <a:solidFill>
                  <a:schemeClr val="tx2"/>
                </a:solidFill>
                <a:latin typeface="+mj-lt"/>
              </a:defRPr>
            </a:lvl1pPr>
            <a:lvl2pPr marL="285750" marR="0" indent="-285750" algn="l" defTabSz="932742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400" kern="1200" spc="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03383CEA-4FEB-4C9E-B7D6-3B36BC8EB7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72769" y="32141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 sz="1400" b="0" spc="0" baseline="0">
                <a:solidFill>
                  <a:schemeClr val="tx2"/>
                </a:solidFill>
                <a:latin typeface="+mj-lt"/>
              </a:defRPr>
            </a:lvl1pPr>
            <a:lvl2pPr marL="285750" marR="0" indent="-285750" algn="l" defTabSz="932742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400" kern="1200" spc="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5007055-7118-477F-B301-DB401591FA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13384" y="32141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 sz="1400" b="0" spc="0" baseline="0">
                <a:solidFill>
                  <a:schemeClr val="tx2"/>
                </a:solidFill>
                <a:latin typeface="+mj-lt"/>
              </a:defRPr>
            </a:lvl1pPr>
            <a:lvl2pPr marL="285750" marR="0" indent="-285750" algn="l" defTabSz="932742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400" kern="1200" spc="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2951A14E-1D63-9E44-9361-FD57A8BD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7093" y="3445695"/>
            <a:ext cx="3690937" cy="2067104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1C3BF983-4009-1049-9AD7-C94BE3AA19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72769" y="3445695"/>
            <a:ext cx="3690937" cy="2067104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361C016-E331-F44F-ACAE-52E4AE7346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20327" y="3445695"/>
            <a:ext cx="3690937" cy="2067104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993AC858-D917-4279-A955-C00E4438881A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7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Azure | Citrix</a:t>
            </a:r>
          </a:p>
        </p:txBody>
      </p:sp>
    </p:spTree>
    <p:extLst>
      <p:ext uri="{BB962C8B-B14F-4D97-AF65-F5344CB8AC3E}">
        <p14:creationId xmlns:p14="http://schemas.microsoft.com/office/powerpoint/2010/main" val="3796106386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093" y="632779"/>
            <a:ext cx="11557739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Text option 2: two columns copy heavy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9E39B6D-21AF-485C-B606-D6EA248988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093" y="2410676"/>
            <a:ext cx="3707606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12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  <a:endParaRPr lang="en-US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0D85DDD-B7EA-4D73-BA98-A5ACF1DB2D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9438" y="2410676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12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  <a:endParaRPr lang="en-US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2A6E05B-C65A-8C44-AC8B-AA08746E66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7093" y="2645384"/>
            <a:ext cx="3707606" cy="2067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D52482AC-A354-B546-9AAD-B3E0285120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72769" y="2645384"/>
            <a:ext cx="3707606" cy="2067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C387862B-C7D4-4135-8651-86F871B511B7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7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Azure | Citrix</a:t>
            </a:r>
          </a:p>
        </p:txBody>
      </p:sp>
    </p:spTree>
    <p:extLst>
      <p:ext uri="{BB962C8B-B14F-4D97-AF65-F5344CB8AC3E}">
        <p14:creationId xmlns:p14="http://schemas.microsoft.com/office/powerpoint/2010/main" val="3854193226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8307389" y="1631568"/>
            <a:ext cx="3681793" cy="3165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375753" y="1631569"/>
            <a:ext cx="3684970" cy="31610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094" y="1631568"/>
            <a:ext cx="3681793" cy="31699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094" y="632779"/>
            <a:ext cx="11582290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Text option 3: three columns images and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27093" y="50260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12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07388" y="50260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12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97742EC-5845-4BB1-84A3-00C1CF8901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72769" y="50260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12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01F238-570E-E648-9E57-DAA86A7A8E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27093" y="2939529"/>
            <a:ext cx="3681412" cy="553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877AA6F-F5D0-8349-8D7F-7A036C53AFE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72769" y="2932948"/>
            <a:ext cx="3690937" cy="553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83A4321-3796-F044-9126-51A6AA308B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307388" y="2946446"/>
            <a:ext cx="3681412" cy="553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22038DD-9076-B34B-B54A-107DF3F024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7093" y="5260328"/>
            <a:ext cx="3690937" cy="912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0C89B53-FA50-F248-AD0B-933DE098D7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72769" y="5260328"/>
            <a:ext cx="3690937" cy="912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C11EA858-BBCA-2149-9368-C1FDBC6C8D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07388" y="5260328"/>
            <a:ext cx="3690937" cy="912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01C5FC57-96EC-451F-A9F7-648A47B48D66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7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Azure | Citrix</a:t>
            </a:r>
          </a:p>
        </p:txBody>
      </p:sp>
    </p:spTree>
    <p:extLst>
      <p:ext uri="{BB962C8B-B14F-4D97-AF65-F5344CB8AC3E}">
        <p14:creationId xmlns:p14="http://schemas.microsoft.com/office/powerpoint/2010/main" val="380273102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BB90E-2B47-4E8B-888D-C41E46DEF508}" type="datetimeFigureOut">
              <a:rPr lang="en-IN" smtClean="0"/>
              <a:t>07-02-2023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861C-F222-491D-997F-220E53C3EA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802974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094" y="632779"/>
            <a:ext cx="11582290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 strike="noStrike">
                <a:solidFill>
                  <a:srgbClr val="000000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3F1DAFF6-F27C-B74D-96EC-43A1B70AA064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7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Azure | Citrix</a:t>
            </a:r>
          </a:p>
        </p:txBody>
      </p:sp>
    </p:spTree>
    <p:extLst>
      <p:ext uri="{BB962C8B-B14F-4D97-AF65-F5344CB8AC3E}">
        <p14:creationId xmlns:p14="http://schemas.microsoft.com/office/powerpoint/2010/main" val="551310936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5"/>
          <p:cNvSpPr>
            <a:spLocks noGrp="1"/>
          </p:cNvSpPr>
          <p:nvPr>
            <p:ph type="title" hasCustomPrompt="1"/>
          </p:nvPr>
        </p:nvSpPr>
        <p:spPr>
          <a:xfrm>
            <a:off x="427093" y="960440"/>
            <a:ext cx="7642169" cy="36290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spc="-50" baseline="0" dirty="0">
                <a:solidFill>
                  <a:srgbClr val="000000"/>
                </a:solidFill>
              </a:defRPr>
            </a:lvl1pPr>
          </a:lstStyle>
          <a:p>
            <a:pPr marL="0" lvl="0">
              <a:lnSpc>
                <a:spcPts val="5600"/>
              </a:lnSpc>
            </a:pPr>
            <a:r>
              <a:rPr lang="en-US"/>
              <a:t>Section title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06BBC506-1A69-45B9-9A7D-2148E085CF24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7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Azure | Citrix</a:t>
            </a:r>
          </a:p>
        </p:txBody>
      </p:sp>
    </p:spTree>
    <p:extLst>
      <p:ext uri="{BB962C8B-B14F-4D97-AF65-F5344CB8AC3E}">
        <p14:creationId xmlns:p14="http://schemas.microsoft.com/office/powerpoint/2010/main" val="1308131921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/>
          <p:cNvSpPr>
            <a:spLocks noGrp="1"/>
          </p:cNvSpPr>
          <p:nvPr>
            <p:ph type="title" hasCustomPrompt="1"/>
          </p:nvPr>
        </p:nvSpPr>
        <p:spPr>
          <a:xfrm>
            <a:off x="427093" y="960440"/>
            <a:ext cx="7642169" cy="36290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spc="-50" baseline="0" dirty="0">
                <a:solidFill>
                  <a:srgbClr val="FFFFFF"/>
                </a:solidFill>
              </a:defRPr>
            </a:lvl1pPr>
          </a:lstStyle>
          <a:p>
            <a:pPr marL="0" lvl="0">
              <a:lnSpc>
                <a:spcPts val="5600"/>
              </a:lnSpc>
            </a:pPr>
            <a:r>
              <a:rPr lang="en-US"/>
              <a:t>Section title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E84D67F7-3C36-4E01-8808-314FBA4C9414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7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UI" pitchFamily="34" charset="0"/>
              </a:rPr>
              <a:t>©Microsoft Azure | Citrix</a:t>
            </a:r>
          </a:p>
        </p:txBody>
      </p:sp>
    </p:spTree>
    <p:extLst>
      <p:ext uri="{BB962C8B-B14F-4D97-AF65-F5344CB8AC3E}">
        <p14:creationId xmlns:p14="http://schemas.microsoft.com/office/powerpoint/2010/main" val="970029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"/>
            <a:ext cx="12436475" cy="6994525"/>
          </a:xfrm>
          <a:prstGeom prst="rect">
            <a:avLst/>
          </a:prstGeom>
        </p:spPr>
      </p:pic>
      <p:sp>
        <p:nvSpPr>
          <p:cNvPr id="5" name="Title 35">
            <a:extLst>
              <a:ext uri="{FF2B5EF4-FFF2-40B4-BE49-F238E27FC236}">
                <a16:creationId xmlns:a16="http://schemas.microsoft.com/office/drawing/2014/main" id="{60388DA1-8C2D-4FFD-88BD-DE4D7CEFD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7093" y="960440"/>
            <a:ext cx="7642169" cy="36290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spc="-50" baseline="0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5600"/>
              </a:lnSpc>
            </a:pPr>
            <a:r>
              <a:rPr lang="en-US"/>
              <a:t>Section title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C777961E-A7A2-4A15-B20F-FA600BCAB9F7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7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2"/>
                </a:solidFill>
                <a:cs typeface="Segoe UI" pitchFamily="34" charset="0"/>
              </a:rPr>
              <a:t>©Microsoft Azure | Citrix</a:t>
            </a:r>
          </a:p>
        </p:txBody>
      </p:sp>
    </p:spTree>
    <p:extLst>
      <p:ext uri="{BB962C8B-B14F-4D97-AF65-F5344CB8AC3E}">
        <p14:creationId xmlns:p14="http://schemas.microsoft.com/office/powerpoint/2010/main" val="3849155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4763" y="-1"/>
            <a:ext cx="6093577" cy="6994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093" y="632779"/>
            <a:ext cx="5691133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Photo layout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1D123-CA1A-4568-88C8-6B1287D07E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092" y="2410678"/>
            <a:ext cx="4919662" cy="5087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12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  <a:endParaRPr lang="en-US"/>
          </a:p>
          <a:p>
            <a:pPr lvl="1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E56201C-07C6-4B48-97C5-8ACFF3D0A9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093" y="1960862"/>
            <a:ext cx="491966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lang="en-US" sz="2000" kern="1200" spc="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Subhead Segoe UI Regular 20/24. 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193607F-5D7C-414A-BD66-EADF11B22CA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54763" y="3183626"/>
            <a:ext cx="6092825" cy="553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B8FCD16-3426-8B48-803D-6B6E81EED21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27093" y="2627971"/>
            <a:ext cx="4919661" cy="6754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D336736-F7E2-BA48-AD3E-B0037BAC681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27092" y="3497262"/>
            <a:ext cx="4919662" cy="5087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12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  <a:endParaRPr lang="en-US"/>
          </a:p>
          <a:p>
            <a:pPr lvl="1"/>
            <a:endParaRPr lang="en-US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FA36614-3522-794F-B70F-0659F06DAB3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7093" y="3711917"/>
            <a:ext cx="4919661" cy="6754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821B6CD8-A4AB-42DF-B9A6-A9D47096FE98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7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Azure | Citrix</a:t>
            </a:r>
          </a:p>
        </p:txBody>
      </p:sp>
    </p:spTree>
    <p:extLst>
      <p:ext uri="{BB962C8B-B14F-4D97-AF65-F5344CB8AC3E}">
        <p14:creationId xmlns:p14="http://schemas.microsoft.com/office/powerpoint/2010/main" val="2091603311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093" y="632779"/>
            <a:ext cx="11582290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Photo layout 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27092" y="50260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67240" y="50260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>
                <a:solidFill>
                  <a:schemeClr val="tx2"/>
                </a:solidFill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07388" y="50260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>
                <a:solidFill>
                  <a:schemeClr val="tx2"/>
                </a:solidFill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8313792" y="2195640"/>
            <a:ext cx="3695703" cy="26414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093" y="2195640"/>
            <a:ext cx="3721892" cy="26414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3537" y="2195639"/>
            <a:ext cx="3695702" cy="2641475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717A0C5-B07A-A34B-9DBC-AEA2B456E25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7093" y="3257272"/>
            <a:ext cx="3721100" cy="553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5287B92-3963-B94C-821F-3908B3544A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85497" y="3250274"/>
            <a:ext cx="3690937" cy="553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DC31788-B7D8-9D46-BE0A-6B7EED7110B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13739" y="3250274"/>
            <a:ext cx="3684587" cy="553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B97163EF-E7E8-4446-98C1-DF17E29E737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27092" y="5260860"/>
            <a:ext cx="3690937" cy="9062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as. 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8E57B78A-F25C-4D46-917C-E53FD3A557E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371505" y="5260860"/>
            <a:ext cx="3688758" cy="9062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as. 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A1AA5291-B66D-8249-B809-BA15DD1EEA3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13739" y="5260860"/>
            <a:ext cx="3690937" cy="9062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as. </a:t>
            </a: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E8861656-FCDD-4B78-95C7-7DC7E1187F85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7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Azure | Citrix</a:t>
            </a:r>
          </a:p>
        </p:txBody>
      </p:sp>
    </p:spTree>
    <p:extLst>
      <p:ext uri="{BB962C8B-B14F-4D97-AF65-F5344CB8AC3E}">
        <p14:creationId xmlns:p14="http://schemas.microsoft.com/office/powerpoint/2010/main" val="628648717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21"/>
          </p:nvPr>
        </p:nvSpPr>
        <p:spPr>
          <a:xfrm>
            <a:off x="427093" y="1989616"/>
            <a:ext cx="3690933" cy="36052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093" y="632779"/>
            <a:ext cx="11557739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Chart examples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27093" y="5973765"/>
            <a:ext cx="3690937" cy="3077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200"/>
              </a:lnSpc>
              <a:spcBef>
                <a:spcPts val="900"/>
              </a:spcBef>
              <a:buFont typeface="Arial" panose="020B0604020202020204" pitchFamily="34" charset="0"/>
              <a:buNone/>
              <a:defRPr sz="1000" b="0" i="0" spc="0">
                <a:solidFill>
                  <a:srgbClr val="000000"/>
                </a:solidFill>
                <a:latin typeface="+mn-lt"/>
              </a:defRPr>
            </a:lvl1pPr>
            <a:lvl2pPr marL="0" marR="0" indent="0" algn="l" defTabSz="932742" rtl="0" eaLnBrk="1" fontAlgn="auto" latinLnBrk="0" hangingPunct="1">
              <a:lnSpc>
                <a:spcPts val="12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0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78326" y="5973765"/>
            <a:ext cx="367982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tabLst/>
              <a:defRPr lang="en-US" sz="1000" b="0" i="0" spc="0" dirty="0" smtClean="0">
                <a:solidFill>
                  <a:srgbClr val="000000"/>
                </a:solidFill>
                <a:latin typeface="+mn-lt"/>
              </a:defRPr>
            </a:lvl1pPr>
          </a:lstStyle>
          <a:p>
            <a:pPr marL="0" lvl="0" indent="0">
              <a:lnSpc>
                <a:spcPts val="1200"/>
              </a:lnSpc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20" name="Chart Placeholder 6"/>
          <p:cNvSpPr>
            <a:spLocks noGrp="1"/>
          </p:cNvSpPr>
          <p:nvPr>
            <p:ph type="chart" sz="quarter" idx="22"/>
          </p:nvPr>
        </p:nvSpPr>
        <p:spPr>
          <a:xfrm>
            <a:off x="4378326" y="1989616"/>
            <a:ext cx="3679825" cy="36052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1" name="Chart Placeholder 6"/>
          <p:cNvSpPr>
            <a:spLocks noGrp="1"/>
          </p:cNvSpPr>
          <p:nvPr>
            <p:ph type="chart" sz="quarter" idx="23"/>
          </p:nvPr>
        </p:nvSpPr>
        <p:spPr>
          <a:xfrm>
            <a:off x="8302625" y="1989616"/>
            <a:ext cx="3695701" cy="36052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B6B82-41EF-4F96-AC4D-4B6DF0A1F5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7094" y="5783265"/>
            <a:ext cx="3702053" cy="246221"/>
          </a:xfrm>
          <a:prstGeom prst="rect">
            <a:avLst/>
          </a:prstGeom>
        </p:spPr>
        <p:txBody>
          <a:bodyPr tIns="0"/>
          <a:lstStyle>
            <a:lvl1pPr>
              <a:defRPr lang="en-US" sz="1000" b="1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Caption title Segoe bold 10/12.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4EEFC93-5F54-47F0-9569-BECC76A76C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5783265"/>
            <a:ext cx="3702053" cy="246221"/>
          </a:xfrm>
          <a:prstGeom prst="rect">
            <a:avLst/>
          </a:prstGeom>
        </p:spPr>
        <p:txBody>
          <a:bodyPr tIns="0"/>
          <a:lstStyle>
            <a:lvl1pPr>
              <a:defRPr lang="en-US" sz="1000" b="1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Caption title Segoe bold 10/12.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EDACCCB-301A-4273-9EA6-AD055BB5B0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02625" y="5783265"/>
            <a:ext cx="3702053" cy="246221"/>
          </a:xfrm>
          <a:prstGeom prst="rect">
            <a:avLst/>
          </a:prstGeom>
        </p:spPr>
        <p:txBody>
          <a:bodyPr tIns="0"/>
          <a:lstStyle>
            <a:lvl1pPr>
              <a:defRPr lang="en-US" sz="1000" b="1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Caption title Segoe bold 10/12. 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37057046-E219-41F6-8045-1E763292CB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02625" y="5973765"/>
            <a:ext cx="370675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tabLst/>
              <a:defRPr lang="en-US" sz="1000" b="0" i="0" spc="0" dirty="0" smtClean="0">
                <a:solidFill>
                  <a:srgbClr val="000000"/>
                </a:solidFill>
                <a:latin typeface="+mn-lt"/>
              </a:defRPr>
            </a:lvl1pPr>
          </a:lstStyle>
          <a:p>
            <a:pPr marL="0" lvl="0" indent="0">
              <a:lnSpc>
                <a:spcPts val="1200"/>
              </a:lnSpc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06EB6278-C525-44B3-90AA-BBA302F46980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7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Azure | Citrix</a:t>
            </a:r>
          </a:p>
        </p:txBody>
      </p:sp>
    </p:spTree>
    <p:extLst>
      <p:ext uri="{BB962C8B-B14F-4D97-AF65-F5344CB8AC3E}">
        <p14:creationId xmlns:p14="http://schemas.microsoft.com/office/powerpoint/2010/main" val="545486722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094" y="632779"/>
            <a:ext cx="11582290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Table styling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27093" y="4004805"/>
            <a:ext cx="11557739" cy="553998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FDDE80C4-A395-49AA-9E7A-811EB98EB7BE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7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Azure | Citrix</a:t>
            </a:r>
          </a:p>
        </p:txBody>
      </p:sp>
    </p:spTree>
    <p:extLst>
      <p:ext uri="{BB962C8B-B14F-4D97-AF65-F5344CB8AC3E}">
        <p14:creationId xmlns:p14="http://schemas.microsoft.com/office/powerpoint/2010/main" val="4155386489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C370E04-F3D7-44F1-9863-6604D12FE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7094" y="1882011"/>
            <a:ext cx="7642171" cy="1502728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300"/>
              </a:spcAft>
              <a:defRPr sz="26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4071864E-755E-AD40-A80D-10E454980F16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8" y="6579623"/>
            <a:ext cx="4572000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bg1"/>
                </a:solidFill>
                <a:cs typeface="Segoe UI" pitchFamily="34" charset="0"/>
              </a:rPr>
              <a:t>©Microsoft Azure | Citrix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29707A-7227-4564-A262-0DA603A18708}"/>
              </a:ext>
            </a:extLst>
          </p:cNvPr>
          <p:cNvGrpSpPr/>
          <p:nvPr userDrawn="1"/>
        </p:nvGrpSpPr>
        <p:grpSpPr>
          <a:xfrm>
            <a:off x="439829" y="483229"/>
            <a:ext cx="1911486" cy="249104"/>
            <a:chOff x="439828" y="483228"/>
            <a:chExt cx="1911486" cy="24910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9EEAD54-C1CA-4F24-9000-351F9DE071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828" y="483228"/>
              <a:ext cx="1748855" cy="249104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21A7BBA-9788-465A-83F5-4AC581563AD2}"/>
                </a:ext>
              </a:extLst>
            </p:cNvPr>
            <p:cNvCxnSpPr/>
            <p:nvPr userDrawn="1"/>
          </p:nvCxnSpPr>
          <p:spPr>
            <a:xfrm>
              <a:off x="2351314" y="526789"/>
              <a:ext cx="0" cy="168993"/>
            </a:xfrm>
            <a:prstGeom prst="line">
              <a:avLst/>
            </a:prstGeom>
            <a:ln w="25400" cap="rnd">
              <a:solidFill>
                <a:schemeClr val="bg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 descr="Press &amp; Media Resources - Citrix">
            <a:extLst>
              <a:ext uri="{FF2B5EF4-FFF2-40B4-BE49-F238E27FC236}">
                <a16:creationId xmlns:a16="http://schemas.microsoft.com/office/drawing/2014/main" id="{E4890075-EDAB-44F4-BCB2-E9F2C75EC1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2651" y="449263"/>
            <a:ext cx="892852" cy="33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000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C370E04-F3D7-44F1-9863-6604D12FE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7094" y="1882011"/>
            <a:ext cx="7642171" cy="1502728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300"/>
              </a:spcAft>
              <a:defRPr sz="2600" spc="-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4071864E-755E-AD40-A80D-10E454980F16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8" y="6579623"/>
            <a:ext cx="4572000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bg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B893C4-8792-43B2-8870-0CC1FB2E75A0}"/>
              </a:ext>
            </a:extLst>
          </p:cNvPr>
          <p:cNvGrpSpPr/>
          <p:nvPr userDrawn="1"/>
        </p:nvGrpSpPr>
        <p:grpSpPr>
          <a:xfrm>
            <a:off x="437277" y="449263"/>
            <a:ext cx="2988410" cy="336562"/>
            <a:chOff x="437221" y="449263"/>
            <a:chExt cx="2988029" cy="33656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E26773F-5D8E-4CA7-9E94-698014333F62}"/>
                </a:ext>
              </a:extLst>
            </p:cNvPr>
            <p:cNvGrpSpPr/>
            <p:nvPr userDrawn="1"/>
          </p:nvGrpSpPr>
          <p:grpSpPr>
            <a:xfrm>
              <a:off x="437221" y="481923"/>
              <a:ext cx="1950078" cy="252595"/>
              <a:chOff x="437277" y="481922"/>
              <a:chExt cx="1950327" cy="25259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B054A67-B47B-48F6-9850-974100D287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7277" y="481922"/>
                <a:ext cx="1773364" cy="252595"/>
              </a:xfrm>
              <a:prstGeom prst="rect">
                <a:avLst/>
              </a:prstGeom>
            </p:spPr>
          </p:pic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3A41833-95A9-47C7-9C81-B05BD71C8073}"/>
                  </a:ext>
                </a:extLst>
              </p:cNvPr>
              <p:cNvCxnSpPr/>
              <p:nvPr userDrawn="1"/>
            </p:nvCxnSpPr>
            <p:spPr>
              <a:xfrm>
                <a:off x="2387604" y="526789"/>
                <a:ext cx="0" cy="168993"/>
              </a:xfrm>
              <a:prstGeom prst="line">
                <a:avLst/>
              </a:prstGeom>
              <a:ln w="25400" cap="rnd">
                <a:solidFill>
                  <a:schemeClr val="accent1">
                    <a:lumMod val="7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4" name="Picture 2" descr="Press &amp; Media Resources - Citrix">
              <a:extLst>
                <a:ext uri="{FF2B5EF4-FFF2-40B4-BE49-F238E27FC236}">
                  <a16:creationId xmlns:a16="http://schemas.microsoft.com/office/drawing/2014/main" id="{F24A70BE-BF15-4601-A357-F6087FAF186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2512" y="449263"/>
              <a:ext cx="892738" cy="336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56135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BB90E-2B47-4E8B-888D-C41E46DEF508}" type="datetimeFigureOut">
              <a:rPr lang="en-IN" smtClean="0"/>
              <a:t>07-02-2023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861C-F222-491D-997F-220E53C3EA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224395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87B2D66C-ED12-49C4-87B3-97127168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59" y="466302"/>
            <a:ext cx="11239464" cy="5650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16891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10510339" y="6360049"/>
            <a:ext cx="1926136" cy="634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6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62D06E5-ECA6-484A-B36A-C70FD6ED70B4}"/>
              </a:ext>
            </a:extLst>
          </p:cNvPr>
          <p:cNvGrpSpPr/>
          <p:nvPr userDrawn="1"/>
        </p:nvGrpSpPr>
        <p:grpSpPr>
          <a:xfrm>
            <a:off x="1568978" y="2973651"/>
            <a:ext cx="9298522" cy="1047222"/>
            <a:chOff x="437221" y="449263"/>
            <a:chExt cx="2988029" cy="33656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53FC484-3E56-4CA7-B7A7-C5FC89673795}"/>
                </a:ext>
              </a:extLst>
            </p:cNvPr>
            <p:cNvGrpSpPr/>
            <p:nvPr userDrawn="1"/>
          </p:nvGrpSpPr>
          <p:grpSpPr>
            <a:xfrm>
              <a:off x="437221" y="481923"/>
              <a:ext cx="1950078" cy="252595"/>
              <a:chOff x="437277" y="481922"/>
              <a:chExt cx="1950327" cy="25259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2FFE388-9B4D-481E-8E72-8AD94658B25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7277" y="481922"/>
                <a:ext cx="1773364" cy="252595"/>
              </a:xfrm>
              <a:prstGeom prst="rect">
                <a:avLst/>
              </a:prstGeom>
            </p:spPr>
          </p:pic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7899B8F5-6413-468A-9C39-A0271D0B77B9}"/>
                  </a:ext>
                </a:extLst>
              </p:cNvPr>
              <p:cNvCxnSpPr/>
              <p:nvPr userDrawn="1"/>
            </p:nvCxnSpPr>
            <p:spPr>
              <a:xfrm>
                <a:off x="2387604" y="526789"/>
                <a:ext cx="0" cy="168993"/>
              </a:xfrm>
              <a:prstGeom prst="line">
                <a:avLst/>
              </a:prstGeom>
              <a:ln w="25400" cap="rnd">
                <a:solidFill>
                  <a:schemeClr val="accent1">
                    <a:lumMod val="7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" name="Picture 2" descr="Press &amp; Media Resources - Citrix">
              <a:extLst>
                <a:ext uri="{FF2B5EF4-FFF2-40B4-BE49-F238E27FC236}">
                  <a16:creationId xmlns:a16="http://schemas.microsoft.com/office/drawing/2014/main" id="{B275AAEA-D005-494A-A320-927E8D775FF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2512" y="449263"/>
              <a:ext cx="892738" cy="336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609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628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7122" y="1007083"/>
            <a:ext cx="6295965" cy="4970646"/>
          </a:xfrm>
        </p:spPr>
        <p:txBody>
          <a:bodyPr/>
          <a:lstStyle>
            <a:lvl1pPr>
              <a:defRPr sz="3264"/>
            </a:lvl1pPr>
            <a:lvl2pPr>
              <a:defRPr sz="2856"/>
            </a:lvl2pPr>
            <a:lvl3pPr>
              <a:defRPr sz="2448"/>
            </a:lvl3pPr>
            <a:lvl4pPr>
              <a:defRPr sz="2040"/>
            </a:lvl4pPr>
            <a:lvl5pPr>
              <a:defRPr sz="2040"/>
            </a:lvl5pPr>
            <a:lvl6pPr>
              <a:defRPr sz="2040"/>
            </a:lvl6pPr>
            <a:lvl7pPr>
              <a:defRPr sz="2040"/>
            </a:lvl7pPr>
            <a:lvl8pPr>
              <a:defRPr sz="2040"/>
            </a:lvl8pPr>
            <a:lvl9pPr>
              <a:defRPr sz="20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628" y="2098357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BB90E-2B47-4E8B-888D-C41E46DEF508}" type="datetimeFigureOut">
              <a:rPr lang="en-IN" smtClean="0"/>
              <a:t>07-02-2023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861C-F222-491D-997F-220E53C3EA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11039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628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87122" y="1007083"/>
            <a:ext cx="6295965" cy="4970646"/>
          </a:xfrm>
        </p:spPr>
        <p:txBody>
          <a:bodyPr anchor="t"/>
          <a:lstStyle>
            <a:lvl1pPr marL="0" indent="0">
              <a:buNone/>
              <a:defRPr sz="3264"/>
            </a:lvl1pPr>
            <a:lvl2pPr marL="466298" indent="0">
              <a:buNone/>
              <a:defRPr sz="2856"/>
            </a:lvl2pPr>
            <a:lvl3pPr marL="932597" indent="0">
              <a:buNone/>
              <a:defRPr sz="2448"/>
            </a:lvl3pPr>
            <a:lvl4pPr marL="1398895" indent="0">
              <a:buNone/>
              <a:defRPr sz="2040"/>
            </a:lvl4pPr>
            <a:lvl5pPr marL="1865193" indent="0">
              <a:buNone/>
              <a:defRPr sz="2040"/>
            </a:lvl5pPr>
            <a:lvl6pPr marL="2331491" indent="0">
              <a:buNone/>
              <a:defRPr sz="2040"/>
            </a:lvl6pPr>
            <a:lvl7pPr marL="2797790" indent="0">
              <a:buNone/>
              <a:defRPr sz="2040"/>
            </a:lvl7pPr>
            <a:lvl8pPr marL="3264088" indent="0">
              <a:buNone/>
              <a:defRPr sz="2040"/>
            </a:lvl8pPr>
            <a:lvl9pPr marL="3730386" indent="0">
              <a:buNone/>
              <a:defRPr sz="204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628" y="2098357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BB90E-2B47-4E8B-888D-C41E46DEF508}" type="datetimeFigureOut">
              <a:rPr lang="en-IN" smtClean="0"/>
              <a:t>07-02-2023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861C-F222-491D-997F-220E53C3EA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10506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5008" y="372394"/>
            <a:ext cx="10726460" cy="135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5008" y="1861968"/>
            <a:ext cx="10726460" cy="4437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BB90E-2B47-4E8B-888D-C41E46DEF508}" type="datetimeFigureOut">
              <a:rPr lang="en-IN" smtClean="0"/>
              <a:t>07-02-2023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9583" y="6482889"/>
            <a:ext cx="4197310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3260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F861C-F222-491D-997F-220E53C3EA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9984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32597" rtl="0" eaLnBrk="1" latinLnBrk="0" hangingPunct="1">
        <a:lnSpc>
          <a:spcPct val="90000"/>
        </a:lnSpc>
        <a:spcBef>
          <a:spcPct val="0"/>
        </a:spcBef>
        <a:buNone/>
        <a:defRPr sz="44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149" indent="-233149" algn="l" defTabSz="932597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sz="2856" kern="1200">
          <a:solidFill>
            <a:schemeClr val="tx1"/>
          </a:solidFill>
          <a:latin typeface="+mn-lt"/>
          <a:ea typeface="+mn-ea"/>
          <a:cs typeface="+mn-cs"/>
        </a:defRPr>
      </a:lvl1pPr>
      <a:lvl2pPr marL="69944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165746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632044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2098342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564641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0939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723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3535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9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97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95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93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491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79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408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386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5138" y="567458"/>
            <a:ext cx="11530584" cy="830020"/>
          </a:xfrm>
          <a:prstGeom prst="rect">
            <a:avLst/>
          </a:prstGeom>
        </p:spPr>
        <p:txBody>
          <a:bodyPr vert="horz" wrap="square" lIns="0" tIns="91440" rIns="146304" bIns="91440" rtlCol="0" anchor="t">
            <a:noAutofit/>
          </a:bodyPr>
          <a:lstStyle/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65138" y="1853742"/>
            <a:ext cx="11456988" cy="1815882"/>
          </a:xfrm>
          <a:prstGeom prst="rect">
            <a:avLst/>
          </a:prstGeom>
        </p:spPr>
        <p:txBody>
          <a:bodyPr vert="horz" wrap="square" lIns="0" tIns="91440" rIns="146304" bIns="91440" rtlCol="0">
            <a:spAutoFit/>
          </a:bodyPr>
          <a:lstStyle/>
          <a:p>
            <a:pPr lvl="1"/>
            <a:r>
              <a:rPr lang="en-US"/>
              <a:t>Large: subhead Segoe UI Regular 20/24</a:t>
            </a:r>
          </a:p>
          <a:p>
            <a:pPr lvl="1"/>
            <a:endParaRPr lang="en-US"/>
          </a:p>
          <a:p>
            <a:pPr lvl="2"/>
            <a:r>
              <a:rPr lang="en-US"/>
              <a:t>Medium: paragraph heading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  <a:p>
            <a:pPr lvl="3"/>
            <a:r>
              <a:rPr lang="en-US"/>
              <a:t>Medium: paragraph body copy Segoe UI Regular 14/18</a:t>
            </a:r>
          </a:p>
          <a:p>
            <a:pPr lvl="3"/>
            <a:endParaRPr lang="en-US"/>
          </a:p>
          <a:p>
            <a:pPr lvl="4"/>
            <a:r>
              <a:rPr lang="en-US"/>
              <a:t>Small: caption heading Segoe UI Bold 10/12</a:t>
            </a:r>
          </a:p>
          <a:p>
            <a:pPr lvl="6"/>
            <a:r>
              <a:rPr lang="en-US"/>
              <a:t>Small: caption body copy B3 Segoe UI Regular 10/12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621909" y="2898553"/>
            <a:ext cx="6979503" cy="118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5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</p:sldLayoutIdLst>
  <p:transition>
    <p:fade/>
  </p:transition>
  <p:hf hdr="0" dt="0"/>
  <p:txStyles>
    <p:titleStyle>
      <a:lvl1pPr algn="l" defTabSz="932563" rtl="0" eaLnBrk="1" latinLnBrk="0" hangingPunct="1">
        <a:lnSpc>
          <a:spcPct val="90000"/>
        </a:lnSpc>
        <a:spcBef>
          <a:spcPct val="0"/>
        </a:spcBef>
        <a:buNone/>
        <a:defRPr lang="en-US" sz="2800" b="0" kern="1200" cap="none" spc="-50" baseline="0" dirty="0" smtClean="0">
          <a:ln w="3175">
            <a:noFill/>
          </a:ln>
          <a:solidFill>
            <a:srgbClr val="000000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0" marR="0" indent="0" algn="l" defTabSz="932563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400" kern="1200" spc="-50" baseline="0">
          <a:solidFill>
            <a:srgbClr val="000000"/>
          </a:solidFill>
          <a:latin typeface="+mj-lt"/>
          <a:ea typeface="+mn-ea"/>
          <a:cs typeface="+mn-cs"/>
        </a:defRPr>
      </a:lvl1pPr>
      <a:lvl2pPr marL="0" marR="0" indent="0" algn="l" defTabSz="932563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000" kern="1200" spc="0" baseline="0">
          <a:solidFill>
            <a:srgbClr val="000000"/>
          </a:solidFill>
          <a:latin typeface="+mn-lt"/>
          <a:ea typeface="+mn-ea"/>
          <a:cs typeface="+mn-cs"/>
        </a:defRPr>
      </a:lvl2pPr>
      <a:lvl3pPr marL="0" marR="0" indent="0" algn="l" defTabSz="932563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399" kern="1200" spc="0" baseline="0">
          <a:solidFill>
            <a:schemeClr val="tx2"/>
          </a:solidFill>
          <a:latin typeface="+mj-lt"/>
          <a:ea typeface="+mn-ea"/>
          <a:cs typeface="+mn-cs"/>
        </a:defRPr>
      </a:lvl3pPr>
      <a:lvl4pPr marL="0" marR="0" indent="0" algn="l" defTabSz="932563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399" kern="1200" spc="0" baseline="0">
          <a:solidFill>
            <a:srgbClr val="000000"/>
          </a:solidFill>
          <a:latin typeface="+mn-lt"/>
          <a:ea typeface="+mn-ea"/>
          <a:cs typeface="+mn-cs"/>
        </a:defRPr>
      </a:lvl4pPr>
      <a:lvl5pPr marL="0" marR="0" indent="0" algn="l" defTabSz="932563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000" b="1" kern="1200" spc="0" baseline="0">
          <a:solidFill>
            <a:srgbClr val="000000"/>
          </a:solidFill>
          <a:latin typeface="+mn-lt"/>
          <a:ea typeface="+mn-ea"/>
          <a:cs typeface="+mn-cs"/>
        </a:defRPr>
      </a:lvl5pPr>
      <a:lvl6pPr marL="2331406" indent="0" algn="l" defTabSz="932563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32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itchFamily="34" charset="0"/>
        <a:buNone/>
        <a:defRPr sz="1000" kern="1200">
          <a:solidFill>
            <a:srgbClr val="000000"/>
          </a:solidFill>
          <a:latin typeface="+mn-lt"/>
          <a:ea typeface="+mn-ea"/>
          <a:cs typeface="+mn-cs"/>
        </a:defRPr>
      </a:lvl7pPr>
      <a:lvl8pPr marL="3497112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394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281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56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844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126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408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689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97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25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1" pos="1349">
          <p15:clr>
            <a:srgbClr val="C35EA4"/>
          </p15:clr>
        </p15:guide>
        <p15:guide id="32" pos="1528">
          <p15:clr>
            <a:srgbClr val="C35EA4"/>
          </p15:clr>
        </p15:guide>
        <p15:guide id="33" pos="2621">
          <p15:clr>
            <a:srgbClr val="C35EA4"/>
          </p15:clr>
        </p15:guide>
        <p15:guide id="34" pos="2765">
          <p15:clr>
            <a:srgbClr val="C35EA4"/>
          </p15:clr>
        </p15:guide>
        <p15:guide id="35" pos="3854">
          <p15:clr>
            <a:srgbClr val="C35EA4"/>
          </p15:clr>
        </p15:guide>
        <p15:guide id="36" pos="4003">
          <p15:clr>
            <a:srgbClr val="C35EA4"/>
          </p15:clr>
        </p15:guide>
        <p15:guide id="37" pos="5083">
          <p15:clr>
            <a:srgbClr val="C35EA4"/>
          </p15:clr>
        </p15:guide>
        <p15:guide id="38" pos="5230">
          <p15:clr>
            <a:srgbClr val="C35EA4"/>
          </p15:clr>
        </p15:guide>
        <p15:guide id="39" pos="6323">
          <p15:clr>
            <a:srgbClr val="C35EA4"/>
          </p15:clr>
        </p15:guide>
        <p15:guide id="40" pos="6469">
          <p15:clr>
            <a:srgbClr val="C35EA4"/>
          </p15:clr>
        </p15:guide>
        <p15:guide id="41" pos="269">
          <p15:clr>
            <a:srgbClr val="F26B43"/>
          </p15:clr>
        </p15:guide>
        <p15:guide id="42" pos="7565">
          <p15:clr>
            <a:srgbClr val="F26B43"/>
          </p15:clr>
        </p15:guide>
        <p15:guide id="43" orient="horz" pos="751">
          <p15:clr>
            <a:srgbClr val="5ACBF0"/>
          </p15:clr>
        </p15:guide>
        <p15:guide id="44" orient="horz" pos="1387">
          <p15:clr>
            <a:srgbClr val="5ACBF0"/>
          </p15:clr>
        </p15:guide>
        <p15:guide id="45" orient="horz" pos="605">
          <p15:clr>
            <a:srgbClr val="5ACBF0"/>
          </p15:clr>
        </p15:guide>
        <p15:guide id="46" orient="horz" pos="1514">
          <p15:clr>
            <a:srgbClr val="5ACBF0"/>
          </p15:clr>
        </p15:guide>
        <p15:guide id="47" orient="horz" pos="2130">
          <p15:clr>
            <a:srgbClr val="5ACBF0"/>
          </p15:clr>
        </p15:guide>
        <p15:guide id="48" orient="horz" pos="2299">
          <p15:clr>
            <a:srgbClr val="5ACBF0"/>
          </p15:clr>
        </p15:guide>
        <p15:guide id="49" orient="horz" pos="283">
          <p15:clr>
            <a:srgbClr val="F26B43"/>
          </p15:clr>
        </p15:guide>
        <p15:guide id="50" orient="horz" pos="4123">
          <p15:clr>
            <a:srgbClr val="F26B43"/>
          </p15:clr>
        </p15:guide>
        <p15:guide id="51" orient="horz" pos="2891">
          <p15:clr>
            <a:srgbClr val="5ACBF0"/>
          </p15:clr>
        </p15:guide>
        <p15:guide id="52" orient="horz" pos="3019">
          <p15:clr>
            <a:srgbClr val="5ACBF0"/>
          </p15:clr>
        </p15:guide>
        <p15:guide id="53" orient="horz" pos="3643">
          <p15:clr>
            <a:srgbClr val="5ACBF0"/>
          </p15:clr>
        </p15:guide>
        <p15:guide id="54" orient="horz" pos="3763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0019" y="567457"/>
            <a:ext cx="11556437" cy="830020"/>
          </a:xfrm>
          <a:prstGeom prst="rect">
            <a:avLst/>
          </a:prstGeom>
        </p:spPr>
        <p:txBody>
          <a:bodyPr vert="horz" wrap="square" lIns="0" tIns="91440" rIns="146304" bIns="91440" rtlCol="0" anchor="t">
            <a:noAutofit/>
          </a:bodyPr>
          <a:lstStyle/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28/32z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27093" y="1853742"/>
            <a:ext cx="11582290" cy="1815882"/>
          </a:xfrm>
          <a:prstGeom prst="rect">
            <a:avLst/>
          </a:prstGeom>
        </p:spPr>
        <p:txBody>
          <a:bodyPr vert="horz" wrap="square" lIns="0" tIns="91440" rIns="146304" bIns="91440" rtlCol="0">
            <a:spAutoFit/>
          </a:bodyPr>
          <a:lstStyle/>
          <a:p>
            <a:pPr lvl="1"/>
            <a:r>
              <a:rPr lang="en-US"/>
              <a:t>Large: subhead Segoe UI Regular 20/24</a:t>
            </a:r>
          </a:p>
          <a:p>
            <a:pPr lvl="1"/>
            <a:endParaRPr lang="en-US"/>
          </a:p>
          <a:p>
            <a:pPr lvl="2"/>
            <a:r>
              <a:rPr lang="en-US"/>
              <a:t>Medium: paragraph heading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  <a:p>
            <a:pPr lvl="3"/>
            <a:r>
              <a:rPr lang="en-US"/>
              <a:t>Medium: paragraph body copy Segoe UI Regular 14/18</a:t>
            </a:r>
          </a:p>
          <a:p>
            <a:pPr lvl="3"/>
            <a:endParaRPr lang="en-US"/>
          </a:p>
          <a:p>
            <a:pPr lvl="4"/>
            <a:r>
              <a:rPr lang="en-US"/>
              <a:t>Small: caption heading Segoe UI Bold 10/12</a:t>
            </a:r>
          </a:p>
          <a:p>
            <a:pPr lvl="6"/>
            <a:r>
              <a:rPr lang="en-US"/>
              <a:t>Small: caption body copy B3 Segoe UI Regular 10/12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621909" y="2898554"/>
            <a:ext cx="6979503" cy="118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14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</p:sldLayoutIdLst>
  <p:transition>
    <p:fade/>
  </p:transition>
  <p:hf hdr="0" dt="0"/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2800" b="0" kern="1200" cap="none" spc="-50" baseline="0" dirty="0" smtClean="0">
          <a:ln w="3175">
            <a:noFill/>
          </a:ln>
          <a:solidFill>
            <a:srgbClr val="000000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400" kern="1200" spc="-50" baseline="0">
          <a:solidFill>
            <a:srgbClr val="000000"/>
          </a:solidFill>
          <a:latin typeface="+mj-lt"/>
          <a:ea typeface="+mn-ea"/>
          <a:cs typeface="+mn-cs"/>
        </a:defRPr>
      </a:lvl1pPr>
      <a:lvl2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000" kern="1200" spc="0" baseline="0">
          <a:solidFill>
            <a:srgbClr val="000000"/>
          </a:solidFill>
          <a:latin typeface="+mn-lt"/>
          <a:ea typeface="+mn-ea"/>
          <a:cs typeface="+mn-cs"/>
        </a:defRPr>
      </a:lvl2pPr>
      <a:lvl3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400" kern="1200" spc="0" baseline="0">
          <a:solidFill>
            <a:schemeClr val="tx2"/>
          </a:solidFill>
          <a:latin typeface="+mj-lt"/>
          <a:ea typeface="+mn-ea"/>
          <a:cs typeface="+mn-cs"/>
        </a:defRPr>
      </a:lvl3pPr>
      <a:lvl4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400" kern="1200" spc="0" baseline="0">
          <a:solidFill>
            <a:srgbClr val="000000"/>
          </a:solidFill>
          <a:latin typeface="+mn-lt"/>
          <a:ea typeface="+mn-ea"/>
          <a:cs typeface="+mn-cs"/>
        </a:defRPr>
      </a:lvl4pPr>
      <a:lvl5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000" b="1" kern="1200" spc="0" baseline="0">
          <a:solidFill>
            <a:srgbClr val="000000"/>
          </a:solidFill>
          <a:latin typeface="+mn-lt"/>
          <a:ea typeface="+mn-ea"/>
          <a:cs typeface="+mn-cs"/>
        </a:defRPr>
      </a:lvl5pPr>
      <a:lvl6pPr marL="2331854" indent="0" algn="l" defTabSz="932742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327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itchFamily="34" charset="0"/>
        <a:buNone/>
        <a:defRPr sz="1000" kern="1200">
          <a:solidFill>
            <a:srgbClr val="000000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1" pos="1349">
          <p15:clr>
            <a:srgbClr val="C35EA4"/>
          </p15:clr>
        </p15:guide>
        <p15:guide id="32" pos="1528">
          <p15:clr>
            <a:srgbClr val="C35EA4"/>
          </p15:clr>
        </p15:guide>
        <p15:guide id="33" pos="2621">
          <p15:clr>
            <a:srgbClr val="C35EA4"/>
          </p15:clr>
        </p15:guide>
        <p15:guide id="34" pos="2765">
          <p15:clr>
            <a:srgbClr val="C35EA4"/>
          </p15:clr>
        </p15:guide>
        <p15:guide id="35" pos="3854">
          <p15:clr>
            <a:srgbClr val="C35EA4"/>
          </p15:clr>
        </p15:guide>
        <p15:guide id="36" pos="4002">
          <p15:clr>
            <a:srgbClr val="C35EA4"/>
          </p15:clr>
        </p15:guide>
        <p15:guide id="37" pos="5082">
          <p15:clr>
            <a:srgbClr val="C35EA4"/>
          </p15:clr>
        </p15:guide>
        <p15:guide id="38" pos="5229">
          <p15:clr>
            <a:srgbClr val="C35EA4"/>
          </p15:clr>
        </p15:guide>
        <p15:guide id="39" pos="6322">
          <p15:clr>
            <a:srgbClr val="C35EA4"/>
          </p15:clr>
        </p15:guide>
        <p15:guide id="40" pos="6468">
          <p15:clr>
            <a:srgbClr val="C35EA4"/>
          </p15:clr>
        </p15:guide>
        <p15:guide id="41" pos="269">
          <p15:clr>
            <a:srgbClr val="F26B43"/>
          </p15:clr>
        </p15:guide>
        <p15:guide id="42" pos="7564">
          <p15:clr>
            <a:srgbClr val="F26B43"/>
          </p15:clr>
        </p15:guide>
        <p15:guide id="43" orient="horz" pos="751">
          <p15:clr>
            <a:srgbClr val="5ACBF0"/>
          </p15:clr>
        </p15:guide>
        <p15:guide id="44" orient="horz" pos="1387">
          <p15:clr>
            <a:srgbClr val="5ACBF0"/>
          </p15:clr>
        </p15:guide>
        <p15:guide id="45" orient="horz" pos="605">
          <p15:clr>
            <a:srgbClr val="5ACBF0"/>
          </p15:clr>
        </p15:guide>
        <p15:guide id="46" orient="horz" pos="1514">
          <p15:clr>
            <a:srgbClr val="5ACBF0"/>
          </p15:clr>
        </p15:guide>
        <p15:guide id="47" orient="horz" pos="2130">
          <p15:clr>
            <a:srgbClr val="5ACBF0"/>
          </p15:clr>
        </p15:guide>
        <p15:guide id="48" orient="horz" pos="2299">
          <p15:clr>
            <a:srgbClr val="5ACBF0"/>
          </p15:clr>
        </p15:guide>
        <p15:guide id="49" orient="horz" pos="283">
          <p15:clr>
            <a:srgbClr val="F26B43"/>
          </p15:clr>
        </p15:guide>
        <p15:guide id="50" orient="horz" pos="4123">
          <p15:clr>
            <a:srgbClr val="F26B43"/>
          </p15:clr>
        </p15:guide>
        <p15:guide id="51" orient="horz" pos="2891">
          <p15:clr>
            <a:srgbClr val="5ACBF0"/>
          </p15:clr>
        </p15:guide>
        <p15:guide id="52" orient="horz" pos="3019">
          <p15:clr>
            <a:srgbClr val="5ACBF0"/>
          </p15:clr>
        </p15:guide>
        <p15:guide id="53" orient="horz" pos="3643">
          <p15:clr>
            <a:srgbClr val="5ACBF0"/>
          </p15:clr>
        </p15:guide>
        <p15:guide id="54" orient="horz" pos="3763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13" Type="http://schemas.openxmlformats.org/officeDocument/2006/relationships/image" Target="../media/image78.emf"/><Relationship Id="rId3" Type="http://schemas.openxmlformats.org/officeDocument/2006/relationships/image" Target="../media/image68.emf"/><Relationship Id="rId7" Type="http://schemas.openxmlformats.org/officeDocument/2006/relationships/image" Target="../media/image72.emf"/><Relationship Id="rId12" Type="http://schemas.openxmlformats.org/officeDocument/2006/relationships/image" Target="../media/image7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11" Type="http://schemas.openxmlformats.org/officeDocument/2006/relationships/image" Target="../media/image76.emf"/><Relationship Id="rId5" Type="http://schemas.openxmlformats.org/officeDocument/2006/relationships/image" Target="../media/image70.emf"/><Relationship Id="rId10" Type="http://schemas.openxmlformats.org/officeDocument/2006/relationships/image" Target="../media/image75.emf"/><Relationship Id="rId4" Type="http://schemas.openxmlformats.org/officeDocument/2006/relationships/image" Target="../media/image69.emf"/><Relationship Id="rId9" Type="http://schemas.openxmlformats.org/officeDocument/2006/relationships/image" Target="../media/image7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azure.microsoft.com/en-us/pricing/reserved-vm-instances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zure.microsoft.com/partners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13" Type="http://schemas.openxmlformats.org/officeDocument/2006/relationships/image" Target="../media/image98.emf"/><Relationship Id="rId3" Type="http://schemas.openxmlformats.org/officeDocument/2006/relationships/image" Target="../media/image89.emf"/><Relationship Id="rId7" Type="http://schemas.openxmlformats.org/officeDocument/2006/relationships/image" Target="../media/image92.emf"/><Relationship Id="rId12" Type="http://schemas.openxmlformats.org/officeDocument/2006/relationships/image" Target="../media/image97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emf"/><Relationship Id="rId11" Type="http://schemas.openxmlformats.org/officeDocument/2006/relationships/image" Target="../media/image96.emf"/><Relationship Id="rId5" Type="http://schemas.openxmlformats.org/officeDocument/2006/relationships/image" Target="../media/image90.emf"/><Relationship Id="rId10" Type="http://schemas.openxmlformats.org/officeDocument/2006/relationships/image" Target="../media/image95.emf"/><Relationship Id="rId4" Type="http://schemas.openxmlformats.org/officeDocument/2006/relationships/image" Target="../media/image74.emf"/><Relationship Id="rId9" Type="http://schemas.openxmlformats.org/officeDocument/2006/relationships/image" Target="../media/image9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zure.microsoft.com/services/virtual-desktop/" TargetMode="External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ka.ms/WVDPreview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hyperlink" Target="https://azure.microsoft.com/en-us/programs/azure-fasttrack/" TargetMode="External"/><Relationship Id="rId7" Type="http://schemas.openxmlformats.org/officeDocument/2006/relationships/image" Target="../media/image41.emf"/><Relationship Id="rId2" Type="http://schemas.openxmlformats.org/officeDocument/2006/relationships/hyperlink" Target="https://azure.microsoft.com/en-us/marketplace/program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jpeg"/><Relationship Id="rId4" Type="http://schemas.openxmlformats.org/officeDocument/2006/relationships/hyperlink" Target="https://azure.microsoft.com/en-us/partners/azure-technology-partners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hyperlink" Target="https://partner.microsoft.com/en-us/membership/advanced-specialization" TargetMode="External"/><Relationship Id="rId7" Type="http://schemas.openxmlformats.org/officeDocument/2006/relationships/image" Target="../media/image43.jpeg"/><Relationship Id="rId2" Type="http://schemas.openxmlformats.org/officeDocument/2006/relationships/hyperlink" Target="https://partner.microsoft.com/en-us/cloud-solution-provide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query.prod.cms.rt.microsoft.com/cms/api/am/binary/RE4MFST" TargetMode="External"/><Relationship Id="rId5" Type="http://schemas.openxmlformats.org/officeDocument/2006/relationships/hyperlink" Target="https://partner.microsoft.com/en-US/solutions/azure/aiw" TargetMode="External"/><Relationship Id="rId10" Type="http://schemas.openxmlformats.org/officeDocument/2006/relationships/image" Target="../media/image42.emf"/><Relationship Id="rId4" Type="http://schemas.openxmlformats.org/officeDocument/2006/relationships/hyperlink" Target="https://azure.microsoft.com/en-us/migration/migration-modernization-program/" TargetMode="External"/><Relationship Id="rId9" Type="http://schemas.openxmlformats.org/officeDocument/2006/relationships/image" Target="../media/image41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dx.transform.microsoft.com/" TargetMode="External"/><Relationship Id="rId3" Type="http://schemas.openxmlformats.org/officeDocument/2006/relationships/hyperlink" Target="https://aka.ms/AVDpartnerresources" TargetMode="External"/><Relationship Id="rId7" Type="http://schemas.openxmlformats.org/officeDocument/2006/relationships/hyperlink" Target="https://azure.microsoft.com/" TargetMode="External"/><Relationship Id="rId2" Type="http://schemas.openxmlformats.org/officeDocument/2006/relationships/hyperlink" Target="https://aka.ms/avdpartne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zure.microsoft.com/en-us/services/virtual-desktop/" TargetMode="External"/><Relationship Id="rId5" Type="http://schemas.openxmlformats.org/officeDocument/2006/relationships/hyperlink" Target="https://techcommunity.microsoft.com/t5/azure-virtual-desktop/new-ways-to-deliver-a-secure-hybrid-workplace-with-azure-virtual/ba-p/2547291" TargetMode="External"/><Relationship Id="rId4" Type="http://schemas.openxmlformats.org/officeDocument/2006/relationships/hyperlink" Target="https://www.microsoft.com/en-us/microsoft-365/modern-desktop/enterprise/windows-virtual-desktop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3" Type="http://schemas.openxmlformats.org/officeDocument/2006/relationships/image" Target="../media/image49.png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CEDFDDEC-A2A9-4CE6-BBDB-EFEB73E4BE2F}"/>
              </a:ext>
            </a:extLst>
          </p:cNvPr>
          <p:cNvSpPr/>
          <p:nvPr/>
        </p:nvSpPr>
        <p:spPr>
          <a:xfrm>
            <a:off x="-389" y="0"/>
            <a:ext cx="2488974" cy="920600"/>
          </a:xfrm>
          <a:custGeom>
            <a:avLst/>
            <a:gdLst>
              <a:gd name="connsiteX0" fmla="*/ 0 w 2488974"/>
              <a:gd name="connsiteY0" fmla="*/ 0 h 920600"/>
              <a:gd name="connsiteX1" fmla="*/ 2488975 w 2488974"/>
              <a:gd name="connsiteY1" fmla="*/ 0 h 920600"/>
              <a:gd name="connsiteX2" fmla="*/ 2488975 w 2488974"/>
              <a:gd name="connsiteY2" fmla="*/ 920600 h 920600"/>
              <a:gd name="connsiteX3" fmla="*/ 0 w 2488974"/>
              <a:gd name="connsiteY3" fmla="*/ 920600 h 920600"/>
              <a:gd name="connsiteX4" fmla="*/ 0 w 2488974"/>
              <a:gd name="connsiteY4" fmla="*/ 0 h 920600"/>
              <a:gd name="connsiteX5" fmla="*/ 0 w 2488974"/>
              <a:gd name="connsiteY5" fmla="*/ 0 h 9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88974" h="920600">
                <a:moveTo>
                  <a:pt x="0" y="0"/>
                </a:moveTo>
                <a:lnTo>
                  <a:pt x="2488975" y="0"/>
                </a:lnTo>
                <a:lnTo>
                  <a:pt x="2488975" y="920600"/>
                </a:lnTo>
                <a:lnTo>
                  <a:pt x="0" y="92060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 w="12697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BB8B7C00-029C-47FC-8354-5345374626C8}"/>
              </a:ext>
            </a:extLst>
          </p:cNvPr>
          <p:cNvSpPr txBox="1"/>
          <p:nvPr/>
        </p:nvSpPr>
        <p:spPr>
          <a:xfrm>
            <a:off x="284163" y="2112268"/>
            <a:ext cx="9422067" cy="1692771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l"/>
            <a:r>
              <a:rPr lang="en-IN" sz="5200" spc="-96" baseline="0">
                <a:solidFill>
                  <a:srgbClr val="FFFFFF"/>
                </a:solidFill>
                <a:latin typeface="Segoe UI Semibold (Headings)"/>
                <a:cs typeface="Segoe UI Semibold" panose="020B0702040204020203" pitchFamily="34" charset="0"/>
                <a:sym typeface="Segoe UI"/>
                <a:rtl val="0"/>
              </a:rPr>
              <a:t>Partner Opportunities:</a:t>
            </a:r>
          </a:p>
          <a:p>
            <a:pPr algn="l"/>
            <a:r>
              <a:rPr lang="en-IN" sz="5200" spc="-96" baseline="0">
                <a:solidFill>
                  <a:srgbClr val="FFFFFF"/>
                </a:solidFill>
                <a:latin typeface="Segoe UI Semibold (Headings)"/>
                <a:cs typeface="Segoe UI Semibold" panose="020B0702040204020203" pitchFamily="34" charset="0"/>
                <a:sym typeface="Segoe UI"/>
                <a:rtl val="0"/>
              </a:rPr>
              <a:t>Microsoft Azure Virtual Desktop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9BAFB23C-3ECB-48BE-BC8F-196FB4A7439D}"/>
              </a:ext>
            </a:extLst>
          </p:cNvPr>
          <p:cNvSpPr txBox="1"/>
          <p:nvPr/>
        </p:nvSpPr>
        <p:spPr>
          <a:xfrm>
            <a:off x="284163" y="3805039"/>
            <a:ext cx="7934551" cy="10772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en-US" sz="3200" spc="0" baseline="0">
                <a:solidFill>
                  <a:srgbClr val="50E6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Enable a secure remote desktop experience from virtually anywhere.</a:t>
            </a:r>
            <a:endParaRPr lang="en-IN" sz="3200" spc="0" baseline="0">
              <a:solidFill>
                <a:srgbClr val="50E6FF"/>
              </a:solidFill>
              <a:latin typeface="Segoe UI Semilight" panose="020B0402040204020203" pitchFamily="34" charset="0"/>
              <a:cs typeface="Segoe UI Semilight" panose="020B0402040204020203" pitchFamily="34" charset="0"/>
              <a:sym typeface="Segoe UI"/>
              <a:rtl val="0"/>
            </a:endParaRPr>
          </a:p>
        </p:txBody>
      </p:sp>
      <p:pic>
        <p:nvPicPr>
          <p:cNvPr id="21" name="MS logo gray - EMF">
            <a:extLst>
              <a:ext uri="{FF2B5EF4-FFF2-40B4-BE49-F238E27FC236}">
                <a16:creationId xmlns:a16="http://schemas.microsoft.com/office/drawing/2014/main" id="{05ED502F-17AD-4AE2-8791-A88FC90155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0" y="0"/>
            <a:ext cx="2440148" cy="90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06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BED4838-D4E7-4D7B-BBE5-AAB923F65367}"/>
              </a:ext>
            </a:extLst>
          </p:cNvPr>
          <p:cNvSpPr txBox="1"/>
          <p:nvPr/>
        </p:nvSpPr>
        <p:spPr>
          <a:xfrm>
            <a:off x="253825" y="252413"/>
            <a:ext cx="6324775" cy="98514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spc="0" baseline="0">
                <a:solidFill>
                  <a:srgbClr val="0078D4"/>
                </a:solidFill>
                <a:latin typeface="Segoe UI Semibold (Headings)"/>
                <a:cs typeface="Segoe UI Semibold"/>
                <a:sym typeface="Segoe UI"/>
              </a:rPr>
              <a:t>Enable optimizations for </a:t>
            </a:r>
            <a:endParaRPr lang="en-IN" sz="3200">
              <a:solidFill>
                <a:srgbClr val="0078D4"/>
              </a:solidFill>
              <a:latin typeface="Segoe UI Semibold (Headings)"/>
              <a:cs typeface="Segoe UI Semibold"/>
              <a:sym typeface="Segoe UI"/>
            </a:endParaRPr>
          </a:p>
          <a:p>
            <a:pPr algn="l"/>
            <a:r>
              <a:rPr lang="en-US" sz="3200" spc="0" baseline="0">
                <a:solidFill>
                  <a:srgbClr val="0078D4"/>
                </a:solidFill>
                <a:latin typeface="Segoe UI Semibold (Headings)"/>
                <a:cs typeface="Segoe UI Semibold"/>
                <a:sym typeface="Segoe UI"/>
              </a:rPr>
              <a:t>Microsoft 365 </a:t>
            </a:r>
            <a:r>
              <a:rPr lang="en-US" sz="3200">
                <a:solidFill>
                  <a:srgbClr val="0078D4"/>
                </a:solidFill>
                <a:latin typeface="Segoe UI Semibold (Headings)"/>
                <a:cs typeface="Segoe UI Semibold"/>
                <a:sym typeface="Segoe UI"/>
              </a:rPr>
              <a:t>Apps</a:t>
            </a:r>
            <a:r>
              <a:rPr lang="en-US" sz="3200" spc="0" baseline="0">
                <a:solidFill>
                  <a:srgbClr val="0078D4"/>
                </a:solidFill>
                <a:latin typeface="Segoe UI Semibold (Headings)"/>
                <a:cs typeface="Segoe UI Semibold"/>
                <a:sym typeface="Segoe UI"/>
              </a:rPr>
              <a:t> for enterprise</a:t>
            </a:r>
            <a:endParaRPr lang="en-IN" sz="3200" spc="0" baseline="0">
              <a:solidFill>
                <a:srgbClr val="0078D4"/>
              </a:solidFill>
              <a:latin typeface="Segoe UI Semibold (Headings)"/>
              <a:cs typeface="Segoe UI Semibold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5C73FB8-7A68-4689-ADFA-DF921FDB545D}"/>
              </a:ext>
            </a:extLst>
          </p:cNvPr>
          <p:cNvSpPr txBox="1"/>
          <p:nvPr/>
        </p:nvSpPr>
        <p:spPr>
          <a:xfrm>
            <a:off x="253825" y="1851672"/>
            <a:ext cx="5886692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  <a:latin typeface="Segoe UI Semilight"/>
                <a:cs typeface="Segoe UI Semilight"/>
                <a:sym typeface="Segoe UI"/>
              </a:rPr>
              <a:t>Deliver the best Microsoft 365 Apps for enterprise experience with multi-session virtual scenarios to provide the most productive virtualized experience to your users.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EB43233-38B6-4601-BC0C-ED3AEF5DB9F6}"/>
              </a:ext>
            </a:extLst>
          </p:cNvPr>
          <p:cNvSpPr txBox="1"/>
          <p:nvPr/>
        </p:nvSpPr>
        <p:spPr>
          <a:xfrm>
            <a:off x="253825" y="3344767"/>
            <a:ext cx="5049086" cy="400109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spc="0" baseline="0">
                <a:solidFill>
                  <a:srgbClr val="000000"/>
                </a:solidFill>
                <a:latin typeface="Segoe UI Semibold"/>
                <a:cs typeface="Segoe UI Semibold"/>
                <a:sym typeface="Segoe UI"/>
              </a:rPr>
              <a:t>Office 365 containers make Office more performant in a multi-session environment—including Outlook and OneDrive for Business support.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spc="0" baseline="0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  <a:sym typeface="Segoe UI"/>
              <a:rtl val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pc="0" baseline="0">
                <a:solidFill>
                  <a:srgbClr val="000000"/>
                </a:solidFill>
                <a:latin typeface="Segoe UI Semibold"/>
                <a:cs typeface="Segoe UI Semibold"/>
                <a:sym typeface="Segoe UI"/>
              </a:rPr>
              <a:t>Profile containers enable faster and more performant experience in</a:t>
            </a:r>
            <a:r>
              <a:rPr lang="en-US" sz="2000">
                <a:solidFill>
                  <a:srgbClr val="000000"/>
                </a:solidFill>
                <a:latin typeface="Segoe UI Semibold"/>
                <a:cs typeface="Segoe UI Semibold"/>
                <a:sym typeface="Segoe UI"/>
              </a:rPr>
              <a:t> </a:t>
            </a:r>
            <a:endParaRPr lang="en-US" sz="2000" spc="0" baseline="0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sz="2000">
                <a:solidFill>
                  <a:srgbClr val="000000"/>
                </a:solidFill>
                <a:latin typeface="Segoe UI Semibold"/>
                <a:cs typeface="Segoe UI Semibold"/>
                <a:sym typeface="Segoe UI"/>
              </a:rPr>
              <a:t>    </a:t>
            </a:r>
            <a:r>
              <a:rPr lang="en-US" sz="2000" spc="0" baseline="0">
                <a:solidFill>
                  <a:srgbClr val="000000"/>
                </a:solidFill>
                <a:latin typeface="Segoe UI Semibold"/>
                <a:cs typeface="Segoe UI Semibold"/>
                <a:sym typeface="Segoe UI"/>
              </a:rPr>
              <a:t> non-persistent environments.</a:t>
            </a:r>
          </a:p>
          <a:p>
            <a:endParaRPr lang="en-US" sz="2000" spc="0" baseline="0">
              <a:solidFill>
                <a:srgbClr val="000000"/>
              </a:solidFill>
              <a:latin typeface="Segoe UI Semibold"/>
              <a:cs typeface="Segoe UI Semibold"/>
              <a:sym typeface="Segoe U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Segoe UI Semibold"/>
                <a:cs typeface="Segoe UI Semibold"/>
                <a:sym typeface="Segoe UI"/>
              </a:rPr>
              <a:t>A/V redirection enables you to use Microsoft Teams for video and audio</a:t>
            </a:r>
          </a:p>
          <a:p>
            <a:endParaRPr lang="en-US" sz="2000">
              <a:solidFill>
                <a:srgbClr val="000000"/>
              </a:solidFill>
              <a:latin typeface="Segoe UI Semibold"/>
              <a:cs typeface="Segoe UI Semibold"/>
              <a:sym typeface="Segoe UI"/>
            </a:endParaRPr>
          </a:p>
          <a:p>
            <a:endParaRPr lang="en-US" sz="2000" spc="0" baseline="0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10DE2D-6171-4C40-8747-A6853A521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9" r="23159"/>
          <a:stretch/>
        </p:blipFill>
        <p:spPr>
          <a:xfrm>
            <a:off x="6804289" y="0"/>
            <a:ext cx="5632186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46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>
            <a:extLst>
              <a:ext uri="{FF2B5EF4-FFF2-40B4-BE49-F238E27FC236}">
                <a16:creationId xmlns:a16="http://schemas.microsoft.com/office/drawing/2014/main" id="{FCB2C5C4-E751-47F2-81BF-BE19B263C89D}"/>
              </a:ext>
            </a:extLst>
          </p:cNvPr>
          <p:cNvSpPr txBox="1"/>
          <p:nvPr/>
        </p:nvSpPr>
        <p:spPr>
          <a:xfrm>
            <a:off x="253825" y="252413"/>
            <a:ext cx="6324775" cy="9851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1" spc="0" baseline="0">
                <a:solidFill>
                  <a:srgbClr val="0078D4"/>
                </a:solidFill>
                <a:latin typeface="Segoe UI Semibold (Headings)"/>
                <a:cs typeface="Segoe UI Semibold" panose="020B0702040204020203" pitchFamily="34" charset="0"/>
                <a:sym typeface="Segoe UI"/>
                <a:rtl val="0"/>
              </a:rPr>
              <a:t>Migrate existing Windows</a:t>
            </a:r>
          </a:p>
          <a:p>
            <a:pPr algn="l"/>
            <a:r>
              <a:rPr lang="en-US" sz="3201" spc="0" baseline="0">
                <a:solidFill>
                  <a:srgbClr val="0078D4"/>
                </a:solidFill>
                <a:latin typeface="Segoe UI Semibold (Headings)"/>
                <a:cs typeface="Segoe UI Semibold" panose="020B0702040204020203" pitchFamily="34" charset="0"/>
                <a:sym typeface="Segoe UI"/>
                <a:rtl val="0"/>
              </a:rPr>
              <a:t>Server (RDS) desktops and apps</a:t>
            </a:r>
            <a:endParaRPr lang="en-IN" sz="3201" spc="0" baseline="0">
              <a:solidFill>
                <a:srgbClr val="0078D4"/>
              </a:solidFill>
              <a:latin typeface="Segoe UI Semibold (Headings)"/>
              <a:cs typeface="Segoe UI Semibold" panose="020B0702040204020203" pitchFamily="34" charset="0"/>
              <a:sym typeface="Segoe UI"/>
              <a:rtl val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91B561A-035C-4AD9-885C-1D06FF29618E}"/>
              </a:ext>
            </a:extLst>
          </p:cNvPr>
          <p:cNvSpPr txBox="1"/>
          <p:nvPr/>
        </p:nvSpPr>
        <p:spPr>
          <a:xfrm>
            <a:off x="253825" y="1851672"/>
            <a:ext cx="588669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Migrate your Remote Desktop Services (RDS) environment for Microsoft Windows Server desktops and apps with a simplified infrastructure management and deployment experience on Azure.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CBE5D4A-E6BD-4789-836C-8F5317DCFC38}"/>
              </a:ext>
            </a:extLst>
          </p:cNvPr>
          <p:cNvSpPr txBox="1"/>
          <p:nvPr/>
        </p:nvSpPr>
        <p:spPr>
          <a:xfrm>
            <a:off x="253825" y="3696896"/>
            <a:ext cx="562647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spc="0" baseline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Support for Windows Server 2012 and Remote Desktop Services 2012R2 and newer.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spc="0" baseline="0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  <a:sym typeface="Segoe UI"/>
              <a:rtl val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spc="0" baseline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App compatibility for existing Windows Server images used on-prem.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2A6A70-EBFB-4B89-AC3B-4CBC3D9A7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1" r="11937"/>
          <a:stretch/>
        </p:blipFill>
        <p:spPr>
          <a:xfrm>
            <a:off x="6804289" y="0"/>
            <a:ext cx="5632186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85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02C7950B-F488-4758-94A8-21EFC665E6A6}"/>
              </a:ext>
            </a:extLst>
          </p:cNvPr>
          <p:cNvSpPr txBox="1"/>
          <p:nvPr/>
        </p:nvSpPr>
        <p:spPr>
          <a:xfrm>
            <a:off x="253825" y="252413"/>
            <a:ext cx="6324775" cy="4925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1" spc="0" baseline="0">
                <a:solidFill>
                  <a:srgbClr val="0078D4"/>
                </a:solidFill>
                <a:latin typeface="Segoe UI Semibold (Headings)"/>
                <a:cs typeface="Segoe UI Semibold" panose="020B0702040204020203" pitchFamily="34" charset="0"/>
                <a:sym typeface="Segoe UI"/>
                <a:rtl val="0"/>
              </a:rPr>
              <a:t>Deploy and scale in minutes</a:t>
            </a:r>
            <a:endParaRPr lang="en-IN" sz="3201" spc="0" baseline="0">
              <a:solidFill>
                <a:srgbClr val="0078D4"/>
              </a:solidFill>
              <a:latin typeface="Segoe UI Semibold (Headings)"/>
              <a:cs typeface="Segoe UI Semibold" panose="020B0702040204020203" pitchFamily="34" charset="0"/>
              <a:sym typeface="Segoe UI"/>
              <a:rtl val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40D8518-8403-45A9-AE9F-A67B1D161BAD}"/>
              </a:ext>
            </a:extLst>
          </p:cNvPr>
          <p:cNvSpPr txBox="1"/>
          <p:nvPr/>
        </p:nvSpPr>
        <p:spPr>
          <a:xfrm>
            <a:off x="253825" y="1231614"/>
            <a:ext cx="588669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Quickly virtualize and deploy modern and legacy desktop app experiences in minutes with unified management in the Azure portal.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BC9F738-EBE8-4109-A20D-3048623B96E7}"/>
              </a:ext>
            </a:extLst>
          </p:cNvPr>
          <p:cNvSpPr txBox="1"/>
          <p:nvPr/>
        </p:nvSpPr>
        <p:spPr>
          <a:xfrm>
            <a:off x="253825" y="2641573"/>
            <a:ext cx="5016676" cy="3385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spc="0" baseline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Azure has datacenters available </a:t>
            </a:r>
          </a:p>
          <a:p>
            <a:pPr algn="l"/>
            <a:r>
              <a:rPr lang="en-US" sz="200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     </a:t>
            </a:r>
            <a:r>
              <a:rPr lang="en-US" sz="2000" spc="0" baseline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in </a:t>
            </a:r>
            <a:r>
              <a:rPr lang="en-US" sz="2000" spc="0" baseline="0">
                <a:solidFill>
                  <a:srgbClr val="0078D4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60+ regions and 140+ countries.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spc="0" baseline="0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  <a:sym typeface="Segoe UI"/>
              <a:rtl val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spc="0" baseline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Azure management portal for Azure Virtual Desktop.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spc="0" baseline="0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  <a:sym typeface="Segoe UI"/>
              <a:rtl val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spc="0" baseline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Built in security and compliance (Windows &amp; Azure).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spc="0" baseline="0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  <a:sym typeface="Segoe UI"/>
              <a:rtl val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spc="0" baseline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Partner ecosystem extensibility </a:t>
            </a:r>
          </a:p>
          <a:p>
            <a:pPr algn="l"/>
            <a:r>
              <a:rPr lang="en-US" sz="200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     </a:t>
            </a:r>
            <a:r>
              <a:rPr lang="en-US" sz="2000" spc="0" baseline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(coming soon).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343481-2CDD-4D38-A741-D3D4A9DEB4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 r="6129"/>
          <a:stretch/>
        </p:blipFill>
        <p:spPr>
          <a:xfrm>
            <a:off x="6804289" y="0"/>
            <a:ext cx="5632186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34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>
            <a:extLst>
              <a:ext uri="{FF2B5EF4-FFF2-40B4-BE49-F238E27FC236}">
                <a16:creationId xmlns:a16="http://schemas.microsoft.com/office/drawing/2014/main" id="{A31CDB4E-E7AB-4590-BD7A-295543F7377E}"/>
              </a:ext>
            </a:extLst>
          </p:cNvPr>
          <p:cNvSpPr txBox="1"/>
          <p:nvPr/>
        </p:nvSpPr>
        <p:spPr>
          <a:xfrm>
            <a:off x="253825" y="252413"/>
            <a:ext cx="6324775" cy="4925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1" spc="0" baseline="0">
                <a:solidFill>
                  <a:srgbClr val="0078D4"/>
                </a:solidFill>
                <a:latin typeface="Segoe UI Semibold (Headings)"/>
                <a:cs typeface="Segoe UI Semibold" panose="020B0702040204020203" pitchFamily="34" charset="0"/>
                <a:sym typeface="Segoe UI"/>
                <a:rtl val="0"/>
              </a:rPr>
              <a:t>Azure Virtual Desktop</a:t>
            </a:r>
            <a:endParaRPr lang="en-IN" sz="3201" spc="0" baseline="0">
              <a:solidFill>
                <a:srgbClr val="0078D4"/>
              </a:solidFill>
              <a:latin typeface="Segoe UI Semibold (Headings)"/>
              <a:cs typeface="Segoe UI Semibold" panose="020B0702040204020203" pitchFamily="34" charset="0"/>
              <a:sym typeface="Segoe UI"/>
              <a:rtl val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214B03-71DD-4CD4-BA0B-BCDA75A490D0}"/>
              </a:ext>
            </a:extLst>
          </p:cNvPr>
          <p:cNvGrpSpPr/>
          <p:nvPr/>
        </p:nvGrpSpPr>
        <p:grpSpPr>
          <a:xfrm>
            <a:off x="533382" y="1805015"/>
            <a:ext cx="11369710" cy="4857190"/>
            <a:chOff x="533382" y="1805015"/>
            <a:chExt cx="11369710" cy="485719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709D8E4-71FC-46D6-BBFC-33167E46AFDF}"/>
                </a:ext>
              </a:extLst>
            </p:cNvPr>
            <p:cNvGrpSpPr/>
            <p:nvPr/>
          </p:nvGrpSpPr>
          <p:grpSpPr>
            <a:xfrm>
              <a:off x="533382" y="1805015"/>
              <a:ext cx="11369710" cy="4857190"/>
              <a:chOff x="533382" y="1805015"/>
              <a:chExt cx="11369710" cy="485719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A64B00A6-5B0E-45D4-9333-FEBEBA4E4E78}"/>
                  </a:ext>
                </a:extLst>
              </p:cNvPr>
              <p:cNvGrpSpPr/>
              <p:nvPr/>
            </p:nvGrpSpPr>
            <p:grpSpPr>
              <a:xfrm>
                <a:off x="533382" y="1805015"/>
                <a:ext cx="2609590" cy="4857190"/>
                <a:chOff x="533382" y="1921887"/>
                <a:chExt cx="2609590" cy="4857190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1307245-6095-4297-A36D-CF34F4C5721E}"/>
                    </a:ext>
                  </a:extLst>
                </p:cNvPr>
                <p:cNvSpPr txBox="1"/>
                <p:nvPr/>
              </p:nvSpPr>
              <p:spPr>
                <a:xfrm>
                  <a:off x="809275" y="4055507"/>
                  <a:ext cx="2057804" cy="1015663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lang="en-US" sz="2000" spc="0" baseline="0">
                      <a:solidFill>
                        <a:srgbClr val="000000"/>
                      </a:solidFill>
                      <a:latin typeface="Segoe UI Semilight"/>
                      <a:cs typeface="Segoe UI Semilight"/>
                      <a:sym typeface="Segoe UI"/>
                    </a:rPr>
                    <a:t>Full Windows </a:t>
                  </a:r>
                  <a:r>
                    <a:rPr lang="en-US" sz="2000">
                      <a:solidFill>
                        <a:srgbClr val="000000"/>
                      </a:solidFill>
                      <a:latin typeface="Segoe UI Semilight"/>
                      <a:cs typeface="Segoe UI Semilight"/>
                      <a:sym typeface="Segoe UI"/>
                    </a:rPr>
                    <a:t>10/11 and</a:t>
                  </a:r>
                  <a:r>
                    <a:rPr lang="en-US" sz="2000" spc="0" baseline="0">
                      <a:solidFill>
                        <a:srgbClr val="000000"/>
                      </a:solidFill>
                      <a:latin typeface="Segoe UI Semilight"/>
                      <a:cs typeface="Segoe UI Semilight"/>
                      <a:sym typeface="Segoe UI"/>
                    </a:rPr>
                    <a:t> Office 365 experience</a:t>
                  </a:r>
                  <a:endParaRPr lang="en-IN" sz="2000" spc="0" baseline="0">
                    <a:solidFill>
                      <a:srgbClr val="000000"/>
                    </a:solidFill>
                    <a:latin typeface="Segoe UI Semilight"/>
                    <a:cs typeface="Segoe UI Semilight"/>
                    <a:sym typeface="Segoe UI"/>
                  </a:endParaRPr>
                </a:p>
              </p:txBody>
            </p: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E9925C6B-F083-4764-8FF6-87DF861DCB0F}"/>
                    </a:ext>
                  </a:extLst>
                </p:cNvPr>
                <p:cNvGrpSpPr/>
                <p:nvPr/>
              </p:nvGrpSpPr>
              <p:grpSpPr>
                <a:xfrm>
                  <a:off x="533383" y="2272846"/>
                  <a:ext cx="2609589" cy="278708"/>
                  <a:chOff x="467360" y="4633843"/>
                  <a:chExt cx="2438400" cy="278708"/>
                </a:xfrm>
              </p:grpSpPr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6D96BADB-DE53-44C4-B740-8BBCE69DA8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67360" y="4639628"/>
                    <a:ext cx="2438400" cy="0"/>
                  </a:xfrm>
                  <a:prstGeom prst="line">
                    <a:avLst/>
                  </a:prstGeom>
                  <a:noFill/>
                  <a:ln cmpd="sng">
                    <a:solidFill>
                      <a:srgbClr val="0078D4"/>
                    </a:solidFill>
                    <a:prstDash val="sysDash"/>
                    <a:extLst>
                      <a:ext uri="{C807C97D-BFC1-408E-A445-0C87EB9F89A2}">
                        <ask:lineSketchStyleProps xmlns:ask="http://schemas.microsoft.com/office/drawing/2018/sketchyshapes">
                          <ask:type>
                            <ask:lineSketchNon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7A11AD60-A013-45C9-91C6-0249EF1322CD}"/>
                      </a:ext>
                    </a:extLst>
                  </p:cNvPr>
                  <p:cNvCxnSpPr/>
                  <p:nvPr/>
                </p:nvCxnSpPr>
                <p:spPr>
                  <a:xfrm>
                    <a:off x="2905760" y="4633843"/>
                    <a:ext cx="0" cy="278708"/>
                  </a:xfrm>
                  <a:prstGeom prst="line">
                    <a:avLst/>
                  </a:prstGeom>
                  <a:noFill/>
                  <a:ln cmpd="sng">
                    <a:solidFill>
                      <a:srgbClr val="0078D4"/>
                    </a:solidFill>
                    <a:prstDash val="sysDash"/>
                    <a:extLst>
                      <a:ext uri="{C807C97D-BFC1-408E-A445-0C87EB9F89A2}">
                        <ask:lineSketchStyleProps xmlns:ask="http://schemas.microsoft.com/office/drawing/2018/sketchyshapes">
                          <ask:type>
                            <ask:lineSketchNon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1611DB59-9BC5-4896-A568-FF22D24ACA3C}"/>
                      </a:ext>
                    </a:extLst>
                  </p:cNvPr>
                  <p:cNvCxnSpPr/>
                  <p:nvPr/>
                </p:nvCxnSpPr>
                <p:spPr>
                  <a:xfrm>
                    <a:off x="474345" y="4633843"/>
                    <a:ext cx="0" cy="278708"/>
                  </a:xfrm>
                  <a:prstGeom prst="line">
                    <a:avLst/>
                  </a:prstGeom>
                  <a:noFill/>
                  <a:ln cmpd="sng">
                    <a:solidFill>
                      <a:srgbClr val="0078D4"/>
                    </a:solidFill>
                    <a:prstDash val="sysDash"/>
                    <a:extLst>
                      <a:ext uri="{C807C97D-BFC1-408E-A445-0C87EB9F89A2}">
                        <ask:lineSketchStyleProps xmlns:ask="http://schemas.microsoft.com/office/drawing/2018/sketchyshapes">
                          <ask:type>
                            <ask:lineSketchNon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80F9EAD5-A2DA-49ED-9904-6742877D5D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38177" y="3003799"/>
                  <a:ext cx="0" cy="741743"/>
                </a:xfrm>
                <a:prstGeom prst="line">
                  <a:avLst/>
                </a:prstGeom>
                <a:noFill/>
                <a:ln cmpd="sng">
                  <a:solidFill>
                    <a:srgbClr val="0078D4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grpSp>
              <p:nvGrpSpPr>
                <p:cNvPr id="97" name="Group 96">
                  <a:extLst>
                    <a:ext uri="{FF2B5EF4-FFF2-40B4-BE49-F238E27FC236}">
                      <a16:creationId xmlns:a16="http://schemas.microsoft.com/office/drawing/2014/main" id="{50116703-627F-473C-8A63-9442870B9A37}"/>
                    </a:ext>
                  </a:extLst>
                </p:cNvPr>
                <p:cNvGrpSpPr/>
                <p:nvPr/>
              </p:nvGrpSpPr>
              <p:grpSpPr>
                <a:xfrm rot="10800000">
                  <a:off x="533382" y="6500369"/>
                  <a:ext cx="2609589" cy="278708"/>
                  <a:chOff x="467360" y="4633843"/>
                  <a:chExt cx="2438400" cy="278708"/>
                </a:xfrm>
              </p:grpSpPr>
              <p:cxnSp>
                <p:nvCxnSpPr>
                  <p:cNvPr id="98" name="Straight Connector 97">
                    <a:extLst>
                      <a:ext uri="{FF2B5EF4-FFF2-40B4-BE49-F238E27FC236}">
                        <a16:creationId xmlns:a16="http://schemas.microsoft.com/office/drawing/2014/main" id="{8F612873-491E-44BD-BF98-D75C990FD34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67360" y="4639628"/>
                    <a:ext cx="2438400" cy="0"/>
                  </a:xfrm>
                  <a:prstGeom prst="line">
                    <a:avLst/>
                  </a:prstGeom>
                  <a:noFill/>
                  <a:ln cmpd="sng">
                    <a:solidFill>
                      <a:srgbClr val="0078D4"/>
                    </a:solidFill>
                    <a:prstDash val="sysDash"/>
                    <a:extLst>
                      <a:ext uri="{C807C97D-BFC1-408E-A445-0C87EB9F89A2}">
                        <ask:lineSketchStyleProps xmlns:ask="http://schemas.microsoft.com/office/drawing/2018/sketchyshapes">
                          <ask:type>
                            <ask:lineSketchNon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9" name="Straight Connector 98">
                    <a:extLst>
                      <a:ext uri="{FF2B5EF4-FFF2-40B4-BE49-F238E27FC236}">
                        <a16:creationId xmlns:a16="http://schemas.microsoft.com/office/drawing/2014/main" id="{B782F0F9-554E-4ABE-A0DD-014B97C17E46}"/>
                      </a:ext>
                    </a:extLst>
                  </p:cNvPr>
                  <p:cNvCxnSpPr/>
                  <p:nvPr/>
                </p:nvCxnSpPr>
                <p:spPr>
                  <a:xfrm>
                    <a:off x="2905760" y="4633843"/>
                    <a:ext cx="0" cy="278708"/>
                  </a:xfrm>
                  <a:prstGeom prst="line">
                    <a:avLst/>
                  </a:prstGeom>
                  <a:noFill/>
                  <a:ln cmpd="sng">
                    <a:solidFill>
                      <a:srgbClr val="0078D4"/>
                    </a:solidFill>
                    <a:prstDash val="sysDash"/>
                    <a:extLst>
                      <a:ext uri="{C807C97D-BFC1-408E-A445-0C87EB9F89A2}">
                        <ask:lineSketchStyleProps xmlns:ask="http://schemas.microsoft.com/office/drawing/2018/sketchyshapes">
                          <ask:type>
                            <ask:lineSketchNon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0" name="Straight Connector 99">
                    <a:extLst>
                      <a:ext uri="{FF2B5EF4-FFF2-40B4-BE49-F238E27FC236}">
                        <a16:creationId xmlns:a16="http://schemas.microsoft.com/office/drawing/2014/main" id="{97D97895-B95B-4CB6-9407-F4053472B0D4}"/>
                      </a:ext>
                    </a:extLst>
                  </p:cNvPr>
                  <p:cNvCxnSpPr/>
                  <p:nvPr/>
                </p:nvCxnSpPr>
                <p:spPr>
                  <a:xfrm>
                    <a:off x="474345" y="4633843"/>
                    <a:ext cx="0" cy="278708"/>
                  </a:xfrm>
                  <a:prstGeom prst="line">
                    <a:avLst/>
                  </a:prstGeom>
                  <a:noFill/>
                  <a:ln cmpd="sng">
                    <a:solidFill>
                      <a:srgbClr val="0078D4"/>
                    </a:solidFill>
                    <a:prstDash val="sysDash"/>
                    <a:extLst>
                      <a:ext uri="{C807C97D-BFC1-408E-A445-0C87EB9F89A2}">
                        <ask:lineSketchStyleProps xmlns:ask="http://schemas.microsoft.com/office/drawing/2018/sketchyshapes">
                          <ask:type>
                            <ask:lineSketchNon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28440166-F4D2-434C-9E83-7C764F858B50}"/>
                    </a:ext>
                  </a:extLst>
                </p:cNvPr>
                <p:cNvGrpSpPr/>
                <p:nvPr/>
              </p:nvGrpSpPr>
              <p:grpSpPr>
                <a:xfrm>
                  <a:off x="1297220" y="1921887"/>
                  <a:ext cx="1081914" cy="1081912"/>
                  <a:chOff x="1297219" y="1921887"/>
                  <a:chExt cx="1081914" cy="1081912"/>
                </a:xfrm>
              </p:grpSpPr>
              <p:sp>
                <p:nvSpPr>
                  <p:cNvPr id="6" name="Oval 5">
                    <a:extLst>
                      <a:ext uri="{FF2B5EF4-FFF2-40B4-BE49-F238E27FC236}">
                        <a16:creationId xmlns:a16="http://schemas.microsoft.com/office/drawing/2014/main" id="{5A470F46-C1C2-4124-AF26-FE25EFFDD5E9}"/>
                      </a:ext>
                    </a:extLst>
                  </p:cNvPr>
                  <p:cNvSpPr/>
                  <p:nvPr/>
                </p:nvSpPr>
                <p:spPr>
                  <a:xfrm>
                    <a:off x="1297219" y="1921887"/>
                    <a:ext cx="1081914" cy="1081912"/>
                  </a:xfrm>
                  <a:prstGeom prst="ellipse">
                    <a:avLst/>
                  </a:prstGeom>
                  <a:noFill/>
                  <a:ln cmpd="sng">
                    <a:solidFill>
                      <a:srgbClr val="0078D4"/>
                    </a:solidFill>
                    <a:prstDash val="sysDash"/>
                    <a:extLst>
                      <a:ext uri="{C807C97D-BFC1-408E-A445-0C87EB9F89A2}">
                        <ask:lineSketchStyleProps xmlns:ask="http://schemas.microsoft.com/office/drawing/2018/sketchyshapes">
                          <ask:type>
                            <ask:lineSketchNon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/>
                  </a:p>
                </p:txBody>
              </p:sp>
              <p:pic>
                <p:nvPicPr>
                  <p:cNvPr id="64" name="Picture 63">
                    <a:extLst>
                      <a:ext uri="{FF2B5EF4-FFF2-40B4-BE49-F238E27FC236}">
                        <a16:creationId xmlns:a16="http://schemas.microsoft.com/office/drawing/2014/main" id="{98F484B9-B7D1-4487-AFEC-F6B8485E0C9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479976" y="2104643"/>
                    <a:ext cx="716400" cy="71640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6C2C21BA-9DB6-48F8-80E4-1C4D95984DF9}"/>
                  </a:ext>
                </a:extLst>
              </p:cNvPr>
              <p:cNvGrpSpPr/>
              <p:nvPr/>
            </p:nvGrpSpPr>
            <p:grpSpPr>
              <a:xfrm>
                <a:off x="3349298" y="1805015"/>
                <a:ext cx="2609589" cy="4857190"/>
                <a:chOff x="3349298" y="1921887"/>
                <a:chExt cx="2609589" cy="4857190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C1B1F42-D14A-40B4-ACD0-1377B1B2E2A5}"/>
                    </a:ext>
                  </a:extLst>
                </p:cNvPr>
                <p:cNvSpPr txBox="1"/>
                <p:nvPr/>
              </p:nvSpPr>
              <p:spPr>
                <a:xfrm>
                  <a:off x="3435652" y="4055507"/>
                  <a:ext cx="2436880" cy="1015663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lang="en-US" sz="2000" spc="0" baseline="0">
                      <a:solidFill>
                        <a:srgbClr val="000000"/>
                      </a:solidFill>
                      <a:latin typeface="Segoe UI Semilight"/>
                      <a:cs typeface="Segoe UI Semilight"/>
                      <a:sym typeface="Segoe UI"/>
                    </a:rPr>
                    <a:t>Optimized for Microsoft 365 </a:t>
                  </a:r>
                  <a:r>
                    <a:rPr lang="en-US" sz="2000">
                      <a:solidFill>
                        <a:srgbClr val="000000"/>
                      </a:solidFill>
                      <a:latin typeface="Segoe UI Semilight"/>
                      <a:cs typeface="Segoe UI Semilight"/>
                      <a:sym typeface="Segoe UI"/>
                    </a:rPr>
                    <a:t>Apps </a:t>
                  </a:r>
                  <a:r>
                    <a:rPr lang="en-US" sz="2000" spc="0" baseline="0">
                      <a:solidFill>
                        <a:srgbClr val="000000"/>
                      </a:solidFill>
                      <a:latin typeface="Segoe UI Semilight"/>
                      <a:cs typeface="Segoe UI Semilight"/>
                      <a:sym typeface="Segoe UI"/>
                    </a:rPr>
                    <a:t>for enterprise</a:t>
                  </a:r>
                  <a:r>
                    <a:rPr lang="en-US" sz="2000">
                      <a:solidFill>
                        <a:srgbClr val="000000"/>
                      </a:solidFill>
                      <a:latin typeface="Segoe UI Semilight"/>
                      <a:cs typeface="Segoe UI Semilight"/>
                      <a:sym typeface="Segoe UI"/>
                    </a:rPr>
                    <a:t> </a:t>
                  </a:r>
                  <a:endParaRPr lang="en-US" sz="2000" spc="0" baseline="0">
                    <a:solidFill>
                      <a:srgbClr val="000000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  <a:sym typeface="Segoe UI"/>
                    <a:rtl val="0"/>
                  </a:endParaRPr>
                </a:p>
              </p:txBody>
            </p:sp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7E138B3B-EADF-4016-A58C-10BD7A2BC867}"/>
                    </a:ext>
                  </a:extLst>
                </p:cNvPr>
                <p:cNvGrpSpPr/>
                <p:nvPr/>
              </p:nvGrpSpPr>
              <p:grpSpPr>
                <a:xfrm>
                  <a:off x="3349298" y="2272846"/>
                  <a:ext cx="2609589" cy="278708"/>
                  <a:chOff x="467360" y="4633843"/>
                  <a:chExt cx="2438400" cy="278708"/>
                </a:xfrm>
              </p:grpSpPr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DCF1276B-F6E4-4DE9-9C52-4CCFC7712C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67360" y="4639628"/>
                    <a:ext cx="2438400" cy="0"/>
                  </a:xfrm>
                  <a:prstGeom prst="line">
                    <a:avLst/>
                  </a:prstGeom>
                  <a:noFill/>
                  <a:ln cmpd="sng">
                    <a:solidFill>
                      <a:srgbClr val="0078D4"/>
                    </a:solidFill>
                    <a:prstDash val="sysDash"/>
                    <a:extLst>
                      <a:ext uri="{C807C97D-BFC1-408E-A445-0C87EB9F89A2}">
                        <ask:lineSketchStyleProps xmlns:ask="http://schemas.microsoft.com/office/drawing/2018/sketchyshapes">
                          <ask:type>
                            <ask:lineSketchNon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6" name="Straight Connector 85">
                    <a:extLst>
                      <a:ext uri="{FF2B5EF4-FFF2-40B4-BE49-F238E27FC236}">
                        <a16:creationId xmlns:a16="http://schemas.microsoft.com/office/drawing/2014/main" id="{FDA8528C-1332-4E9E-9FBB-A9035BF234E6}"/>
                      </a:ext>
                    </a:extLst>
                  </p:cNvPr>
                  <p:cNvCxnSpPr/>
                  <p:nvPr/>
                </p:nvCxnSpPr>
                <p:spPr>
                  <a:xfrm>
                    <a:off x="2905760" y="4633843"/>
                    <a:ext cx="0" cy="278708"/>
                  </a:xfrm>
                  <a:prstGeom prst="line">
                    <a:avLst/>
                  </a:prstGeom>
                  <a:noFill/>
                  <a:ln cmpd="sng">
                    <a:solidFill>
                      <a:srgbClr val="0078D4"/>
                    </a:solidFill>
                    <a:prstDash val="sysDash"/>
                    <a:extLst>
                      <a:ext uri="{C807C97D-BFC1-408E-A445-0C87EB9F89A2}">
                        <ask:lineSketchStyleProps xmlns:ask="http://schemas.microsoft.com/office/drawing/2018/sketchyshapes">
                          <ask:type>
                            <ask:lineSketchNon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7" name="Straight Connector 86">
                    <a:extLst>
                      <a:ext uri="{FF2B5EF4-FFF2-40B4-BE49-F238E27FC236}">
                        <a16:creationId xmlns:a16="http://schemas.microsoft.com/office/drawing/2014/main" id="{29D081E1-EFEF-4568-A771-7E71996CE1AD}"/>
                      </a:ext>
                    </a:extLst>
                  </p:cNvPr>
                  <p:cNvCxnSpPr/>
                  <p:nvPr/>
                </p:nvCxnSpPr>
                <p:spPr>
                  <a:xfrm>
                    <a:off x="474345" y="4633843"/>
                    <a:ext cx="0" cy="278708"/>
                  </a:xfrm>
                  <a:prstGeom prst="line">
                    <a:avLst/>
                  </a:prstGeom>
                  <a:noFill/>
                  <a:ln cmpd="sng">
                    <a:solidFill>
                      <a:srgbClr val="0078D4"/>
                    </a:solidFill>
                    <a:prstDash val="sysDash"/>
                    <a:extLst>
                      <a:ext uri="{C807C97D-BFC1-408E-A445-0C87EB9F89A2}">
                        <ask:lineSketchStyleProps xmlns:ask="http://schemas.microsoft.com/office/drawing/2018/sketchyshapes">
                          <ask:type>
                            <ask:lineSketchNon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16653C9A-6F8C-421F-88F4-2D54831F54C1}"/>
                    </a:ext>
                  </a:extLst>
                </p:cNvPr>
                <p:cNvGrpSpPr/>
                <p:nvPr/>
              </p:nvGrpSpPr>
              <p:grpSpPr>
                <a:xfrm rot="10800000">
                  <a:off x="3349298" y="6500369"/>
                  <a:ext cx="2609589" cy="278708"/>
                  <a:chOff x="467360" y="4633843"/>
                  <a:chExt cx="2438400" cy="278708"/>
                </a:xfrm>
              </p:grpSpPr>
              <p:cxnSp>
                <p:nvCxnSpPr>
                  <p:cNvPr id="102" name="Straight Connector 101">
                    <a:extLst>
                      <a:ext uri="{FF2B5EF4-FFF2-40B4-BE49-F238E27FC236}">
                        <a16:creationId xmlns:a16="http://schemas.microsoft.com/office/drawing/2014/main" id="{332D2AB7-C519-4C14-A22A-F5B87A8F782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67360" y="4639628"/>
                    <a:ext cx="2438400" cy="0"/>
                  </a:xfrm>
                  <a:prstGeom prst="line">
                    <a:avLst/>
                  </a:prstGeom>
                  <a:noFill/>
                  <a:ln cmpd="sng">
                    <a:solidFill>
                      <a:srgbClr val="0078D4"/>
                    </a:solidFill>
                    <a:prstDash val="sysDash"/>
                    <a:extLst>
                      <a:ext uri="{C807C97D-BFC1-408E-A445-0C87EB9F89A2}">
                        <ask:lineSketchStyleProps xmlns:ask="http://schemas.microsoft.com/office/drawing/2018/sketchyshapes">
                          <ask:type>
                            <ask:lineSketchNon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3" name="Straight Connector 102">
                    <a:extLst>
                      <a:ext uri="{FF2B5EF4-FFF2-40B4-BE49-F238E27FC236}">
                        <a16:creationId xmlns:a16="http://schemas.microsoft.com/office/drawing/2014/main" id="{6ECF1833-8D6D-4FE1-8C67-8CF14527F42D}"/>
                      </a:ext>
                    </a:extLst>
                  </p:cNvPr>
                  <p:cNvCxnSpPr/>
                  <p:nvPr/>
                </p:nvCxnSpPr>
                <p:spPr>
                  <a:xfrm>
                    <a:off x="2905760" y="4633843"/>
                    <a:ext cx="0" cy="278708"/>
                  </a:xfrm>
                  <a:prstGeom prst="line">
                    <a:avLst/>
                  </a:prstGeom>
                  <a:noFill/>
                  <a:ln cmpd="sng">
                    <a:solidFill>
                      <a:srgbClr val="0078D4"/>
                    </a:solidFill>
                    <a:prstDash val="sysDash"/>
                    <a:extLst>
                      <a:ext uri="{C807C97D-BFC1-408E-A445-0C87EB9F89A2}">
                        <ask:lineSketchStyleProps xmlns:ask="http://schemas.microsoft.com/office/drawing/2018/sketchyshapes">
                          <ask:type>
                            <ask:lineSketchNon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4" name="Straight Connector 103">
                    <a:extLst>
                      <a:ext uri="{FF2B5EF4-FFF2-40B4-BE49-F238E27FC236}">
                        <a16:creationId xmlns:a16="http://schemas.microsoft.com/office/drawing/2014/main" id="{BB0FB135-C90D-4FB3-AE8C-D401299C6A8E}"/>
                      </a:ext>
                    </a:extLst>
                  </p:cNvPr>
                  <p:cNvCxnSpPr/>
                  <p:nvPr/>
                </p:nvCxnSpPr>
                <p:spPr>
                  <a:xfrm>
                    <a:off x="474345" y="4633843"/>
                    <a:ext cx="0" cy="278708"/>
                  </a:xfrm>
                  <a:prstGeom prst="line">
                    <a:avLst/>
                  </a:prstGeom>
                  <a:noFill/>
                  <a:ln cmpd="sng">
                    <a:solidFill>
                      <a:srgbClr val="0078D4"/>
                    </a:solidFill>
                    <a:prstDash val="sysDash"/>
                    <a:extLst>
                      <a:ext uri="{C807C97D-BFC1-408E-A445-0C87EB9F89A2}">
                        <ask:lineSketchStyleProps xmlns:ask="http://schemas.microsoft.com/office/drawing/2018/sketchyshapes">
                          <ask:type>
                            <ask:lineSketchNon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442BFF44-9DBA-460E-8E5E-21C3E0045DF6}"/>
                    </a:ext>
                  </a:extLst>
                </p:cNvPr>
                <p:cNvGrpSpPr/>
                <p:nvPr/>
              </p:nvGrpSpPr>
              <p:grpSpPr>
                <a:xfrm>
                  <a:off x="4113135" y="1921887"/>
                  <a:ext cx="1081914" cy="1081912"/>
                  <a:chOff x="4031952" y="1921887"/>
                  <a:chExt cx="1081914" cy="1081912"/>
                </a:xfrm>
              </p:grpSpPr>
              <p:pic>
                <p:nvPicPr>
                  <p:cNvPr id="65" name="Picture 64">
                    <a:extLst>
                      <a:ext uri="{FF2B5EF4-FFF2-40B4-BE49-F238E27FC236}">
                        <a16:creationId xmlns:a16="http://schemas.microsoft.com/office/drawing/2014/main" id="{C8B14D8A-68F3-4C81-B538-772B302381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214709" y="2104643"/>
                    <a:ext cx="716400" cy="716400"/>
                  </a:xfrm>
                  <a:prstGeom prst="rect">
                    <a:avLst/>
                  </a:prstGeom>
                </p:spPr>
              </p:pic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AF2D6596-6AF7-4AD3-8013-DA9F31783001}"/>
                      </a:ext>
                    </a:extLst>
                  </p:cNvPr>
                  <p:cNvSpPr/>
                  <p:nvPr/>
                </p:nvSpPr>
                <p:spPr>
                  <a:xfrm>
                    <a:off x="4031952" y="1921887"/>
                    <a:ext cx="1081914" cy="1081912"/>
                  </a:xfrm>
                  <a:prstGeom prst="ellipse">
                    <a:avLst/>
                  </a:prstGeom>
                  <a:noFill/>
                  <a:ln cmpd="sng">
                    <a:solidFill>
                      <a:srgbClr val="0078D4"/>
                    </a:solidFill>
                    <a:prstDash val="sysDash"/>
                    <a:extLst>
                      <a:ext uri="{C807C97D-BFC1-408E-A445-0C87EB9F89A2}">
                        <ask:lineSketchStyleProps xmlns:ask="http://schemas.microsoft.com/office/drawing/2018/sketchyshapes">
                          <ask:type>
                            <ask:lineSketchNon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/>
                  </a:p>
                </p:txBody>
              </p:sp>
            </p:grp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6F903F6-652F-4185-9FB1-F6C4CF34FD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54092" y="3003798"/>
                  <a:ext cx="0" cy="741743"/>
                </a:xfrm>
                <a:prstGeom prst="line">
                  <a:avLst/>
                </a:prstGeom>
                <a:noFill/>
                <a:ln cmpd="sng">
                  <a:solidFill>
                    <a:srgbClr val="0078D4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D506813-5192-492F-BFBC-C6893B347C08}"/>
                  </a:ext>
                </a:extLst>
              </p:cNvPr>
              <p:cNvGrpSpPr/>
              <p:nvPr/>
            </p:nvGrpSpPr>
            <p:grpSpPr>
              <a:xfrm>
                <a:off x="6165213" y="1805015"/>
                <a:ext cx="2921963" cy="4857190"/>
                <a:chOff x="6165214" y="1921887"/>
                <a:chExt cx="2921963" cy="4857190"/>
              </a:xfrm>
            </p:grpSpPr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ECB4F05-B616-4A6D-9B0F-91C5A5B875B5}"/>
                    </a:ext>
                  </a:extLst>
                </p:cNvPr>
                <p:cNvSpPr txBox="1"/>
                <p:nvPr/>
              </p:nvSpPr>
              <p:spPr>
                <a:xfrm>
                  <a:off x="6165214" y="4055507"/>
                  <a:ext cx="292196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spc="0" baseline="0">
                      <a:solidFill>
                        <a:srgbClr val="000000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  <a:sym typeface="Segoe UI"/>
                      <a:rtl val="0"/>
                    </a:rPr>
                    <a:t>Migrate your existing Windows Server (RDS) environment to Azure</a:t>
                  </a:r>
                </a:p>
              </p:txBody>
            </p:sp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ECF78515-F149-49CD-B11D-7589D3716E01}"/>
                    </a:ext>
                  </a:extLst>
                </p:cNvPr>
                <p:cNvGrpSpPr/>
                <p:nvPr/>
              </p:nvGrpSpPr>
              <p:grpSpPr>
                <a:xfrm>
                  <a:off x="6321401" y="2272846"/>
                  <a:ext cx="2609589" cy="278708"/>
                  <a:chOff x="467360" y="4633843"/>
                  <a:chExt cx="2438400" cy="278708"/>
                </a:xfrm>
              </p:grpSpPr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4DA8B9B3-E447-4307-9505-A25BB80A179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67360" y="4639628"/>
                    <a:ext cx="2438400" cy="0"/>
                  </a:xfrm>
                  <a:prstGeom prst="line">
                    <a:avLst/>
                  </a:prstGeom>
                  <a:noFill/>
                  <a:ln cmpd="sng">
                    <a:solidFill>
                      <a:srgbClr val="0078D4"/>
                    </a:solidFill>
                    <a:prstDash val="sysDash"/>
                    <a:extLst>
                      <a:ext uri="{C807C97D-BFC1-408E-A445-0C87EB9F89A2}">
                        <ask:lineSketchStyleProps xmlns:ask="http://schemas.microsoft.com/office/drawing/2018/sketchyshapes">
                          <ask:type>
                            <ask:lineSketchNon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D07CCC4C-E826-483F-A7BB-3E0B0F73E6BB}"/>
                      </a:ext>
                    </a:extLst>
                  </p:cNvPr>
                  <p:cNvCxnSpPr/>
                  <p:nvPr/>
                </p:nvCxnSpPr>
                <p:spPr>
                  <a:xfrm>
                    <a:off x="2905760" y="4633843"/>
                    <a:ext cx="0" cy="278708"/>
                  </a:xfrm>
                  <a:prstGeom prst="line">
                    <a:avLst/>
                  </a:prstGeom>
                  <a:noFill/>
                  <a:ln cmpd="sng">
                    <a:solidFill>
                      <a:srgbClr val="0078D4"/>
                    </a:solidFill>
                    <a:prstDash val="sysDash"/>
                    <a:extLst>
                      <a:ext uri="{C807C97D-BFC1-408E-A445-0C87EB9F89A2}">
                        <ask:lineSketchStyleProps xmlns:ask="http://schemas.microsoft.com/office/drawing/2018/sketchyshapes">
                          <ask:type>
                            <ask:lineSketchNon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888B07E0-A656-4DAC-9BCA-B23C3D7CC1FC}"/>
                      </a:ext>
                    </a:extLst>
                  </p:cNvPr>
                  <p:cNvCxnSpPr/>
                  <p:nvPr/>
                </p:nvCxnSpPr>
                <p:spPr>
                  <a:xfrm>
                    <a:off x="474345" y="4633843"/>
                    <a:ext cx="0" cy="278708"/>
                  </a:xfrm>
                  <a:prstGeom prst="line">
                    <a:avLst/>
                  </a:prstGeom>
                  <a:noFill/>
                  <a:ln cmpd="sng">
                    <a:solidFill>
                      <a:srgbClr val="0078D4"/>
                    </a:solidFill>
                    <a:prstDash val="sysDash"/>
                    <a:extLst>
                      <a:ext uri="{C807C97D-BFC1-408E-A445-0C87EB9F89A2}">
                        <ask:lineSketchStyleProps xmlns:ask="http://schemas.microsoft.com/office/drawing/2018/sketchyshapes">
                          <ask:type>
                            <ask:lineSketchNon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745FD488-B4AC-4516-9A33-8232552F1EA4}"/>
                    </a:ext>
                  </a:extLst>
                </p:cNvPr>
                <p:cNvGrpSpPr/>
                <p:nvPr/>
              </p:nvGrpSpPr>
              <p:grpSpPr>
                <a:xfrm rot="10800000">
                  <a:off x="6321401" y="6500369"/>
                  <a:ext cx="2609589" cy="278708"/>
                  <a:chOff x="467360" y="4633843"/>
                  <a:chExt cx="2438400" cy="278708"/>
                </a:xfrm>
              </p:grpSpPr>
              <p:cxnSp>
                <p:nvCxnSpPr>
                  <p:cNvPr id="106" name="Straight Connector 105">
                    <a:extLst>
                      <a:ext uri="{FF2B5EF4-FFF2-40B4-BE49-F238E27FC236}">
                        <a16:creationId xmlns:a16="http://schemas.microsoft.com/office/drawing/2014/main" id="{8697E2A3-B961-41CF-AEA8-6E7EAE4E2FF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67360" y="4639628"/>
                    <a:ext cx="2438400" cy="0"/>
                  </a:xfrm>
                  <a:prstGeom prst="line">
                    <a:avLst/>
                  </a:prstGeom>
                  <a:noFill/>
                  <a:ln cmpd="sng">
                    <a:solidFill>
                      <a:srgbClr val="0078D4"/>
                    </a:solidFill>
                    <a:prstDash val="sysDash"/>
                    <a:extLst>
                      <a:ext uri="{C807C97D-BFC1-408E-A445-0C87EB9F89A2}">
                        <ask:lineSketchStyleProps xmlns:ask="http://schemas.microsoft.com/office/drawing/2018/sketchyshapes">
                          <ask:type>
                            <ask:lineSketchNon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7" name="Straight Connector 106">
                    <a:extLst>
                      <a:ext uri="{FF2B5EF4-FFF2-40B4-BE49-F238E27FC236}">
                        <a16:creationId xmlns:a16="http://schemas.microsoft.com/office/drawing/2014/main" id="{3C98F42F-9E21-4CD1-8620-210304AD1E26}"/>
                      </a:ext>
                    </a:extLst>
                  </p:cNvPr>
                  <p:cNvCxnSpPr/>
                  <p:nvPr/>
                </p:nvCxnSpPr>
                <p:spPr>
                  <a:xfrm>
                    <a:off x="2905760" y="4633843"/>
                    <a:ext cx="0" cy="278708"/>
                  </a:xfrm>
                  <a:prstGeom prst="line">
                    <a:avLst/>
                  </a:prstGeom>
                  <a:noFill/>
                  <a:ln cmpd="sng">
                    <a:solidFill>
                      <a:srgbClr val="0078D4"/>
                    </a:solidFill>
                    <a:prstDash val="sysDash"/>
                    <a:extLst>
                      <a:ext uri="{C807C97D-BFC1-408E-A445-0C87EB9F89A2}">
                        <ask:lineSketchStyleProps xmlns:ask="http://schemas.microsoft.com/office/drawing/2018/sketchyshapes">
                          <ask:type>
                            <ask:lineSketchNon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8" name="Straight Connector 107">
                    <a:extLst>
                      <a:ext uri="{FF2B5EF4-FFF2-40B4-BE49-F238E27FC236}">
                        <a16:creationId xmlns:a16="http://schemas.microsoft.com/office/drawing/2014/main" id="{BD8D3C10-AABC-4A79-BE97-32AE6039C736}"/>
                      </a:ext>
                    </a:extLst>
                  </p:cNvPr>
                  <p:cNvCxnSpPr/>
                  <p:nvPr/>
                </p:nvCxnSpPr>
                <p:spPr>
                  <a:xfrm>
                    <a:off x="474345" y="4633843"/>
                    <a:ext cx="0" cy="278708"/>
                  </a:xfrm>
                  <a:prstGeom prst="line">
                    <a:avLst/>
                  </a:prstGeom>
                  <a:noFill/>
                  <a:ln cmpd="sng">
                    <a:solidFill>
                      <a:srgbClr val="0078D4"/>
                    </a:solidFill>
                    <a:prstDash val="sysDash"/>
                    <a:extLst>
                      <a:ext uri="{C807C97D-BFC1-408E-A445-0C87EB9F89A2}">
                        <ask:lineSketchStyleProps xmlns:ask="http://schemas.microsoft.com/office/drawing/2018/sketchyshapes">
                          <ask:type>
                            <ask:lineSketchNon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26508341-5036-4963-9676-7D7D20C15C64}"/>
                    </a:ext>
                  </a:extLst>
                </p:cNvPr>
                <p:cNvGrpSpPr/>
                <p:nvPr/>
              </p:nvGrpSpPr>
              <p:grpSpPr>
                <a:xfrm>
                  <a:off x="7085238" y="1921887"/>
                  <a:ext cx="1081914" cy="1081912"/>
                  <a:chOff x="7085238" y="1921887"/>
                  <a:chExt cx="1081914" cy="1081912"/>
                </a:xfrm>
              </p:grpSpPr>
              <p:pic>
                <p:nvPicPr>
                  <p:cNvPr id="66" name="Picture 65">
                    <a:extLst>
                      <a:ext uri="{FF2B5EF4-FFF2-40B4-BE49-F238E27FC236}">
                        <a16:creationId xmlns:a16="http://schemas.microsoft.com/office/drawing/2014/main" id="{8D33799E-B88F-4B5B-BB43-42E5B53FAC5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7267994" y="2104643"/>
                    <a:ext cx="716403" cy="716400"/>
                  </a:xfrm>
                  <a:prstGeom prst="rect">
                    <a:avLst/>
                  </a:prstGeom>
                </p:spPr>
              </p:pic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1D837A2C-83D6-4BD3-BC0B-50D210A79CAB}"/>
                      </a:ext>
                    </a:extLst>
                  </p:cNvPr>
                  <p:cNvSpPr/>
                  <p:nvPr/>
                </p:nvSpPr>
                <p:spPr>
                  <a:xfrm>
                    <a:off x="7085238" y="1921887"/>
                    <a:ext cx="1081914" cy="1081912"/>
                  </a:xfrm>
                  <a:prstGeom prst="ellipse">
                    <a:avLst/>
                  </a:prstGeom>
                  <a:noFill/>
                  <a:ln cmpd="sng">
                    <a:solidFill>
                      <a:srgbClr val="0078D4"/>
                    </a:solidFill>
                    <a:prstDash val="sysDash"/>
                    <a:extLst>
                      <a:ext uri="{C807C97D-BFC1-408E-A445-0C87EB9F89A2}">
                        <ask:lineSketchStyleProps xmlns:ask="http://schemas.microsoft.com/office/drawing/2018/sketchyshapes">
                          <ask:type>
                            <ask:lineSketchNon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/>
                  </a:p>
                </p:txBody>
              </p:sp>
            </p:grp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B265F6C6-94A3-4AF0-8846-D9736BFB26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26195" y="3003798"/>
                  <a:ext cx="0" cy="741743"/>
                </a:xfrm>
                <a:prstGeom prst="line">
                  <a:avLst/>
                </a:prstGeom>
                <a:noFill/>
                <a:ln cmpd="sng">
                  <a:solidFill>
                    <a:srgbClr val="0078D4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8B30838-37A2-492B-961B-31D8B6C439FA}"/>
                  </a:ext>
                </a:extLst>
              </p:cNvPr>
              <p:cNvGrpSpPr/>
              <p:nvPr/>
            </p:nvGrpSpPr>
            <p:grpSpPr>
              <a:xfrm>
                <a:off x="9293503" y="1805015"/>
                <a:ext cx="2609589" cy="4857190"/>
                <a:chOff x="9293503" y="1921887"/>
                <a:chExt cx="2609589" cy="4857190"/>
              </a:xfrm>
            </p:grpSpPr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DDB619F1-987B-41CA-929D-D9DD95AAC73B}"/>
                    </a:ext>
                  </a:extLst>
                </p:cNvPr>
                <p:cNvSpPr txBox="1"/>
                <p:nvPr/>
              </p:nvSpPr>
              <p:spPr>
                <a:xfrm>
                  <a:off x="9480701" y="4209395"/>
                  <a:ext cx="2235192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spc="0" baseline="0">
                      <a:solidFill>
                        <a:srgbClr val="000000"/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  <a:sym typeface="Segoe UI"/>
                      <a:rtl val="0"/>
                    </a:rPr>
                    <a:t>Deploy and scale in minutes</a:t>
                  </a:r>
                </a:p>
              </p:txBody>
            </p:sp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0E3E2529-9844-4A97-BCC8-8518A37BF294}"/>
                    </a:ext>
                  </a:extLst>
                </p:cNvPr>
                <p:cNvGrpSpPr/>
                <p:nvPr/>
              </p:nvGrpSpPr>
              <p:grpSpPr>
                <a:xfrm>
                  <a:off x="9293503" y="2272846"/>
                  <a:ext cx="2609589" cy="278708"/>
                  <a:chOff x="467360" y="4633843"/>
                  <a:chExt cx="2438400" cy="278708"/>
                </a:xfrm>
              </p:grpSpPr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5A694EFC-B9C2-4C59-81D3-5CD7573CE6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67360" y="4639628"/>
                    <a:ext cx="2438400" cy="0"/>
                  </a:xfrm>
                  <a:prstGeom prst="line">
                    <a:avLst/>
                  </a:prstGeom>
                  <a:noFill/>
                  <a:ln cmpd="sng">
                    <a:solidFill>
                      <a:srgbClr val="0078D4"/>
                    </a:solidFill>
                    <a:prstDash val="sysDash"/>
                    <a:extLst>
                      <a:ext uri="{C807C97D-BFC1-408E-A445-0C87EB9F89A2}">
                        <ask:lineSketchStyleProps xmlns:ask="http://schemas.microsoft.com/office/drawing/2018/sketchyshapes">
                          <ask:type>
                            <ask:lineSketchNon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4" name="Straight Connector 93">
                    <a:extLst>
                      <a:ext uri="{FF2B5EF4-FFF2-40B4-BE49-F238E27FC236}">
                        <a16:creationId xmlns:a16="http://schemas.microsoft.com/office/drawing/2014/main" id="{5AFC8AB4-7CCF-4FD3-A4DA-352ABF46151B}"/>
                      </a:ext>
                    </a:extLst>
                  </p:cNvPr>
                  <p:cNvCxnSpPr/>
                  <p:nvPr/>
                </p:nvCxnSpPr>
                <p:spPr>
                  <a:xfrm>
                    <a:off x="2905760" y="4633843"/>
                    <a:ext cx="0" cy="278708"/>
                  </a:xfrm>
                  <a:prstGeom prst="line">
                    <a:avLst/>
                  </a:prstGeom>
                  <a:noFill/>
                  <a:ln cmpd="sng">
                    <a:solidFill>
                      <a:srgbClr val="0078D4"/>
                    </a:solidFill>
                    <a:prstDash val="sysDash"/>
                    <a:extLst>
                      <a:ext uri="{C807C97D-BFC1-408E-A445-0C87EB9F89A2}">
                        <ask:lineSketchStyleProps xmlns:ask="http://schemas.microsoft.com/office/drawing/2018/sketchyshapes">
                          <ask:type>
                            <ask:lineSketchNon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5" name="Straight Connector 94">
                    <a:extLst>
                      <a:ext uri="{FF2B5EF4-FFF2-40B4-BE49-F238E27FC236}">
                        <a16:creationId xmlns:a16="http://schemas.microsoft.com/office/drawing/2014/main" id="{DB9A5943-CF24-4BD3-9B48-E175ADFC5485}"/>
                      </a:ext>
                    </a:extLst>
                  </p:cNvPr>
                  <p:cNvCxnSpPr/>
                  <p:nvPr/>
                </p:nvCxnSpPr>
                <p:spPr>
                  <a:xfrm>
                    <a:off x="474345" y="4633843"/>
                    <a:ext cx="0" cy="278708"/>
                  </a:xfrm>
                  <a:prstGeom prst="line">
                    <a:avLst/>
                  </a:prstGeom>
                  <a:noFill/>
                  <a:ln cmpd="sng">
                    <a:solidFill>
                      <a:srgbClr val="0078D4"/>
                    </a:solidFill>
                    <a:prstDash val="sysDash"/>
                    <a:extLst>
                      <a:ext uri="{C807C97D-BFC1-408E-A445-0C87EB9F89A2}">
                        <ask:lineSketchStyleProps xmlns:ask="http://schemas.microsoft.com/office/drawing/2018/sketchyshapes">
                          <ask:type>
                            <ask:lineSketchNon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09" name="Group 108">
                  <a:extLst>
                    <a:ext uri="{FF2B5EF4-FFF2-40B4-BE49-F238E27FC236}">
                      <a16:creationId xmlns:a16="http://schemas.microsoft.com/office/drawing/2014/main" id="{24CC5050-1FC7-464F-885D-35991A7AC820}"/>
                    </a:ext>
                  </a:extLst>
                </p:cNvPr>
                <p:cNvGrpSpPr/>
                <p:nvPr/>
              </p:nvGrpSpPr>
              <p:grpSpPr>
                <a:xfrm rot="10800000">
                  <a:off x="9293503" y="6500369"/>
                  <a:ext cx="2609589" cy="278708"/>
                  <a:chOff x="467360" y="4633843"/>
                  <a:chExt cx="2438400" cy="278708"/>
                </a:xfrm>
              </p:grpSpPr>
              <p:cxnSp>
                <p:nvCxnSpPr>
                  <p:cNvPr id="110" name="Straight Connector 109">
                    <a:extLst>
                      <a:ext uri="{FF2B5EF4-FFF2-40B4-BE49-F238E27FC236}">
                        <a16:creationId xmlns:a16="http://schemas.microsoft.com/office/drawing/2014/main" id="{096497B6-D73F-41CF-A68B-A8C32F1871C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67360" y="4639628"/>
                    <a:ext cx="2438400" cy="0"/>
                  </a:xfrm>
                  <a:prstGeom prst="line">
                    <a:avLst/>
                  </a:prstGeom>
                  <a:noFill/>
                  <a:ln cmpd="sng">
                    <a:solidFill>
                      <a:srgbClr val="0078D4"/>
                    </a:solidFill>
                    <a:prstDash val="sysDash"/>
                    <a:extLst>
                      <a:ext uri="{C807C97D-BFC1-408E-A445-0C87EB9F89A2}">
                        <ask:lineSketchStyleProps xmlns:ask="http://schemas.microsoft.com/office/drawing/2018/sketchyshapes">
                          <ask:type>
                            <ask:lineSketchNon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11" name="Straight Connector 110">
                    <a:extLst>
                      <a:ext uri="{FF2B5EF4-FFF2-40B4-BE49-F238E27FC236}">
                        <a16:creationId xmlns:a16="http://schemas.microsoft.com/office/drawing/2014/main" id="{1071C809-1330-4588-8DB6-3F5FB6F5310B}"/>
                      </a:ext>
                    </a:extLst>
                  </p:cNvPr>
                  <p:cNvCxnSpPr/>
                  <p:nvPr/>
                </p:nvCxnSpPr>
                <p:spPr>
                  <a:xfrm>
                    <a:off x="2905760" y="4633843"/>
                    <a:ext cx="0" cy="278708"/>
                  </a:xfrm>
                  <a:prstGeom prst="line">
                    <a:avLst/>
                  </a:prstGeom>
                  <a:noFill/>
                  <a:ln cmpd="sng">
                    <a:solidFill>
                      <a:srgbClr val="0078D4"/>
                    </a:solidFill>
                    <a:prstDash val="sysDash"/>
                    <a:extLst>
                      <a:ext uri="{C807C97D-BFC1-408E-A445-0C87EB9F89A2}">
                        <ask:lineSketchStyleProps xmlns:ask="http://schemas.microsoft.com/office/drawing/2018/sketchyshapes">
                          <ask:type>
                            <ask:lineSketchNon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12" name="Straight Connector 111">
                    <a:extLst>
                      <a:ext uri="{FF2B5EF4-FFF2-40B4-BE49-F238E27FC236}">
                        <a16:creationId xmlns:a16="http://schemas.microsoft.com/office/drawing/2014/main" id="{0FC5C63F-B501-42E0-9777-FDC3B03AB905}"/>
                      </a:ext>
                    </a:extLst>
                  </p:cNvPr>
                  <p:cNvCxnSpPr/>
                  <p:nvPr/>
                </p:nvCxnSpPr>
                <p:spPr>
                  <a:xfrm>
                    <a:off x="474345" y="4633843"/>
                    <a:ext cx="0" cy="278708"/>
                  </a:xfrm>
                  <a:prstGeom prst="line">
                    <a:avLst/>
                  </a:prstGeom>
                  <a:noFill/>
                  <a:ln cmpd="sng">
                    <a:solidFill>
                      <a:srgbClr val="0078D4"/>
                    </a:solidFill>
                    <a:prstDash val="sysDash"/>
                    <a:extLst>
                      <a:ext uri="{C807C97D-BFC1-408E-A445-0C87EB9F89A2}">
                        <ask:lineSketchStyleProps xmlns:ask="http://schemas.microsoft.com/office/drawing/2018/sketchyshapes">
                          <ask:type>
                            <ask:lineSketchNon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DA2D1059-4D76-459C-B4E9-7D77EA3B0C7B}"/>
                    </a:ext>
                  </a:extLst>
                </p:cNvPr>
                <p:cNvSpPr/>
                <p:nvPr/>
              </p:nvSpPr>
              <p:spPr>
                <a:xfrm>
                  <a:off x="10057340" y="1921887"/>
                  <a:ext cx="1081914" cy="1081912"/>
                </a:xfrm>
                <a:prstGeom prst="ellipse">
                  <a:avLst/>
                </a:prstGeom>
                <a:noFill/>
                <a:ln cmpd="sng">
                  <a:solidFill>
                    <a:srgbClr val="0078D4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FB4695AA-2717-4F5D-92F7-00F9082D01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598297" y="3003798"/>
                  <a:ext cx="0" cy="741743"/>
                </a:xfrm>
                <a:prstGeom prst="line">
                  <a:avLst/>
                </a:prstGeom>
                <a:noFill/>
                <a:ln cmpd="sng">
                  <a:solidFill>
                    <a:srgbClr val="0078D4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8D60763B-5965-4151-9B16-73F117432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40097" y="1987771"/>
              <a:ext cx="716400" cy="71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0721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>
            <a:extLst>
              <a:ext uri="{FF2B5EF4-FFF2-40B4-BE49-F238E27FC236}">
                <a16:creationId xmlns:a16="http://schemas.microsoft.com/office/drawing/2014/main" id="{A6D1CC4D-B4F2-4302-A0FD-82C814982CEE}"/>
              </a:ext>
            </a:extLst>
          </p:cNvPr>
          <p:cNvSpPr txBox="1"/>
          <p:nvPr/>
        </p:nvSpPr>
        <p:spPr>
          <a:xfrm>
            <a:off x="253825" y="252413"/>
            <a:ext cx="6324775" cy="9851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1" spc="0" baseline="0">
                <a:solidFill>
                  <a:srgbClr val="0078D4"/>
                </a:solidFill>
                <a:latin typeface="Segoe UI Semibold (Headings)"/>
                <a:cs typeface="Segoe UI Semibold" panose="020B0702040204020203" pitchFamily="34" charset="0"/>
                <a:sym typeface="Segoe UI"/>
                <a:rtl val="0"/>
              </a:rPr>
              <a:t>Additional benefits of </a:t>
            </a:r>
          </a:p>
          <a:p>
            <a:pPr algn="l"/>
            <a:r>
              <a:rPr lang="en-US" sz="3201" spc="0" baseline="0">
                <a:solidFill>
                  <a:srgbClr val="0078D4"/>
                </a:solidFill>
                <a:latin typeface="Segoe UI Semibold (Headings)"/>
                <a:cs typeface="Segoe UI Semibold" panose="020B0702040204020203" pitchFamily="34" charset="0"/>
                <a:sym typeface="Segoe UI"/>
                <a:rtl val="0"/>
              </a:rPr>
              <a:t>Azure Virtual Desktop</a:t>
            </a:r>
            <a:endParaRPr lang="en-IN" sz="3201" spc="0" baseline="0">
              <a:solidFill>
                <a:srgbClr val="0078D4"/>
              </a:solidFill>
              <a:latin typeface="Segoe UI Semibold (Headings)"/>
              <a:cs typeface="Segoe UI Semibold" panose="020B0702040204020203" pitchFamily="34" charset="0"/>
              <a:sym typeface="Segoe UI"/>
              <a:rtl val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66C6B64-408F-45E9-9228-4EF30086097C}"/>
              </a:ext>
            </a:extLst>
          </p:cNvPr>
          <p:cNvSpPr txBox="1"/>
          <p:nvPr/>
        </p:nvSpPr>
        <p:spPr>
          <a:xfrm>
            <a:off x="253825" y="1667767"/>
            <a:ext cx="5632186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VDI/RDSH management as a service on Azure.</a:t>
            </a:r>
          </a:p>
          <a:p>
            <a:pPr algn="l"/>
            <a:r>
              <a:rPr lang="en-US" sz="20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 </a:t>
            </a:r>
          </a:p>
          <a:p>
            <a:pPr algn="l"/>
            <a:r>
              <a:rPr lang="en-US" sz="20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Most flexible service allowing you to virtualize both desktops and apps.</a:t>
            </a:r>
          </a:p>
          <a:p>
            <a:pPr algn="l"/>
            <a:endParaRPr lang="en-US" sz="2000" spc="0" baseline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  <a:sym typeface="Segoe UI"/>
              <a:rtl val="0"/>
            </a:endParaRPr>
          </a:p>
          <a:p>
            <a:pPr algn="l"/>
            <a:r>
              <a:rPr lang="en-US" sz="20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Windows 7 virtual desktop with free Extended Security Updates.</a:t>
            </a:r>
          </a:p>
          <a:p>
            <a:pPr algn="l"/>
            <a:endParaRPr lang="en-US" sz="2000" spc="0" baseline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  <a:sym typeface="Segoe UI"/>
              <a:rtl val="0"/>
            </a:endParaRPr>
          </a:p>
          <a:p>
            <a:pPr algn="l"/>
            <a:r>
              <a:rPr lang="en-US" sz="20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Integrated with the security and management of Microsoft 365.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8E852B-6CAC-4C86-8A6F-2E0B32ED3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4" b="8604"/>
          <a:stretch/>
        </p:blipFill>
        <p:spPr>
          <a:xfrm>
            <a:off x="6804289" y="0"/>
            <a:ext cx="5632186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04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07815C-6C32-4369-BED0-A3AD6BDE30A2}"/>
              </a:ext>
            </a:extLst>
          </p:cNvPr>
          <p:cNvSpPr/>
          <p:nvPr/>
        </p:nvSpPr>
        <p:spPr>
          <a:xfrm>
            <a:off x="0" y="3205264"/>
            <a:ext cx="12439016" cy="3789200"/>
          </a:xfrm>
          <a:custGeom>
            <a:avLst/>
            <a:gdLst>
              <a:gd name="connsiteX0" fmla="*/ 0 w 12439016"/>
              <a:gd name="connsiteY0" fmla="*/ 0 h 4226241"/>
              <a:gd name="connsiteX1" fmla="*/ 12439017 w 12439016"/>
              <a:gd name="connsiteY1" fmla="*/ 0 h 4226241"/>
              <a:gd name="connsiteX2" fmla="*/ 12439017 w 12439016"/>
              <a:gd name="connsiteY2" fmla="*/ 4226241 h 4226241"/>
              <a:gd name="connsiteX3" fmla="*/ 0 w 12439016"/>
              <a:gd name="connsiteY3" fmla="*/ 4226241 h 422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39016" h="4226241">
                <a:moveTo>
                  <a:pt x="0" y="0"/>
                </a:moveTo>
                <a:lnTo>
                  <a:pt x="12439017" y="0"/>
                </a:lnTo>
                <a:lnTo>
                  <a:pt x="12439017" y="4226241"/>
                </a:lnTo>
                <a:lnTo>
                  <a:pt x="0" y="4226241"/>
                </a:lnTo>
                <a:close/>
              </a:path>
            </a:pathLst>
          </a:custGeom>
          <a:solidFill>
            <a:srgbClr val="F2F2F2"/>
          </a:solidFill>
          <a:ln w="12697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EC46FA-45FF-42D0-95D5-8B78BEFA25D5}"/>
              </a:ext>
            </a:extLst>
          </p:cNvPr>
          <p:cNvSpPr txBox="1"/>
          <p:nvPr/>
        </p:nvSpPr>
        <p:spPr>
          <a:xfrm>
            <a:off x="253824" y="253720"/>
            <a:ext cx="4241546" cy="4925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1">
                <a:solidFill>
                  <a:srgbClr val="0078D4"/>
                </a:solidFill>
                <a:latin typeface="Segoe UI Semibold (Headings)"/>
                <a:cs typeface="Segoe UI Semibold" panose="020B0702040204020203" pitchFamily="34" charset="0"/>
                <a:sym typeface="Segoe UI"/>
                <a:rtl val="0"/>
              </a:rPr>
              <a:t>High-level architecture</a:t>
            </a:r>
            <a:endParaRPr lang="en-IN" sz="3201" spc="0" baseline="0">
              <a:solidFill>
                <a:srgbClr val="0078D4"/>
              </a:solidFill>
              <a:latin typeface="Segoe UI Semibold (Headings)"/>
              <a:cs typeface="Segoe UI Semibold" panose="020B0702040204020203" pitchFamily="34" charset="0"/>
              <a:sym typeface="Segoe UI"/>
              <a:rtl val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C1CFBB-8EF9-42AA-85FB-ACD6945108D1}"/>
              </a:ext>
            </a:extLst>
          </p:cNvPr>
          <p:cNvSpPr txBox="1"/>
          <p:nvPr/>
        </p:nvSpPr>
        <p:spPr>
          <a:xfrm>
            <a:off x="253824" y="799169"/>
            <a:ext cx="8650510" cy="225100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Utilizes Azure Active Directory identity management service.</a:t>
            </a:r>
          </a:p>
          <a:p>
            <a:pPr algn="l">
              <a:lnSpc>
                <a:spcPct val="150000"/>
              </a:lnSpc>
            </a:pPr>
            <a:r>
              <a:rPr lang="en-US" sz="20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Provides virtualization infrastructure as a managed service.</a:t>
            </a:r>
          </a:p>
          <a:p>
            <a:pPr algn="l">
              <a:lnSpc>
                <a:spcPct val="150000"/>
              </a:lnSpc>
            </a:pPr>
            <a:r>
              <a:rPr lang="en-US" sz="20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Deploy and manage VMs in Azure subscription.</a:t>
            </a:r>
          </a:p>
          <a:p>
            <a:pPr algn="l">
              <a:lnSpc>
                <a:spcPct val="150000"/>
              </a:lnSpc>
            </a:pPr>
            <a:r>
              <a:rPr lang="en-US" sz="20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Manage using existing tools like Configuration Manager or Microsoft Intune.</a:t>
            </a:r>
          </a:p>
          <a:p>
            <a:pPr algn="l">
              <a:lnSpc>
                <a:spcPct val="150000"/>
              </a:lnSpc>
            </a:pPr>
            <a:r>
              <a:rPr lang="en-US" sz="20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Simply connect to on-premise resources.</a:t>
            </a: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2E06DA13-F392-4AA3-ABA7-9572A904E1C5}"/>
              </a:ext>
            </a:extLst>
          </p:cNvPr>
          <p:cNvSpPr/>
          <p:nvPr/>
        </p:nvSpPr>
        <p:spPr>
          <a:xfrm>
            <a:off x="0" y="4391785"/>
            <a:ext cx="12439016" cy="1338425"/>
          </a:xfrm>
          <a:custGeom>
            <a:avLst/>
            <a:gdLst>
              <a:gd name="connsiteX0" fmla="*/ 0 w 12439016"/>
              <a:gd name="connsiteY0" fmla="*/ 0 h 1447407"/>
              <a:gd name="connsiteX1" fmla="*/ 12439017 w 12439016"/>
              <a:gd name="connsiteY1" fmla="*/ 0 h 1447407"/>
              <a:gd name="connsiteX2" fmla="*/ 12439017 w 12439016"/>
              <a:gd name="connsiteY2" fmla="*/ 1447408 h 1447407"/>
              <a:gd name="connsiteX3" fmla="*/ 0 w 12439016"/>
              <a:gd name="connsiteY3" fmla="*/ 1447408 h 1447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39016" h="1447407">
                <a:moveTo>
                  <a:pt x="0" y="0"/>
                </a:moveTo>
                <a:lnTo>
                  <a:pt x="12439017" y="0"/>
                </a:lnTo>
                <a:lnTo>
                  <a:pt x="12439017" y="1447408"/>
                </a:lnTo>
                <a:lnTo>
                  <a:pt x="0" y="1447408"/>
                </a:lnTo>
                <a:close/>
              </a:path>
            </a:pathLst>
          </a:custGeom>
          <a:solidFill>
            <a:srgbClr val="FFFFFF"/>
          </a:solidFill>
          <a:ln w="12697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DA52143-4626-4EEA-B873-6A6FD6BC8E89}"/>
              </a:ext>
            </a:extLst>
          </p:cNvPr>
          <p:cNvSpPr txBox="1"/>
          <p:nvPr/>
        </p:nvSpPr>
        <p:spPr>
          <a:xfrm>
            <a:off x="5184877" y="3252224"/>
            <a:ext cx="2066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1200" spc="0" baseline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MANAGED BY MICROSOFT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BA4844B-FE45-4E29-9DB8-59A01BCEB128}"/>
              </a:ext>
            </a:extLst>
          </p:cNvPr>
          <p:cNvSpPr txBox="1"/>
          <p:nvPr/>
        </p:nvSpPr>
        <p:spPr>
          <a:xfrm>
            <a:off x="8466342" y="4066764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IN" sz="1200" spc="-24" baseline="0">
              <a:solidFill>
                <a:srgbClr val="000000"/>
              </a:solidFill>
              <a:latin typeface="Segoe UI"/>
              <a:cs typeface="Segoe UI"/>
              <a:sym typeface="Segoe UI"/>
              <a:rtl val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A92AEF76-4123-4009-B470-12D2F1CB6BA0}"/>
              </a:ext>
            </a:extLst>
          </p:cNvPr>
          <p:cNvSpPr txBox="1"/>
          <p:nvPr/>
        </p:nvSpPr>
        <p:spPr>
          <a:xfrm>
            <a:off x="4752900" y="4440808"/>
            <a:ext cx="2930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1200" spc="-24" baseline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YOUR SUBSCRIPTION - YOUR CONTROL 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41CB74A1-E92F-4675-9291-456D6F1322BC}"/>
              </a:ext>
            </a:extLst>
          </p:cNvPr>
          <p:cNvSpPr txBox="1"/>
          <p:nvPr/>
        </p:nvSpPr>
        <p:spPr>
          <a:xfrm>
            <a:off x="1673929" y="5276631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IN" sz="1200" spc="-12" baseline="0">
              <a:solidFill>
                <a:srgbClr val="000000"/>
              </a:solidFill>
              <a:latin typeface="Segoe UI"/>
              <a:cs typeface="Segoe UI"/>
              <a:sym typeface="Segoe UI"/>
              <a:rtl val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149FCB58-A353-4C8F-B7DA-1FFFD66A17DE}"/>
              </a:ext>
            </a:extLst>
          </p:cNvPr>
          <p:cNvSpPr txBox="1"/>
          <p:nvPr/>
        </p:nvSpPr>
        <p:spPr>
          <a:xfrm>
            <a:off x="4199461" y="5276631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IN" sz="1200" spc="-12" baseline="0">
              <a:solidFill>
                <a:srgbClr val="000000"/>
              </a:solidFill>
              <a:latin typeface="Segoe UI"/>
              <a:cs typeface="Segoe UI"/>
              <a:sym typeface="Segoe UI"/>
              <a:rtl val="0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2086706E-5F60-46B4-A408-61D5BF65D93D}"/>
              </a:ext>
            </a:extLst>
          </p:cNvPr>
          <p:cNvSpPr txBox="1"/>
          <p:nvPr/>
        </p:nvSpPr>
        <p:spPr>
          <a:xfrm>
            <a:off x="9193361" y="5276631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IN" sz="1200" spc="0" baseline="0">
              <a:solidFill>
                <a:srgbClr val="000000"/>
              </a:solidFill>
              <a:latin typeface="Segoe UI"/>
              <a:cs typeface="Segoe UI"/>
              <a:sym typeface="Segoe UI"/>
              <a:rtl val="0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83F09329-28CB-4122-A981-59BADEC20848}"/>
              </a:ext>
            </a:extLst>
          </p:cNvPr>
          <p:cNvSpPr txBox="1"/>
          <p:nvPr/>
        </p:nvSpPr>
        <p:spPr>
          <a:xfrm>
            <a:off x="8629210" y="5459558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IN" sz="1200" spc="0" baseline="0">
              <a:solidFill>
                <a:srgbClr val="000000"/>
              </a:solidFill>
              <a:latin typeface="Segoe UI"/>
              <a:cs typeface="Segoe UI"/>
              <a:sym typeface="Segoe UI"/>
              <a:rtl val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9EA8EDEC-4D44-4698-A0E9-B7E6FF68709B}"/>
              </a:ext>
            </a:extLst>
          </p:cNvPr>
          <p:cNvSpPr txBox="1"/>
          <p:nvPr/>
        </p:nvSpPr>
        <p:spPr>
          <a:xfrm>
            <a:off x="6039780" y="5459558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IN" sz="1200" spc="0" baseline="0">
              <a:solidFill>
                <a:srgbClr val="000000"/>
              </a:solidFill>
              <a:latin typeface="Segoe UI"/>
              <a:cs typeface="Segoe UI"/>
              <a:sym typeface="Segoe UI"/>
              <a:rtl val="0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889B7635-12EB-409D-8A51-9E2511E18A32}"/>
              </a:ext>
            </a:extLst>
          </p:cNvPr>
          <p:cNvSpPr txBox="1"/>
          <p:nvPr/>
        </p:nvSpPr>
        <p:spPr>
          <a:xfrm>
            <a:off x="11108629" y="5276631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IN" sz="1200" spc="-12" baseline="0">
              <a:solidFill>
                <a:srgbClr val="000000"/>
              </a:solidFill>
              <a:latin typeface="Segoe UI"/>
              <a:cs typeface="Segoe UI"/>
              <a:sym typeface="Segoe UI"/>
              <a:rtl val="0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EF038B36-5535-40BE-A456-B238CE4C14C9}"/>
              </a:ext>
            </a:extLst>
          </p:cNvPr>
          <p:cNvSpPr txBox="1"/>
          <p:nvPr/>
        </p:nvSpPr>
        <p:spPr>
          <a:xfrm>
            <a:off x="5184877" y="5802346"/>
            <a:ext cx="2066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1200" spc="0" baseline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MANAGED BY MICROSOFT</a:t>
            </a:r>
          </a:p>
        </p:txBody>
      </p:sp>
      <p:grpSp>
        <p:nvGrpSpPr>
          <p:cNvPr id="227" name="Graphic 4">
            <a:extLst>
              <a:ext uri="{FF2B5EF4-FFF2-40B4-BE49-F238E27FC236}">
                <a16:creationId xmlns:a16="http://schemas.microsoft.com/office/drawing/2014/main" id="{B34D83EE-302D-4AE8-A09D-637568ED842F}"/>
              </a:ext>
            </a:extLst>
          </p:cNvPr>
          <p:cNvGrpSpPr/>
          <p:nvPr/>
        </p:nvGrpSpPr>
        <p:grpSpPr>
          <a:xfrm>
            <a:off x="9579407" y="445563"/>
            <a:ext cx="2476352" cy="2132747"/>
            <a:chOff x="9579407" y="445563"/>
            <a:chExt cx="2476352" cy="2132747"/>
          </a:xfrm>
        </p:grpSpPr>
        <p:grpSp>
          <p:nvGrpSpPr>
            <p:cNvPr id="228" name="Graphic 4">
              <a:extLst>
                <a:ext uri="{FF2B5EF4-FFF2-40B4-BE49-F238E27FC236}">
                  <a16:creationId xmlns:a16="http://schemas.microsoft.com/office/drawing/2014/main" id="{86D10CE5-9A73-4E59-8A07-C98FB6B0C1CA}"/>
                </a:ext>
              </a:extLst>
            </p:cNvPr>
            <p:cNvGrpSpPr/>
            <p:nvPr/>
          </p:nvGrpSpPr>
          <p:grpSpPr>
            <a:xfrm>
              <a:off x="9968235" y="445563"/>
              <a:ext cx="1923144" cy="2132747"/>
              <a:chOff x="9968235" y="445563"/>
              <a:chExt cx="1923144" cy="2132747"/>
            </a:xfrm>
          </p:grpSpPr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5EB240D1-A1ED-4108-AECF-E46FADEC10D0}"/>
                  </a:ext>
                </a:extLst>
              </p:cNvPr>
              <p:cNvSpPr/>
              <p:nvPr/>
            </p:nvSpPr>
            <p:spPr>
              <a:xfrm>
                <a:off x="10694352" y="700898"/>
                <a:ext cx="315548" cy="385543"/>
              </a:xfrm>
              <a:custGeom>
                <a:avLst/>
                <a:gdLst>
                  <a:gd name="connsiteX0" fmla="*/ 315549 w 315548"/>
                  <a:gd name="connsiteY0" fmla="*/ 155234 h 385543"/>
                  <a:gd name="connsiteX1" fmla="*/ 315549 w 315548"/>
                  <a:gd name="connsiteY1" fmla="*/ 155234 h 385543"/>
                  <a:gd name="connsiteX2" fmla="*/ 0 w 315548"/>
                  <a:gd name="connsiteY2" fmla="*/ 0 h 385543"/>
                  <a:gd name="connsiteX3" fmla="*/ 0 w 315548"/>
                  <a:gd name="connsiteY3" fmla="*/ 225356 h 385543"/>
                  <a:gd name="connsiteX4" fmla="*/ 315549 w 315548"/>
                  <a:gd name="connsiteY4" fmla="*/ 385543 h 385543"/>
                  <a:gd name="connsiteX5" fmla="*/ 315549 w 315548"/>
                  <a:gd name="connsiteY5" fmla="*/ 155234 h 385543"/>
                  <a:gd name="connsiteX6" fmla="*/ 315549 w 315548"/>
                  <a:gd name="connsiteY6" fmla="*/ 155234 h 385543"/>
                  <a:gd name="connsiteX7" fmla="*/ 315549 w 315548"/>
                  <a:gd name="connsiteY7" fmla="*/ 155234 h 38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548" h="385543">
                    <a:moveTo>
                      <a:pt x="315549" y="155234"/>
                    </a:moveTo>
                    <a:lnTo>
                      <a:pt x="315549" y="155234"/>
                    </a:lnTo>
                    <a:lnTo>
                      <a:pt x="0" y="0"/>
                    </a:lnTo>
                    <a:lnTo>
                      <a:pt x="0" y="225356"/>
                    </a:lnTo>
                    <a:lnTo>
                      <a:pt x="315549" y="385543"/>
                    </a:lnTo>
                    <a:lnTo>
                      <a:pt x="315549" y="155234"/>
                    </a:lnTo>
                    <a:lnTo>
                      <a:pt x="315549" y="155234"/>
                    </a:lnTo>
                    <a:lnTo>
                      <a:pt x="315549" y="155234"/>
                    </a:lnTo>
                    <a:close/>
                  </a:path>
                </a:pathLst>
              </a:custGeom>
              <a:solidFill>
                <a:srgbClr val="C1C1C1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5406E9F3-A469-4351-AB24-59F84256A45B}"/>
                  </a:ext>
                </a:extLst>
              </p:cNvPr>
              <p:cNvSpPr/>
              <p:nvPr/>
            </p:nvSpPr>
            <p:spPr>
              <a:xfrm>
                <a:off x="10218616" y="1331741"/>
                <a:ext cx="315548" cy="876142"/>
              </a:xfrm>
              <a:custGeom>
                <a:avLst/>
                <a:gdLst>
                  <a:gd name="connsiteX0" fmla="*/ 0 w 315548"/>
                  <a:gd name="connsiteY0" fmla="*/ 720909 h 876142"/>
                  <a:gd name="connsiteX1" fmla="*/ 0 w 315548"/>
                  <a:gd name="connsiteY1" fmla="*/ 720909 h 876142"/>
                  <a:gd name="connsiteX2" fmla="*/ 315549 w 315548"/>
                  <a:gd name="connsiteY2" fmla="*/ 876143 h 876142"/>
                  <a:gd name="connsiteX3" fmla="*/ 315549 w 315548"/>
                  <a:gd name="connsiteY3" fmla="*/ 155234 h 876142"/>
                  <a:gd name="connsiteX4" fmla="*/ 0 w 315548"/>
                  <a:gd name="connsiteY4" fmla="*/ 0 h 876142"/>
                  <a:gd name="connsiteX5" fmla="*/ 0 w 315548"/>
                  <a:gd name="connsiteY5" fmla="*/ 720909 h 876142"/>
                  <a:gd name="connsiteX6" fmla="*/ 0 w 315548"/>
                  <a:gd name="connsiteY6" fmla="*/ 720909 h 876142"/>
                  <a:gd name="connsiteX7" fmla="*/ 0 w 315548"/>
                  <a:gd name="connsiteY7" fmla="*/ 720909 h 87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548" h="876142">
                    <a:moveTo>
                      <a:pt x="0" y="720909"/>
                    </a:moveTo>
                    <a:lnTo>
                      <a:pt x="0" y="720909"/>
                    </a:lnTo>
                    <a:lnTo>
                      <a:pt x="315549" y="876143"/>
                    </a:lnTo>
                    <a:lnTo>
                      <a:pt x="315549" y="155234"/>
                    </a:lnTo>
                    <a:lnTo>
                      <a:pt x="0" y="0"/>
                    </a:lnTo>
                    <a:lnTo>
                      <a:pt x="0" y="720909"/>
                    </a:lnTo>
                    <a:lnTo>
                      <a:pt x="0" y="720909"/>
                    </a:lnTo>
                    <a:lnTo>
                      <a:pt x="0" y="720909"/>
                    </a:lnTo>
                    <a:close/>
                  </a:path>
                </a:pathLst>
              </a:custGeom>
              <a:solidFill>
                <a:srgbClr val="C1C1C1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6B7962C2-B25B-4593-A209-F8D8347A8ECA}"/>
                  </a:ext>
                </a:extLst>
              </p:cNvPr>
              <p:cNvSpPr/>
              <p:nvPr/>
            </p:nvSpPr>
            <p:spPr>
              <a:xfrm>
                <a:off x="9968235" y="1662152"/>
                <a:ext cx="1772864" cy="916157"/>
              </a:xfrm>
              <a:custGeom>
                <a:avLst/>
                <a:gdLst>
                  <a:gd name="connsiteX0" fmla="*/ 1196899 w 1772864"/>
                  <a:gd name="connsiteY0" fmla="*/ 210239 h 916157"/>
                  <a:gd name="connsiteX1" fmla="*/ 1196899 w 1772864"/>
                  <a:gd name="connsiteY1" fmla="*/ 210239 h 916157"/>
                  <a:gd name="connsiteX2" fmla="*/ 1196899 w 1772864"/>
                  <a:gd name="connsiteY2" fmla="*/ 485645 h 916157"/>
                  <a:gd name="connsiteX3" fmla="*/ 645960 w 1772864"/>
                  <a:gd name="connsiteY3" fmla="*/ 760924 h 916157"/>
                  <a:gd name="connsiteX4" fmla="*/ 135163 w 1772864"/>
                  <a:gd name="connsiteY4" fmla="*/ 505589 h 916157"/>
                  <a:gd name="connsiteX5" fmla="*/ 0 w 1772864"/>
                  <a:gd name="connsiteY5" fmla="*/ 916158 h 916157"/>
                  <a:gd name="connsiteX6" fmla="*/ 876397 w 1772864"/>
                  <a:gd name="connsiteY6" fmla="*/ 916158 h 916157"/>
                  <a:gd name="connsiteX7" fmla="*/ 1772865 w 1772864"/>
                  <a:gd name="connsiteY7" fmla="*/ 465574 h 916157"/>
                  <a:gd name="connsiteX8" fmla="*/ 1617631 w 1772864"/>
                  <a:gd name="connsiteY8" fmla="*/ 0 h 916157"/>
                  <a:gd name="connsiteX9" fmla="*/ 1196899 w 1772864"/>
                  <a:gd name="connsiteY9" fmla="*/ 210239 h 916157"/>
                  <a:gd name="connsiteX10" fmla="*/ 1196899 w 1772864"/>
                  <a:gd name="connsiteY10" fmla="*/ 210239 h 916157"/>
                  <a:gd name="connsiteX11" fmla="*/ 1196899 w 1772864"/>
                  <a:gd name="connsiteY11" fmla="*/ 210239 h 916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72864" h="916157">
                    <a:moveTo>
                      <a:pt x="1196899" y="210239"/>
                    </a:moveTo>
                    <a:lnTo>
                      <a:pt x="1196899" y="210239"/>
                    </a:lnTo>
                    <a:lnTo>
                      <a:pt x="1196899" y="485645"/>
                    </a:lnTo>
                    <a:lnTo>
                      <a:pt x="645960" y="760924"/>
                    </a:lnTo>
                    <a:lnTo>
                      <a:pt x="135163" y="505589"/>
                    </a:lnTo>
                    <a:lnTo>
                      <a:pt x="0" y="916158"/>
                    </a:lnTo>
                    <a:lnTo>
                      <a:pt x="876397" y="916158"/>
                    </a:lnTo>
                    <a:lnTo>
                      <a:pt x="1772865" y="465574"/>
                    </a:lnTo>
                    <a:lnTo>
                      <a:pt x="1617631" y="0"/>
                    </a:lnTo>
                    <a:lnTo>
                      <a:pt x="1196899" y="210239"/>
                    </a:lnTo>
                    <a:lnTo>
                      <a:pt x="1196899" y="210239"/>
                    </a:lnTo>
                    <a:lnTo>
                      <a:pt x="1196899" y="210239"/>
                    </a:lnTo>
                    <a:close/>
                  </a:path>
                </a:pathLst>
              </a:custGeom>
              <a:solidFill>
                <a:srgbClr val="C1C1C1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17EA4DBD-A80A-43A9-AACB-4E6E247A621E}"/>
                  </a:ext>
                </a:extLst>
              </p:cNvPr>
              <p:cNvSpPr/>
              <p:nvPr/>
            </p:nvSpPr>
            <p:spPr>
              <a:xfrm>
                <a:off x="10694352" y="1331741"/>
                <a:ext cx="315548" cy="876142"/>
              </a:xfrm>
              <a:custGeom>
                <a:avLst/>
                <a:gdLst>
                  <a:gd name="connsiteX0" fmla="*/ 315549 w 315548"/>
                  <a:gd name="connsiteY0" fmla="*/ 0 h 876142"/>
                  <a:gd name="connsiteX1" fmla="*/ 315549 w 315548"/>
                  <a:gd name="connsiteY1" fmla="*/ 0 h 876142"/>
                  <a:gd name="connsiteX2" fmla="*/ 0 w 315548"/>
                  <a:gd name="connsiteY2" fmla="*/ 155234 h 876142"/>
                  <a:gd name="connsiteX3" fmla="*/ 0 w 315548"/>
                  <a:gd name="connsiteY3" fmla="*/ 876143 h 876142"/>
                  <a:gd name="connsiteX4" fmla="*/ 315549 w 315548"/>
                  <a:gd name="connsiteY4" fmla="*/ 720909 h 876142"/>
                  <a:gd name="connsiteX5" fmla="*/ 315549 w 315548"/>
                  <a:gd name="connsiteY5" fmla="*/ 0 h 876142"/>
                  <a:gd name="connsiteX6" fmla="*/ 315549 w 315548"/>
                  <a:gd name="connsiteY6" fmla="*/ 0 h 876142"/>
                  <a:gd name="connsiteX7" fmla="*/ 315549 w 315548"/>
                  <a:gd name="connsiteY7" fmla="*/ 0 h 87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548" h="876142">
                    <a:moveTo>
                      <a:pt x="315549" y="0"/>
                    </a:moveTo>
                    <a:lnTo>
                      <a:pt x="315549" y="0"/>
                    </a:lnTo>
                    <a:lnTo>
                      <a:pt x="0" y="155234"/>
                    </a:lnTo>
                    <a:lnTo>
                      <a:pt x="0" y="876143"/>
                    </a:lnTo>
                    <a:lnTo>
                      <a:pt x="315549" y="720909"/>
                    </a:lnTo>
                    <a:lnTo>
                      <a:pt x="315549" y="0"/>
                    </a:lnTo>
                    <a:lnTo>
                      <a:pt x="315549" y="0"/>
                    </a:lnTo>
                    <a:lnTo>
                      <a:pt x="315549" y="0"/>
                    </a:lnTo>
                    <a:close/>
                  </a:path>
                </a:pathLst>
              </a:custGeom>
              <a:solidFill>
                <a:srgbClr val="2F2F2F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4116E15A-2616-474A-889C-6C5499D9E85F}"/>
                  </a:ext>
                </a:extLst>
              </p:cNvPr>
              <p:cNvSpPr/>
              <p:nvPr/>
            </p:nvSpPr>
            <p:spPr>
              <a:xfrm>
                <a:off x="11165135" y="700898"/>
                <a:ext cx="315548" cy="996315"/>
              </a:xfrm>
              <a:custGeom>
                <a:avLst/>
                <a:gdLst>
                  <a:gd name="connsiteX0" fmla="*/ 315549 w 315548"/>
                  <a:gd name="connsiteY0" fmla="*/ 0 h 996315"/>
                  <a:gd name="connsiteX1" fmla="*/ 315549 w 315548"/>
                  <a:gd name="connsiteY1" fmla="*/ 0 h 996315"/>
                  <a:gd name="connsiteX2" fmla="*/ 0 w 315548"/>
                  <a:gd name="connsiteY2" fmla="*/ 155234 h 996315"/>
                  <a:gd name="connsiteX3" fmla="*/ 0 w 315548"/>
                  <a:gd name="connsiteY3" fmla="*/ 996315 h 996315"/>
                  <a:gd name="connsiteX4" fmla="*/ 315549 w 315548"/>
                  <a:gd name="connsiteY4" fmla="*/ 836127 h 996315"/>
                  <a:gd name="connsiteX5" fmla="*/ 315549 w 315548"/>
                  <a:gd name="connsiteY5" fmla="*/ 0 h 996315"/>
                  <a:gd name="connsiteX6" fmla="*/ 315549 w 315548"/>
                  <a:gd name="connsiteY6" fmla="*/ 0 h 996315"/>
                  <a:gd name="connsiteX7" fmla="*/ 315549 w 315548"/>
                  <a:gd name="connsiteY7" fmla="*/ 0 h 996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548" h="996315">
                    <a:moveTo>
                      <a:pt x="315549" y="0"/>
                    </a:moveTo>
                    <a:lnTo>
                      <a:pt x="315549" y="0"/>
                    </a:lnTo>
                    <a:lnTo>
                      <a:pt x="0" y="155234"/>
                    </a:lnTo>
                    <a:lnTo>
                      <a:pt x="0" y="996315"/>
                    </a:lnTo>
                    <a:lnTo>
                      <a:pt x="315549" y="836127"/>
                    </a:lnTo>
                    <a:lnTo>
                      <a:pt x="315549" y="0"/>
                    </a:lnTo>
                    <a:lnTo>
                      <a:pt x="315549" y="0"/>
                    </a:lnTo>
                    <a:lnTo>
                      <a:pt x="315549" y="0"/>
                    </a:lnTo>
                    <a:close/>
                  </a:path>
                </a:pathLst>
              </a:custGeom>
              <a:solidFill>
                <a:srgbClr val="2F2F2F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495FA2CE-FB7E-4D76-B562-798934D6A5A8}"/>
                  </a:ext>
                </a:extLst>
              </p:cNvPr>
              <p:cNvSpPr/>
              <p:nvPr/>
            </p:nvSpPr>
            <p:spPr>
              <a:xfrm>
                <a:off x="10328753" y="1066370"/>
                <a:ext cx="571010" cy="285441"/>
              </a:xfrm>
              <a:custGeom>
                <a:avLst/>
                <a:gdLst>
                  <a:gd name="connsiteX0" fmla="*/ 571011 w 571010"/>
                  <a:gd name="connsiteY0" fmla="*/ 140244 h 285441"/>
                  <a:gd name="connsiteX1" fmla="*/ 571011 w 571010"/>
                  <a:gd name="connsiteY1" fmla="*/ 140244 h 285441"/>
                  <a:gd name="connsiteX2" fmla="*/ 285442 w 571010"/>
                  <a:gd name="connsiteY2" fmla="*/ 0 h 285441"/>
                  <a:gd name="connsiteX3" fmla="*/ 0 w 571010"/>
                  <a:gd name="connsiteY3" fmla="*/ 140244 h 285441"/>
                  <a:gd name="connsiteX4" fmla="*/ 285442 w 571010"/>
                  <a:gd name="connsiteY4" fmla="*/ 285442 h 285441"/>
                  <a:gd name="connsiteX5" fmla="*/ 571011 w 571010"/>
                  <a:gd name="connsiteY5" fmla="*/ 140244 h 285441"/>
                  <a:gd name="connsiteX6" fmla="*/ 571011 w 571010"/>
                  <a:gd name="connsiteY6" fmla="*/ 140244 h 285441"/>
                  <a:gd name="connsiteX7" fmla="*/ 571011 w 571010"/>
                  <a:gd name="connsiteY7" fmla="*/ 140244 h 285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010" h="285441">
                    <a:moveTo>
                      <a:pt x="571011" y="140244"/>
                    </a:moveTo>
                    <a:lnTo>
                      <a:pt x="571011" y="140244"/>
                    </a:lnTo>
                    <a:lnTo>
                      <a:pt x="285442" y="0"/>
                    </a:lnTo>
                    <a:lnTo>
                      <a:pt x="0" y="140244"/>
                    </a:lnTo>
                    <a:lnTo>
                      <a:pt x="285442" y="285442"/>
                    </a:lnTo>
                    <a:lnTo>
                      <a:pt x="571011" y="140244"/>
                    </a:lnTo>
                    <a:lnTo>
                      <a:pt x="571011" y="140244"/>
                    </a:lnTo>
                    <a:lnTo>
                      <a:pt x="571011" y="140244"/>
                    </a:lnTo>
                    <a:close/>
                  </a:path>
                </a:pathLst>
              </a:custGeom>
              <a:solidFill>
                <a:srgbClr val="0078D4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D36F6A7F-A8D9-4C8E-9EFF-1447A774EBFC}"/>
                  </a:ext>
                </a:extLst>
              </p:cNvPr>
              <p:cNvSpPr/>
              <p:nvPr/>
            </p:nvSpPr>
            <p:spPr>
              <a:xfrm>
                <a:off x="10799536" y="445563"/>
                <a:ext cx="575964" cy="275406"/>
              </a:xfrm>
              <a:custGeom>
                <a:avLst/>
                <a:gdLst>
                  <a:gd name="connsiteX0" fmla="*/ 275533 w 575964"/>
                  <a:gd name="connsiteY0" fmla="*/ 0 h 275406"/>
                  <a:gd name="connsiteX1" fmla="*/ 275533 w 575964"/>
                  <a:gd name="connsiteY1" fmla="*/ 0 h 275406"/>
                  <a:gd name="connsiteX2" fmla="*/ 0 w 575964"/>
                  <a:gd name="connsiteY2" fmla="*/ 130208 h 275406"/>
                  <a:gd name="connsiteX3" fmla="*/ 285442 w 575964"/>
                  <a:gd name="connsiteY3" fmla="*/ 275406 h 275406"/>
                  <a:gd name="connsiteX4" fmla="*/ 575965 w 575964"/>
                  <a:gd name="connsiteY4" fmla="*/ 130208 h 275406"/>
                  <a:gd name="connsiteX5" fmla="*/ 300558 w 575964"/>
                  <a:gd name="connsiteY5" fmla="*/ 0 h 275406"/>
                  <a:gd name="connsiteX6" fmla="*/ 275533 w 575964"/>
                  <a:gd name="connsiteY6" fmla="*/ 0 h 275406"/>
                  <a:gd name="connsiteX7" fmla="*/ 275533 w 575964"/>
                  <a:gd name="connsiteY7" fmla="*/ 0 h 275406"/>
                  <a:gd name="connsiteX8" fmla="*/ 275533 w 575964"/>
                  <a:gd name="connsiteY8" fmla="*/ 0 h 275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5964" h="275406">
                    <a:moveTo>
                      <a:pt x="275533" y="0"/>
                    </a:moveTo>
                    <a:lnTo>
                      <a:pt x="275533" y="0"/>
                    </a:lnTo>
                    <a:lnTo>
                      <a:pt x="0" y="130208"/>
                    </a:lnTo>
                    <a:lnTo>
                      <a:pt x="285442" y="275406"/>
                    </a:lnTo>
                    <a:lnTo>
                      <a:pt x="575965" y="130208"/>
                    </a:lnTo>
                    <a:lnTo>
                      <a:pt x="300558" y="0"/>
                    </a:lnTo>
                    <a:lnTo>
                      <a:pt x="275533" y="0"/>
                    </a:lnTo>
                    <a:lnTo>
                      <a:pt x="275533" y="0"/>
                    </a:lnTo>
                    <a:lnTo>
                      <a:pt x="275533" y="0"/>
                    </a:lnTo>
                    <a:close/>
                  </a:path>
                </a:pathLst>
              </a:custGeom>
              <a:solidFill>
                <a:srgbClr val="0078D4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2FF1283F-3933-443C-847A-A8600019D913}"/>
                  </a:ext>
                </a:extLst>
              </p:cNvPr>
              <p:cNvSpPr/>
              <p:nvPr/>
            </p:nvSpPr>
            <p:spPr>
              <a:xfrm>
                <a:off x="11195241" y="2277878"/>
                <a:ext cx="696138" cy="300431"/>
              </a:xfrm>
              <a:custGeom>
                <a:avLst/>
                <a:gdLst>
                  <a:gd name="connsiteX0" fmla="*/ 0 w 696138"/>
                  <a:gd name="connsiteY0" fmla="*/ 300432 h 300431"/>
                  <a:gd name="connsiteX1" fmla="*/ 0 w 696138"/>
                  <a:gd name="connsiteY1" fmla="*/ 300432 h 300431"/>
                  <a:gd name="connsiteX2" fmla="*/ 696138 w 696138"/>
                  <a:gd name="connsiteY2" fmla="*/ 300432 h 300431"/>
                  <a:gd name="connsiteX3" fmla="*/ 595910 w 696138"/>
                  <a:gd name="connsiteY3" fmla="*/ 0 h 300431"/>
                  <a:gd name="connsiteX4" fmla="*/ 0 w 696138"/>
                  <a:gd name="connsiteY4" fmla="*/ 300432 h 300431"/>
                  <a:gd name="connsiteX5" fmla="*/ 0 w 696138"/>
                  <a:gd name="connsiteY5" fmla="*/ 300432 h 300431"/>
                  <a:gd name="connsiteX6" fmla="*/ 0 w 696138"/>
                  <a:gd name="connsiteY6" fmla="*/ 300432 h 300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6138" h="300431">
                    <a:moveTo>
                      <a:pt x="0" y="300432"/>
                    </a:moveTo>
                    <a:lnTo>
                      <a:pt x="0" y="300432"/>
                    </a:lnTo>
                    <a:lnTo>
                      <a:pt x="696138" y="300432"/>
                    </a:lnTo>
                    <a:lnTo>
                      <a:pt x="595910" y="0"/>
                    </a:lnTo>
                    <a:lnTo>
                      <a:pt x="0" y="300432"/>
                    </a:lnTo>
                    <a:lnTo>
                      <a:pt x="0" y="300432"/>
                    </a:lnTo>
                    <a:lnTo>
                      <a:pt x="0" y="300432"/>
                    </a:lnTo>
                    <a:close/>
                  </a:path>
                </a:pathLst>
              </a:custGeom>
              <a:solidFill>
                <a:srgbClr val="C1C1C1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237" name="Graphic 4">
              <a:extLst>
                <a:ext uri="{FF2B5EF4-FFF2-40B4-BE49-F238E27FC236}">
                  <a16:creationId xmlns:a16="http://schemas.microsoft.com/office/drawing/2014/main" id="{E803EE1B-31B1-427C-99DA-4C3E51977506}"/>
                </a:ext>
              </a:extLst>
            </p:cNvPr>
            <p:cNvGrpSpPr/>
            <p:nvPr/>
          </p:nvGrpSpPr>
          <p:grpSpPr>
            <a:xfrm>
              <a:off x="9579407" y="1603308"/>
              <a:ext cx="496888" cy="485209"/>
              <a:chOff x="9579407" y="1603308"/>
              <a:chExt cx="496888" cy="485209"/>
            </a:xfrm>
          </p:grpSpPr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FADD0195-6139-48AA-AC36-9D7961C1B2D6}"/>
                  </a:ext>
                </a:extLst>
              </p:cNvPr>
              <p:cNvSpPr/>
              <p:nvPr/>
            </p:nvSpPr>
            <p:spPr>
              <a:xfrm>
                <a:off x="9660944" y="1895638"/>
                <a:ext cx="415351" cy="192879"/>
              </a:xfrm>
              <a:custGeom>
                <a:avLst/>
                <a:gdLst>
                  <a:gd name="connsiteX0" fmla="*/ 311102 w 415351"/>
                  <a:gd name="connsiteY0" fmla="*/ 57292 h 192879"/>
                  <a:gd name="connsiteX1" fmla="*/ 311102 w 415351"/>
                  <a:gd name="connsiteY1" fmla="*/ 57292 h 192879"/>
                  <a:gd name="connsiteX2" fmla="*/ 258892 w 415351"/>
                  <a:gd name="connsiteY2" fmla="*/ 79268 h 192879"/>
                  <a:gd name="connsiteX3" fmla="*/ 210111 w 415351"/>
                  <a:gd name="connsiteY3" fmla="*/ 95147 h 192879"/>
                  <a:gd name="connsiteX4" fmla="*/ 159298 w 415351"/>
                  <a:gd name="connsiteY4" fmla="*/ 108867 h 192879"/>
                  <a:gd name="connsiteX5" fmla="*/ 104802 w 415351"/>
                  <a:gd name="connsiteY5" fmla="*/ 118648 h 192879"/>
                  <a:gd name="connsiteX6" fmla="*/ 49669 w 415351"/>
                  <a:gd name="connsiteY6" fmla="*/ 121951 h 192879"/>
                  <a:gd name="connsiteX7" fmla="*/ 0 w 415351"/>
                  <a:gd name="connsiteY7" fmla="*/ 117251 h 192879"/>
                  <a:gd name="connsiteX8" fmla="*/ 16387 w 415351"/>
                  <a:gd name="connsiteY8" fmla="*/ 172510 h 192879"/>
                  <a:gd name="connsiteX9" fmla="*/ 26041 w 415351"/>
                  <a:gd name="connsiteY9" fmla="*/ 182673 h 192879"/>
                  <a:gd name="connsiteX10" fmla="*/ 43191 w 415351"/>
                  <a:gd name="connsiteY10" fmla="*/ 188008 h 192879"/>
                  <a:gd name="connsiteX11" fmla="*/ 62500 w 415351"/>
                  <a:gd name="connsiteY11" fmla="*/ 191311 h 192879"/>
                  <a:gd name="connsiteX12" fmla="*/ 77109 w 415351"/>
                  <a:gd name="connsiteY12" fmla="*/ 192200 h 192879"/>
                  <a:gd name="connsiteX13" fmla="*/ 115219 w 415351"/>
                  <a:gd name="connsiteY13" fmla="*/ 191438 h 192879"/>
                  <a:gd name="connsiteX14" fmla="*/ 155360 w 415351"/>
                  <a:gd name="connsiteY14" fmla="*/ 185975 h 192879"/>
                  <a:gd name="connsiteX15" fmla="*/ 194741 w 415351"/>
                  <a:gd name="connsiteY15" fmla="*/ 178226 h 192879"/>
                  <a:gd name="connsiteX16" fmla="*/ 232851 w 415351"/>
                  <a:gd name="connsiteY16" fmla="*/ 168318 h 192879"/>
                  <a:gd name="connsiteX17" fmla="*/ 268420 w 415351"/>
                  <a:gd name="connsiteY17" fmla="*/ 156504 h 192879"/>
                  <a:gd name="connsiteX18" fmla="*/ 306529 w 415351"/>
                  <a:gd name="connsiteY18" fmla="*/ 141133 h 192879"/>
                  <a:gd name="connsiteX19" fmla="*/ 341971 w 415351"/>
                  <a:gd name="connsiteY19" fmla="*/ 124111 h 192879"/>
                  <a:gd name="connsiteX20" fmla="*/ 373856 w 415351"/>
                  <a:gd name="connsiteY20" fmla="*/ 104167 h 192879"/>
                  <a:gd name="connsiteX21" fmla="*/ 386560 w 415351"/>
                  <a:gd name="connsiteY21" fmla="*/ 95147 h 192879"/>
                  <a:gd name="connsiteX22" fmla="*/ 400787 w 415351"/>
                  <a:gd name="connsiteY22" fmla="*/ 82444 h 192879"/>
                  <a:gd name="connsiteX23" fmla="*/ 412347 w 415351"/>
                  <a:gd name="connsiteY23" fmla="*/ 68598 h 192879"/>
                  <a:gd name="connsiteX24" fmla="*/ 414888 w 415351"/>
                  <a:gd name="connsiteY24" fmla="*/ 54878 h 192879"/>
                  <a:gd name="connsiteX25" fmla="*/ 398501 w 415351"/>
                  <a:gd name="connsiteY25" fmla="*/ 0 h 192879"/>
                  <a:gd name="connsiteX26" fmla="*/ 358232 w 415351"/>
                  <a:gd name="connsiteY26" fmla="*/ 31377 h 192879"/>
                  <a:gd name="connsiteX27" fmla="*/ 311484 w 415351"/>
                  <a:gd name="connsiteY27" fmla="*/ 58308 h 192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15351" h="192879">
                    <a:moveTo>
                      <a:pt x="311102" y="57292"/>
                    </a:moveTo>
                    <a:lnTo>
                      <a:pt x="311102" y="57292"/>
                    </a:lnTo>
                    <a:cubicBezTo>
                      <a:pt x="293826" y="65041"/>
                      <a:pt x="276550" y="72790"/>
                      <a:pt x="258892" y="79268"/>
                    </a:cubicBezTo>
                    <a:cubicBezTo>
                      <a:pt x="241234" y="85747"/>
                      <a:pt x="225737" y="90447"/>
                      <a:pt x="210111" y="95147"/>
                    </a:cubicBezTo>
                    <a:cubicBezTo>
                      <a:pt x="194487" y="99847"/>
                      <a:pt x="177718" y="104675"/>
                      <a:pt x="159298" y="108867"/>
                    </a:cubicBezTo>
                    <a:cubicBezTo>
                      <a:pt x="140879" y="113059"/>
                      <a:pt x="123475" y="115600"/>
                      <a:pt x="104802" y="118648"/>
                    </a:cubicBezTo>
                    <a:cubicBezTo>
                      <a:pt x="86128" y="121697"/>
                      <a:pt x="67835" y="121697"/>
                      <a:pt x="49669" y="121951"/>
                    </a:cubicBezTo>
                    <a:cubicBezTo>
                      <a:pt x="32990" y="122218"/>
                      <a:pt x="16337" y="120643"/>
                      <a:pt x="0" y="117251"/>
                    </a:cubicBezTo>
                    <a:lnTo>
                      <a:pt x="16387" y="172510"/>
                    </a:lnTo>
                    <a:cubicBezTo>
                      <a:pt x="18064" y="177083"/>
                      <a:pt x="21557" y="180767"/>
                      <a:pt x="26041" y="182673"/>
                    </a:cubicBezTo>
                    <a:cubicBezTo>
                      <a:pt x="31326" y="185607"/>
                      <a:pt x="37169" y="187424"/>
                      <a:pt x="43191" y="188008"/>
                    </a:cubicBezTo>
                    <a:cubicBezTo>
                      <a:pt x="49441" y="189977"/>
                      <a:pt x="55945" y="191095"/>
                      <a:pt x="62500" y="191311"/>
                    </a:cubicBezTo>
                    <a:cubicBezTo>
                      <a:pt x="69233" y="191946"/>
                      <a:pt x="74314" y="191311"/>
                      <a:pt x="77109" y="192200"/>
                    </a:cubicBezTo>
                    <a:cubicBezTo>
                      <a:pt x="89799" y="193318"/>
                      <a:pt x="102579" y="193051"/>
                      <a:pt x="115219" y="191438"/>
                    </a:cubicBezTo>
                    <a:cubicBezTo>
                      <a:pt x="129065" y="189913"/>
                      <a:pt x="141768" y="188770"/>
                      <a:pt x="155360" y="185975"/>
                    </a:cubicBezTo>
                    <a:cubicBezTo>
                      <a:pt x="168686" y="184553"/>
                      <a:pt x="181873" y="181961"/>
                      <a:pt x="194741" y="178226"/>
                    </a:cubicBezTo>
                    <a:cubicBezTo>
                      <a:pt x="208333" y="175432"/>
                      <a:pt x="220147" y="171875"/>
                      <a:pt x="232851" y="168318"/>
                    </a:cubicBezTo>
                    <a:cubicBezTo>
                      <a:pt x="245554" y="164761"/>
                      <a:pt x="256732" y="161204"/>
                      <a:pt x="268420" y="156504"/>
                    </a:cubicBezTo>
                    <a:cubicBezTo>
                      <a:pt x="281542" y="152490"/>
                      <a:pt x="294296" y="147345"/>
                      <a:pt x="306529" y="141133"/>
                    </a:cubicBezTo>
                    <a:cubicBezTo>
                      <a:pt x="318089" y="136306"/>
                      <a:pt x="330665" y="130081"/>
                      <a:pt x="341971" y="124111"/>
                    </a:cubicBezTo>
                    <a:cubicBezTo>
                      <a:pt x="353366" y="118763"/>
                      <a:pt x="364062" y="112068"/>
                      <a:pt x="373856" y="104167"/>
                    </a:cubicBezTo>
                    <a:cubicBezTo>
                      <a:pt x="377032" y="102007"/>
                      <a:pt x="381478" y="99339"/>
                      <a:pt x="386560" y="95147"/>
                    </a:cubicBezTo>
                    <a:cubicBezTo>
                      <a:pt x="391666" y="91349"/>
                      <a:pt x="396430" y="87093"/>
                      <a:pt x="400787" y="82444"/>
                    </a:cubicBezTo>
                    <a:cubicBezTo>
                      <a:pt x="405093" y="78227"/>
                      <a:pt x="408968" y="73590"/>
                      <a:pt x="412347" y="68598"/>
                    </a:cubicBezTo>
                    <a:cubicBezTo>
                      <a:pt x="415078" y="64583"/>
                      <a:pt x="416006" y="59604"/>
                      <a:pt x="414888" y="54878"/>
                    </a:cubicBezTo>
                    <a:lnTo>
                      <a:pt x="398501" y="0"/>
                    </a:lnTo>
                    <a:cubicBezTo>
                      <a:pt x="386281" y="11916"/>
                      <a:pt x="372764" y="22434"/>
                      <a:pt x="358232" y="31377"/>
                    </a:cubicBezTo>
                    <a:cubicBezTo>
                      <a:pt x="344130" y="40777"/>
                      <a:pt x="327236" y="49797"/>
                      <a:pt x="311484" y="58308"/>
                    </a:cubicBezTo>
                    <a:close/>
                  </a:path>
                </a:pathLst>
              </a:custGeom>
              <a:solidFill>
                <a:srgbClr val="C1C1C1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6646D2FB-25A5-4174-92A6-B8A5C5F2DCBF}"/>
                  </a:ext>
                </a:extLst>
              </p:cNvPr>
              <p:cNvSpPr/>
              <p:nvPr/>
            </p:nvSpPr>
            <p:spPr>
              <a:xfrm>
                <a:off x="9596030" y="1675618"/>
                <a:ext cx="413955" cy="193862"/>
              </a:xfrm>
              <a:custGeom>
                <a:avLst/>
                <a:gdLst>
                  <a:gd name="connsiteX0" fmla="*/ 311102 w 413955"/>
                  <a:gd name="connsiteY0" fmla="*/ 58816 h 193862"/>
                  <a:gd name="connsiteX1" fmla="*/ 311102 w 413955"/>
                  <a:gd name="connsiteY1" fmla="*/ 58816 h 193862"/>
                  <a:gd name="connsiteX2" fmla="*/ 258892 w 413955"/>
                  <a:gd name="connsiteY2" fmla="*/ 80793 h 193862"/>
                  <a:gd name="connsiteX3" fmla="*/ 210111 w 413955"/>
                  <a:gd name="connsiteY3" fmla="*/ 96672 h 193862"/>
                  <a:gd name="connsiteX4" fmla="*/ 159298 w 413955"/>
                  <a:gd name="connsiteY4" fmla="*/ 110391 h 193862"/>
                  <a:gd name="connsiteX5" fmla="*/ 104802 w 413955"/>
                  <a:gd name="connsiteY5" fmla="*/ 120173 h 193862"/>
                  <a:gd name="connsiteX6" fmla="*/ 49669 w 413955"/>
                  <a:gd name="connsiteY6" fmla="*/ 123476 h 193862"/>
                  <a:gd name="connsiteX7" fmla="*/ 0 w 413955"/>
                  <a:gd name="connsiteY7" fmla="*/ 118775 h 193862"/>
                  <a:gd name="connsiteX8" fmla="*/ 16260 w 413955"/>
                  <a:gd name="connsiteY8" fmla="*/ 173653 h 193862"/>
                  <a:gd name="connsiteX9" fmla="*/ 25787 w 413955"/>
                  <a:gd name="connsiteY9" fmla="*/ 183816 h 193862"/>
                  <a:gd name="connsiteX10" fmla="*/ 43063 w 413955"/>
                  <a:gd name="connsiteY10" fmla="*/ 189151 h 193862"/>
                  <a:gd name="connsiteX11" fmla="*/ 62373 w 413955"/>
                  <a:gd name="connsiteY11" fmla="*/ 192454 h 193862"/>
                  <a:gd name="connsiteX12" fmla="*/ 76982 w 413955"/>
                  <a:gd name="connsiteY12" fmla="*/ 193343 h 193862"/>
                  <a:gd name="connsiteX13" fmla="*/ 115091 w 413955"/>
                  <a:gd name="connsiteY13" fmla="*/ 192200 h 193862"/>
                  <a:gd name="connsiteX14" fmla="*/ 154090 w 413955"/>
                  <a:gd name="connsiteY14" fmla="*/ 187119 h 193862"/>
                  <a:gd name="connsiteX15" fmla="*/ 193470 w 413955"/>
                  <a:gd name="connsiteY15" fmla="*/ 179370 h 193862"/>
                  <a:gd name="connsiteX16" fmla="*/ 230945 w 413955"/>
                  <a:gd name="connsiteY16" fmla="*/ 169461 h 193862"/>
                  <a:gd name="connsiteX17" fmla="*/ 267784 w 413955"/>
                  <a:gd name="connsiteY17" fmla="*/ 156758 h 193862"/>
                  <a:gd name="connsiteX18" fmla="*/ 303861 w 413955"/>
                  <a:gd name="connsiteY18" fmla="*/ 142149 h 193862"/>
                  <a:gd name="connsiteX19" fmla="*/ 340447 w 413955"/>
                  <a:gd name="connsiteY19" fmla="*/ 124746 h 193862"/>
                  <a:gd name="connsiteX20" fmla="*/ 372458 w 413955"/>
                  <a:gd name="connsiteY20" fmla="*/ 104802 h 193862"/>
                  <a:gd name="connsiteX21" fmla="*/ 385162 w 413955"/>
                  <a:gd name="connsiteY21" fmla="*/ 95782 h 193862"/>
                  <a:gd name="connsiteX22" fmla="*/ 399390 w 413955"/>
                  <a:gd name="connsiteY22" fmla="*/ 82444 h 193862"/>
                  <a:gd name="connsiteX23" fmla="*/ 410950 w 413955"/>
                  <a:gd name="connsiteY23" fmla="*/ 68597 h 193862"/>
                  <a:gd name="connsiteX24" fmla="*/ 413490 w 413955"/>
                  <a:gd name="connsiteY24" fmla="*/ 54878 h 193862"/>
                  <a:gd name="connsiteX25" fmla="*/ 397103 w 413955"/>
                  <a:gd name="connsiteY25" fmla="*/ 0 h 193862"/>
                  <a:gd name="connsiteX26" fmla="*/ 358104 w 413955"/>
                  <a:gd name="connsiteY26" fmla="*/ 31123 h 193862"/>
                  <a:gd name="connsiteX27" fmla="*/ 310086 w 413955"/>
                  <a:gd name="connsiteY27" fmla="*/ 58308 h 193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13955" h="193862">
                    <a:moveTo>
                      <a:pt x="311102" y="58816"/>
                    </a:moveTo>
                    <a:lnTo>
                      <a:pt x="311102" y="58816"/>
                    </a:lnTo>
                    <a:cubicBezTo>
                      <a:pt x="293826" y="66565"/>
                      <a:pt x="276549" y="74314"/>
                      <a:pt x="258892" y="80793"/>
                    </a:cubicBezTo>
                    <a:cubicBezTo>
                      <a:pt x="241234" y="87271"/>
                      <a:pt x="225736" y="91971"/>
                      <a:pt x="210111" y="96672"/>
                    </a:cubicBezTo>
                    <a:cubicBezTo>
                      <a:pt x="194487" y="101372"/>
                      <a:pt x="177718" y="106326"/>
                      <a:pt x="159298" y="110391"/>
                    </a:cubicBezTo>
                    <a:cubicBezTo>
                      <a:pt x="140879" y="114456"/>
                      <a:pt x="123475" y="117124"/>
                      <a:pt x="104802" y="120173"/>
                    </a:cubicBezTo>
                    <a:cubicBezTo>
                      <a:pt x="86128" y="123221"/>
                      <a:pt x="67835" y="123348"/>
                      <a:pt x="49669" y="123476"/>
                    </a:cubicBezTo>
                    <a:cubicBezTo>
                      <a:pt x="32990" y="123818"/>
                      <a:pt x="16323" y="122243"/>
                      <a:pt x="0" y="118775"/>
                    </a:cubicBezTo>
                    <a:lnTo>
                      <a:pt x="16260" y="173653"/>
                    </a:lnTo>
                    <a:cubicBezTo>
                      <a:pt x="17886" y="178214"/>
                      <a:pt x="21341" y="181898"/>
                      <a:pt x="25787" y="183816"/>
                    </a:cubicBezTo>
                    <a:cubicBezTo>
                      <a:pt x="31136" y="186738"/>
                      <a:pt x="37004" y="188554"/>
                      <a:pt x="43063" y="189151"/>
                    </a:cubicBezTo>
                    <a:cubicBezTo>
                      <a:pt x="49313" y="191120"/>
                      <a:pt x="55818" y="192238"/>
                      <a:pt x="62373" y="192454"/>
                    </a:cubicBezTo>
                    <a:cubicBezTo>
                      <a:pt x="67187" y="193343"/>
                      <a:pt x="72091" y="193648"/>
                      <a:pt x="76982" y="193343"/>
                    </a:cubicBezTo>
                    <a:cubicBezTo>
                      <a:pt x="89685" y="194309"/>
                      <a:pt x="102464" y="193928"/>
                      <a:pt x="115091" y="192200"/>
                    </a:cubicBezTo>
                    <a:cubicBezTo>
                      <a:pt x="127795" y="191057"/>
                      <a:pt x="141768" y="189532"/>
                      <a:pt x="154090" y="187119"/>
                    </a:cubicBezTo>
                    <a:cubicBezTo>
                      <a:pt x="167415" y="185696"/>
                      <a:pt x="180602" y="183105"/>
                      <a:pt x="193470" y="179370"/>
                    </a:cubicBezTo>
                    <a:cubicBezTo>
                      <a:pt x="207063" y="176575"/>
                      <a:pt x="218877" y="173018"/>
                      <a:pt x="230945" y="169461"/>
                    </a:cubicBezTo>
                    <a:cubicBezTo>
                      <a:pt x="243013" y="165904"/>
                      <a:pt x="254953" y="162347"/>
                      <a:pt x="267784" y="156758"/>
                    </a:cubicBezTo>
                    <a:cubicBezTo>
                      <a:pt x="280246" y="153036"/>
                      <a:pt x="292327" y="148145"/>
                      <a:pt x="303861" y="142149"/>
                    </a:cubicBezTo>
                    <a:cubicBezTo>
                      <a:pt x="316348" y="136979"/>
                      <a:pt x="328556" y="131174"/>
                      <a:pt x="340447" y="124746"/>
                    </a:cubicBezTo>
                    <a:cubicBezTo>
                      <a:pt x="351803" y="119283"/>
                      <a:pt x="362538" y="112589"/>
                      <a:pt x="372458" y="104802"/>
                    </a:cubicBezTo>
                    <a:cubicBezTo>
                      <a:pt x="377134" y="102464"/>
                      <a:pt x="381414" y="99428"/>
                      <a:pt x="385162" y="95782"/>
                    </a:cubicBezTo>
                    <a:cubicBezTo>
                      <a:pt x="390269" y="91743"/>
                      <a:pt x="395033" y="87284"/>
                      <a:pt x="399390" y="82444"/>
                    </a:cubicBezTo>
                    <a:cubicBezTo>
                      <a:pt x="403696" y="78226"/>
                      <a:pt x="407571" y="73590"/>
                      <a:pt x="410950" y="68597"/>
                    </a:cubicBezTo>
                    <a:cubicBezTo>
                      <a:pt x="413694" y="64583"/>
                      <a:pt x="414609" y="59604"/>
                      <a:pt x="413490" y="54878"/>
                    </a:cubicBezTo>
                    <a:lnTo>
                      <a:pt x="397103" y="0"/>
                    </a:lnTo>
                    <a:cubicBezTo>
                      <a:pt x="385124" y="11598"/>
                      <a:pt x="372065" y="22015"/>
                      <a:pt x="358104" y="31123"/>
                    </a:cubicBezTo>
                    <a:cubicBezTo>
                      <a:pt x="342733" y="40904"/>
                      <a:pt x="326981" y="49416"/>
                      <a:pt x="310086" y="58308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11A2FE28-AC1E-48AE-8D1F-E267879C45C2}"/>
                  </a:ext>
                </a:extLst>
              </p:cNvPr>
              <p:cNvSpPr/>
              <p:nvPr/>
            </p:nvSpPr>
            <p:spPr>
              <a:xfrm>
                <a:off x="9579407" y="1603308"/>
                <a:ext cx="398355" cy="157902"/>
              </a:xfrm>
              <a:custGeom>
                <a:avLst/>
                <a:gdLst>
                  <a:gd name="connsiteX0" fmla="*/ 372060 w 398355"/>
                  <a:gd name="connsiteY0" fmla="*/ 3585 h 157902"/>
                  <a:gd name="connsiteX1" fmla="*/ 372060 w 398355"/>
                  <a:gd name="connsiteY1" fmla="*/ 3585 h 157902"/>
                  <a:gd name="connsiteX2" fmla="*/ 352751 w 398355"/>
                  <a:gd name="connsiteY2" fmla="*/ 282 h 157902"/>
                  <a:gd name="connsiteX3" fmla="*/ 336999 w 398355"/>
                  <a:gd name="connsiteY3" fmla="*/ 282 h 157902"/>
                  <a:gd name="connsiteX4" fmla="*/ 298889 w 398355"/>
                  <a:gd name="connsiteY4" fmla="*/ 1044 h 157902"/>
                  <a:gd name="connsiteX5" fmla="*/ 258747 w 398355"/>
                  <a:gd name="connsiteY5" fmla="*/ 6507 h 157902"/>
                  <a:gd name="connsiteX6" fmla="*/ 219240 w 398355"/>
                  <a:gd name="connsiteY6" fmla="*/ 14256 h 157902"/>
                  <a:gd name="connsiteX7" fmla="*/ 182909 w 398355"/>
                  <a:gd name="connsiteY7" fmla="*/ 23783 h 157902"/>
                  <a:gd name="connsiteX8" fmla="*/ 146196 w 398355"/>
                  <a:gd name="connsiteY8" fmla="*/ 36487 h 157902"/>
                  <a:gd name="connsiteX9" fmla="*/ 108849 w 398355"/>
                  <a:gd name="connsiteY9" fmla="*/ 51349 h 157902"/>
                  <a:gd name="connsiteX10" fmla="*/ 73407 w 398355"/>
                  <a:gd name="connsiteY10" fmla="*/ 68372 h 157902"/>
                  <a:gd name="connsiteX11" fmla="*/ 40379 w 398355"/>
                  <a:gd name="connsiteY11" fmla="*/ 88697 h 157902"/>
                  <a:gd name="connsiteX12" fmla="*/ 28565 w 398355"/>
                  <a:gd name="connsiteY12" fmla="*/ 97335 h 157902"/>
                  <a:gd name="connsiteX13" fmla="*/ 14210 w 398355"/>
                  <a:gd name="connsiteY13" fmla="*/ 110673 h 157902"/>
                  <a:gd name="connsiteX14" fmla="*/ 3031 w 398355"/>
                  <a:gd name="connsiteY14" fmla="*/ 125663 h 157902"/>
                  <a:gd name="connsiteX15" fmla="*/ 236 w 398355"/>
                  <a:gd name="connsiteY15" fmla="*/ 138367 h 157902"/>
                  <a:gd name="connsiteX16" fmla="*/ 2904 w 398355"/>
                  <a:gd name="connsiteY16" fmla="*/ 142813 h 157902"/>
                  <a:gd name="connsiteX17" fmla="*/ 6334 w 398355"/>
                  <a:gd name="connsiteY17" fmla="*/ 145607 h 157902"/>
                  <a:gd name="connsiteX18" fmla="*/ 32503 w 398355"/>
                  <a:gd name="connsiteY18" fmla="*/ 154754 h 157902"/>
                  <a:gd name="connsiteX19" fmla="*/ 66039 w 398355"/>
                  <a:gd name="connsiteY19" fmla="*/ 157803 h 157902"/>
                  <a:gd name="connsiteX20" fmla="*/ 145815 w 398355"/>
                  <a:gd name="connsiteY20" fmla="*/ 149672 h 157902"/>
                  <a:gd name="connsiteX21" fmla="*/ 183925 w 398355"/>
                  <a:gd name="connsiteY21" fmla="*/ 142178 h 157902"/>
                  <a:gd name="connsiteX22" fmla="*/ 215429 w 398355"/>
                  <a:gd name="connsiteY22" fmla="*/ 134174 h 157902"/>
                  <a:gd name="connsiteX23" fmla="*/ 246298 w 398355"/>
                  <a:gd name="connsiteY23" fmla="*/ 123758 h 157902"/>
                  <a:gd name="connsiteX24" fmla="*/ 282375 w 398355"/>
                  <a:gd name="connsiteY24" fmla="*/ 109022 h 157902"/>
                  <a:gd name="connsiteX25" fmla="*/ 319341 w 398355"/>
                  <a:gd name="connsiteY25" fmla="*/ 92889 h 157902"/>
                  <a:gd name="connsiteX26" fmla="*/ 352497 w 398355"/>
                  <a:gd name="connsiteY26" fmla="*/ 72691 h 157902"/>
                  <a:gd name="connsiteX27" fmla="*/ 380063 w 398355"/>
                  <a:gd name="connsiteY27" fmla="*/ 51476 h 157902"/>
                  <a:gd name="connsiteX28" fmla="*/ 395815 w 398355"/>
                  <a:gd name="connsiteY28" fmla="*/ 29881 h 157902"/>
                  <a:gd name="connsiteX29" fmla="*/ 398356 w 398355"/>
                  <a:gd name="connsiteY29" fmla="*/ 25181 h 157902"/>
                  <a:gd name="connsiteX30" fmla="*/ 398356 w 398355"/>
                  <a:gd name="connsiteY30" fmla="*/ 20099 h 157902"/>
                  <a:gd name="connsiteX31" fmla="*/ 389209 w 398355"/>
                  <a:gd name="connsiteY31" fmla="*/ 11080 h 157902"/>
                  <a:gd name="connsiteX32" fmla="*/ 371679 w 398355"/>
                  <a:gd name="connsiteY32" fmla="*/ 4601 h 157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98355" h="157902">
                    <a:moveTo>
                      <a:pt x="372060" y="3585"/>
                    </a:moveTo>
                    <a:lnTo>
                      <a:pt x="372060" y="3585"/>
                    </a:lnTo>
                    <a:cubicBezTo>
                      <a:pt x="365327" y="3585"/>
                      <a:pt x="359357" y="918"/>
                      <a:pt x="352751" y="282"/>
                    </a:cubicBezTo>
                    <a:cubicBezTo>
                      <a:pt x="346146" y="-353"/>
                      <a:pt x="340937" y="282"/>
                      <a:pt x="336999" y="282"/>
                    </a:cubicBezTo>
                    <a:cubicBezTo>
                      <a:pt x="324296" y="-239"/>
                      <a:pt x="311567" y="15"/>
                      <a:pt x="298889" y="1044"/>
                    </a:cubicBezTo>
                    <a:cubicBezTo>
                      <a:pt x="285412" y="2099"/>
                      <a:pt x="272010" y="3928"/>
                      <a:pt x="258747" y="6507"/>
                    </a:cubicBezTo>
                    <a:lnTo>
                      <a:pt x="219240" y="14256"/>
                    </a:lnTo>
                    <a:cubicBezTo>
                      <a:pt x="207299" y="17813"/>
                      <a:pt x="194977" y="20226"/>
                      <a:pt x="182909" y="23783"/>
                    </a:cubicBezTo>
                    <a:cubicBezTo>
                      <a:pt x="170840" y="27340"/>
                      <a:pt x="159281" y="32167"/>
                      <a:pt x="146196" y="36487"/>
                    </a:cubicBezTo>
                    <a:lnTo>
                      <a:pt x="108849" y="51349"/>
                    </a:lnTo>
                    <a:cubicBezTo>
                      <a:pt x="97162" y="56177"/>
                      <a:pt x="84713" y="62528"/>
                      <a:pt x="73407" y="68372"/>
                    </a:cubicBezTo>
                    <a:cubicBezTo>
                      <a:pt x="61999" y="74482"/>
                      <a:pt x="50973" y="81265"/>
                      <a:pt x="40379" y="88697"/>
                    </a:cubicBezTo>
                    <a:cubicBezTo>
                      <a:pt x="38219" y="90602"/>
                      <a:pt x="33900" y="93143"/>
                      <a:pt x="28565" y="97335"/>
                    </a:cubicBezTo>
                    <a:cubicBezTo>
                      <a:pt x="23229" y="101527"/>
                      <a:pt x="18275" y="106863"/>
                      <a:pt x="14210" y="110673"/>
                    </a:cubicBezTo>
                    <a:cubicBezTo>
                      <a:pt x="9942" y="115234"/>
                      <a:pt x="6194" y="120264"/>
                      <a:pt x="3031" y="125663"/>
                    </a:cubicBezTo>
                    <a:cubicBezTo>
                      <a:pt x="503" y="129385"/>
                      <a:pt x="-501" y="133933"/>
                      <a:pt x="236" y="138367"/>
                    </a:cubicBezTo>
                    <a:cubicBezTo>
                      <a:pt x="731" y="140056"/>
                      <a:pt x="1646" y="141580"/>
                      <a:pt x="2904" y="142813"/>
                    </a:cubicBezTo>
                    <a:cubicBezTo>
                      <a:pt x="4428" y="143575"/>
                      <a:pt x="4809" y="144845"/>
                      <a:pt x="6334" y="145607"/>
                    </a:cubicBezTo>
                    <a:cubicBezTo>
                      <a:pt x="14298" y="150498"/>
                      <a:pt x="23229" y="153623"/>
                      <a:pt x="32503" y="154754"/>
                    </a:cubicBezTo>
                    <a:cubicBezTo>
                      <a:pt x="43567" y="156812"/>
                      <a:pt x="54784" y="157828"/>
                      <a:pt x="66039" y="157803"/>
                    </a:cubicBezTo>
                    <a:cubicBezTo>
                      <a:pt x="92868" y="158476"/>
                      <a:pt x="119672" y="155745"/>
                      <a:pt x="145815" y="149672"/>
                    </a:cubicBezTo>
                    <a:lnTo>
                      <a:pt x="183925" y="142178"/>
                    </a:lnTo>
                    <a:cubicBezTo>
                      <a:pt x="194723" y="139002"/>
                      <a:pt x="205902" y="136969"/>
                      <a:pt x="215429" y="134174"/>
                    </a:cubicBezTo>
                    <a:cubicBezTo>
                      <a:pt x="224956" y="131380"/>
                      <a:pt x="234230" y="127315"/>
                      <a:pt x="246298" y="123758"/>
                    </a:cubicBezTo>
                    <a:lnTo>
                      <a:pt x="282375" y="109022"/>
                    </a:lnTo>
                    <a:cubicBezTo>
                      <a:pt x="295079" y="103941"/>
                      <a:pt x="306892" y="99241"/>
                      <a:pt x="319341" y="92889"/>
                    </a:cubicBezTo>
                    <a:cubicBezTo>
                      <a:pt x="330825" y="86893"/>
                      <a:pt x="341902" y="80148"/>
                      <a:pt x="352497" y="72691"/>
                    </a:cubicBezTo>
                    <a:cubicBezTo>
                      <a:pt x="362278" y="66428"/>
                      <a:pt x="371501" y="59327"/>
                      <a:pt x="380063" y="51476"/>
                    </a:cubicBezTo>
                    <a:cubicBezTo>
                      <a:pt x="386859" y="45544"/>
                      <a:pt x="392245" y="38163"/>
                      <a:pt x="395815" y="29881"/>
                    </a:cubicBezTo>
                    <a:lnTo>
                      <a:pt x="398356" y="25181"/>
                    </a:lnTo>
                    <a:cubicBezTo>
                      <a:pt x="397594" y="22894"/>
                      <a:pt x="398356" y="21243"/>
                      <a:pt x="398356" y="20099"/>
                    </a:cubicBezTo>
                    <a:cubicBezTo>
                      <a:pt x="396603" y="16009"/>
                      <a:pt x="393326" y="12782"/>
                      <a:pt x="389209" y="11080"/>
                    </a:cubicBezTo>
                    <a:lnTo>
                      <a:pt x="371679" y="4601"/>
                    </a:lnTo>
                    <a:close/>
                  </a:path>
                </a:pathLst>
              </a:custGeom>
              <a:solidFill>
                <a:srgbClr val="2F2F2F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A8AEAE50-45CB-4720-8D57-E0EFD40621A4}"/>
                  </a:ext>
                </a:extLst>
              </p:cNvPr>
              <p:cNvSpPr/>
              <p:nvPr/>
            </p:nvSpPr>
            <p:spPr>
              <a:xfrm>
                <a:off x="9629059" y="1786009"/>
                <a:ext cx="415023" cy="193224"/>
              </a:xfrm>
              <a:custGeom>
                <a:avLst/>
                <a:gdLst>
                  <a:gd name="connsiteX0" fmla="*/ 310340 w 415023"/>
                  <a:gd name="connsiteY0" fmla="*/ 57165 h 193224"/>
                  <a:gd name="connsiteX1" fmla="*/ 310340 w 415023"/>
                  <a:gd name="connsiteY1" fmla="*/ 57165 h 193224"/>
                  <a:gd name="connsiteX2" fmla="*/ 258130 w 415023"/>
                  <a:gd name="connsiteY2" fmla="*/ 79141 h 193224"/>
                  <a:gd name="connsiteX3" fmla="*/ 209731 w 415023"/>
                  <a:gd name="connsiteY3" fmla="*/ 96037 h 193224"/>
                  <a:gd name="connsiteX4" fmla="*/ 158918 w 415023"/>
                  <a:gd name="connsiteY4" fmla="*/ 108740 h 193224"/>
                  <a:gd name="connsiteX5" fmla="*/ 104420 w 415023"/>
                  <a:gd name="connsiteY5" fmla="*/ 118521 h 193224"/>
                  <a:gd name="connsiteX6" fmla="*/ 49669 w 415023"/>
                  <a:gd name="connsiteY6" fmla="*/ 123094 h 193224"/>
                  <a:gd name="connsiteX7" fmla="*/ 0 w 415023"/>
                  <a:gd name="connsiteY7" fmla="*/ 118394 h 193224"/>
                  <a:gd name="connsiteX8" fmla="*/ 16261 w 415023"/>
                  <a:gd name="connsiteY8" fmla="*/ 173272 h 193224"/>
                  <a:gd name="connsiteX9" fmla="*/ 25534 w 415023"/>
                  <a:gd name="connsiteY9" fmla="*/ 182292 h 193224"/>
                  <a:gd name="connsiteX10" fmla="*/ 43064 w 415023"/>
                  <a:gd name="connsiteY10" fmla="*/ 188770 h 193224"/>
                  <a:gd name="connsiteX11" fmla="*/ 62373 w 415023"/>
                  <a:gd name="connsiteY11" fmla="*/ 192073 h 193224"/>
                  <a:gd name="connsiteX12" fmla="*/ 76982 w 415023"/>
                  <a:gd name="connsiteY12" fmla="*/ 192962 h 193224"/>
                  <a:gd name="connsiteX13" fmla="*/ 115091 w 415023"/>
                  <a:gd name="connsiteY13" fmla="*/ 192200 h 193224"/>
                  <a:gd name="connsiteX14" fmla="*/ 155233 w 415023"/>
                  <a:gd name="connsiteY14" fmla="*/ 186738 h 193224"/>
                  <a:gd name="connsiteX15" fmla="*/ 194614 w 415023"/>
                  <a:gd name="connsiteY15" fmla="*/ 178862 h 193224"/>
                  <a:gd name="connsiteX16" fmla="*/ 232724 w 415023"/>
                  <a:gd name="connsiteY16" fmla="*/ 169080 h 193224"/>
                  <a:gd name="connsiteX17" fmla="*/ 268420 w 415023"/>
                  <a:gd name="connsiteY17" fmla="*/ 157139 h 193224"/>
                  <a:gd name="connsiteX18" fmla="*/ 306529 w 415023"/>
                  <a:gd name="connsiteY18" fmla="*/ 141895 h 193224"/>
                  <a:gd name="connsiteX19" fmla="*/ 341844 w 415023"/>
                  <a:gd name="connsiteY19" fmla="*/ 124873 h 193224"/>
                  <a:gd name="connsiteX20" fmla="*/ 373856 w 415023"/>
                  <a:gd name="connsiteY20" fmla="*/ 104929 h 193224"/>
                  <a:gd name="connsiteX21" fmla="*/ 386560 w 415023"/>
                  <a:gd name="connsiteY21" fmla="*/ 95910 h 193224"/>
                  <a:gd name="connsiteX22" fmla="*/ 400787 w 415023"/>
                  <a:gd name="connsiteY22" fmla="*/ 82571 h 193224"/>
                  <a:gd name="connsiteX23" fmla="*/ 411966 w 415023"/>
                  <a:gd name="connsiteY23" fmla="*/ 67581 h 193224"/>
                  <a:gd name="connsiteX24" fmla="*/ 414761 w 415023"/>
                  <a:gd name="connsiteY24" fmla="*/ 54878 h 193224"/>
                  <a:gd name="connsiteX25" fmla="*/ 398501 w 415023"/>
                  <a:gd name="connsiteY25" fmla="*/ 0 h 193224"/>
                  <a:gd name="connsiteX26" fmla="*/ 358232 w 415023"/>
                  <a:gd name="connsiteY26" fmla="*/ 31377 h 193224"/>
                  <a:gd name="connsiteX27" fmla="*/ 311102 w 415023"/>
                  <a:gd name="connsiteY27" fmla="*/ 56784 h 19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15023" h="193224">
                    <a:moveTo>
                      <a:pt x="310340" y="57165"/>
                    </a:moveTo>
                    <a:lnTo>
                      <a:pt x="310340" y="57165"/>
                    </a:lnTo>
                    <a:cubicBezTo>
                      <a:pt x="293420" y="65587"/>
                      <a:pt x="275978" y="72929"/>
                      <a:pt x="258130" y="79141"/>
                    </a:cubicBezTo>
                    <a:cubicBezTo>
                      <a:pt x="240599" y="85620"/>
                      <a:pt x="225355" y="91845"/>
                      <a:pt x="209731" y="96037"/>
                    </a:cubicBezTo>
                    <a:cubicBezTo>
                      <a:pt x="194106" y="100229"/>
                      <a:pt x="176956" y="104548"/>
                      <a:pt x="158918" y="108740"/>
                    </a:cubicBezTo>
                    <a:cubicBezTo>
                      <a:pt x="140981" y="113148"/>
                      <a:pt x="122777" y="116413"/>
                      <a:pt x="104420" y="118521"/>
                    </a:cubicBezTo>
                    <a:cubicBezTo>
                      <a:pt x="86306" y="121341"/>
                      <a:pt x="68001" y="122879"/>
                      <a:pt x="49669" y="123094"/>
                    </a:cubicBezTo>
                    <a:cubicBezTo>
                      <a:pt x="32990" y="123374"/>
                      <a:pt x="16337" y="121799"/>
                      <a:pt x="0" y="118394"/>
                    </a:cubicBezTo>
                    <a:lnTo>
                      <a:pt x="16261" y="173272"/>
                    </a:lnTo>
                    <a:cubicBezTo>
                      <a:pt x="18115" y="177337"/>
                      <a:pt x="21417" y="180551"/>
                      <a:pt x="25534" y="182292"/>
                    </a:cubicBezTo>
                    <a:cubicBezTo>
                      <a:pt x="31123" y="185086"/>
                      <a:pt x="37005" y="187259"/>
                      <a:pt x="43064" y="188770"/>
                    </a:cubicBezTo>
                    <a:cubicBezTo>
                      <a:pt x="48526" y="189660"/>
                      <a:pt x="55767" y="191438"/>
                      <a:pt x="62373" y="192073"/>
                    </a:cubicBezTo>
                    <a:cubicBezTo>
                      <a:pt x="68979" y="192708"/>
                      <a:pt x="74187" y="192073"/>
                      <a:pt x="76982" y="192962"/>
                    </a:cubicBezTo>
                    <a:cubicBezTo>
                      <a:pt x="89685" y="193483"/>
                      <a:pt x="102414" y="193229"/>
                      <a:pt x="115091" y="192200"/>
                    </a:cubicBezTo>
                    <a:cubicBezTo>
                      <a:pt x="128938" y="190676"/>
                      <a:pt x="141641" y="189405"/>
                      <a:pt x="155233" y="186738"/>
                    </a:cubicBezTo>
                    <a:lnTo>
                      <a:pt x="194614" y="178862"/>
                    </a:lnTo>
                    <a:cubicBezTo>
                      <a:pt x="207317" y="174924"/>
                      <a:pt x="220020" y="172637"/>
                      <a:pt x="232724" y="169080"/>
                    </a:cubicBezTo>
                    <a:cubicBezTo>
                      <a:pt x="245427" y="165523"/>
                      <a:pt x="256351" y="160696"/>
                      <a:pt x="268420" y="157139"/>
                    </a:cubicBezTo>
                    <a:lnTo>
                      <a:pt x="306529" y="141895"/>
                    </a:lnTo>
                    <a:cubicBezTo>
                      <a:pt x="318089" y="137068"/>
                      <a:pt x="330666" y="130716"/>
                      <a:pt x="341844" y="124873"/>
                    </a:cubicBezTo>
                    <a:cubicBezTo>
                      <a:pt x="352972" y="119004"/>
                      <a:pt x="363682" y="112335"/>
                      <a:pt x="373856" y="104929"/>
                    </a:cubicBezTo>
                    <a:cubicBezTo>
                      <a:pt x="377032" y="102642"/>
                      <a:pt x="381479" y="100102"/>
                      <a:pt x="386560" y="95910"/>
                    </a:cubicBezTo>
                    <a:cubicBezTo>
                      <a:pt x="391641" y="91717"/>
                      <a:pt x="395579" y="86763"/>
                      <a:pt x="400787" y="82571"/>
                    </a:cubicBezTo>
                    <a:lnTo>
                      <a:pt x="411966" y="67581"/>
                    </a:lnTo>
                    <a:cubicBezTo>
                      <a:pt x="414545" y="63885"/>
                      <a:pt x="415548" y="59312"/>
                      <a:pt x="414761" y="54878"/>
                    </a:cubicBezTo>
                    <a:lnTo>
                      <a:pt x="398501" y="0"/>
                    </a:lnTo>
                    <a:cubicBezTo>
                      <a:pt x="386243" y="11878"/>
                      <a:pt x="372738" y="22396"/>
                      <a:pt x="358232" y="31377"/>
                    </a:cubicBezTo>
                    <a:cubicBezTo>
                      <a:pt x="343165" y="40993"/>
                      <a:pt x="327413" y="49479"/>
                      <a:pt x="311102" y="56784"/>
                    </a:cubicBezTo>
                    <a:close/>
                  </a:path>
                </a:pathLst>
              </a:custGeom>
              <a:solidFill>
                <a:srgbClr val="0078D4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242" name="Graphic 4">
              <a:extLst>
                <a:ext uri="{FF2B5EF4-FFF2-40B4-BE49-F238E27FC236}">
                  <a16:creationId xmlns:a16="http://schemas.microsoft.com/office/drawing/2014/main" id="{24606B30-7284-4212-9AA0-422A809B98D7}"/>
                </a:ext>
              </a:extLst>
            </p:cNvPr>
            <p:cNvGrpSpPr/>
            <p:nvPr/>
          </p:nvGrpSpPr>
          <p:grpSpPr>
            <a:xfrm>
              <a:off x="10022859" y="589364"/>
              <a:ext cx="472306" cy="357937"/>
              <a:chOff x="10022859" y="589364"/>
              <a:chExt cx="472306" cy="357937"/>
            </a:xfrm>
          </p:grpSpPr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6ED47337-10D8-466D-AFBA-C87B6FF0A267}"/>
                  </a:ext>
                </a:extLst>
              </p:cNvPr>
              <p:cNvSpPr/>
              <p:nvPr/>
            </p:nvSpPr>
            <p:spPr>
              <a:xfrm>
                <a:off x="10192066" y="884206"/>
                <a:ext cx="96301" cy="63095"/>
              </a:xfrm>
              <a:custGeom>
                <a:avLst/>
                <a:gdLst>
                  <a:gd name="connsiteX0" fmla="*/ 31123 w 96301"/>
                  <a:gd name="connsiteY0" fmla="*/ 60086 h 63095"/>
                  <a:gd name="connsiteX1" fmla="*/ 31123 w 96301"/>
                  <a:gd name="connsiteY1" fmla="*/ 60086 h 63095"/>
                  <a:gd name="connsiteX2" fmla="*/ 50051 w 96301"/>
                  <a:gd name="connsiteY2" fmla="*/ 63008 h 63095"/>
                  <a:gd name="connsiteX3" fmla="*/ 69233 w 96301"/>
                  <a:gd name="connsiteY3" fmla="*/ 57800 h 63095"/>
                  <a:gd name="connsiteX4" fmla="*/ 83079 w 96301"/>
                  <a:gd name="connsiteY4" fmla="*/ 47129 h 63095"/>
                  <a:gd name="connsiteX5" fmla="*/ 92479 w 96301"/>
                  <a:gd name="connsiteY5" fmla="*/ 33028 h 63095"/>
                  <a:gd name="connsiteX6" fmla="*/ 96036 w 96301"/>
                  <a:gd name="connsiteY6" fmla="*/ 17912 h 63095"/>
                  <a:gd name="connsiteX7" fmla="*/ 94131 w 96301"/>
                  <a:gd name="connsiteY7" fmla="*/ 0 h 63095"/>
                  <a:gd name="connsiteX8" fmla="*/ 0 w 96301"/>
                  <a:gd name="connsiteY8" fmla="*/ 26550 h 63095"/>
                  <a:gd name="connsiteX9" fmla="*/ 4192 w 96301"/>
                  <a:gd name="connsiteY9" fmla="*/ 35315 h 63095"/>
                  <a:gd name="connsiteX10" fmla="*/ 15371 w 96301"/>
                  <a:gd name="connsiteY10" fmla="*/ 50051 h 63095"/>
                  <a:gd name="connsiteX11" fmla="*/ 31123 w 96301"/>
                  <a:gd name="connsiteY11" fmla="*/ 60086 h 6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6301" h="63095">
                    <a:moveTo>
                      <a:pt x="31123" y="60086"/>
                    </a:moveTo>
                    <a:lnTo>
                      <a:pt x="31123" y="60086"/>
                    </a:lnTo>
                    <a:cubicBezTo>
                      <a:pt x="37144" y="62416"/>
                      <a:pt x="43610" y="63412"/>
                      <a:pt x="50051" y="63008"/>
                    </a:cubicBezTo>
                    <a:cubicBezTo>
                      <a:pt x="56720" y="62532"/>
                      <a:pt x="63236" y="60763"/>
                      <a:pt x="69233" y="57800"/>
                    </a:cubicBezTo>
                    <a:cubicBezTo>
                      <a:pt x="74517" y="55203"/>
                      <a:pt x="79218" y="51575"/>
                      <a:pt x="83079" y="47129"/>
                    </a:cubicBezTo>
                    <a:cubicBezTo>
                      <a:pt x="87068" y="43059"/>
                      <a:pt x="90256" y="38276"/>
                      <a:pt x="92479" y="33028"/>
                    </a:cubicBezTo>
                    <a:cubicBezTo>
                      <a:pt x="94512" y="28227"/>
                      <a:pt x="95706" y="23115"/>
                      <a:pt x="96036" y="17912"/>
                    </a:cubicBezTo>
                    <a:cubicBezTo>
                      <a:pt x="96723" y="11874"/>
                      <a:pt x="96074" y="5757"/>
                      <a:pt x="94131" y="0"/>
                    </a:cubicBezTo>
                    <a:lnTo>
                      <a:pt x="0" y="26550"/>
                    </a:lnTo>
                    <a:lnTo>
                      <a:pt x="4192" y="35315"/>
                    </a:lnTo>
                    <a:cubicBezTo>
                      <a:pt x="6923" y="40908"/>
                      <a:pt x="10721" y="45915"/>
                      <a:pt x="15371" y="50051"/>
                    </a:cubicBezTo>
                    <a:cubicBezTo>
                      <a:pt x="20147" y="54084"/>
                      <a:pt x="25444" y="57458"/>
                      <a:pt x="31123" y="60086"/>
                    </a:cubicBezTo>
                    <a:close/>
                  </a:path>
                </a:pathLst>
              </a:custGeom>
              <a:solidFill>
                <a:srgbClr val="2F2F2F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3207DA1D-15DA-4B4E-A5B6-04FBFDE96902}"/>
                  </a:ext>
                </a:extLst>
              </p:cNvPr>
              <p:cNvSpPr/>
              <p:nvPr/>
            </p:nvSpPr>
            <p:spPr>
              <a:xfrm>
                <a:off x="10022859" y="629887"/>
                <a:ext cx="405995" cy="287347"/>
              </a:xfrm>
              <a:custGeom>
                <a:avLst/>
                <a:gdLst>
                  <a:gd name="connsiteX0" fmla="*/ 405487 w 405995"/>
                  <a:gd name="connsiteY0" fmla="*/ 181529 h 287347"/>
                  <a:gd name="connsiteX1" fmla="*/ 405487 w 405995"/>
                  <a:gd name="connsiteY1" fmla="*/ 181529 h 287347"/>
                  <a:gd name="connsiteX2" fmla="*/ 317581 w 405995"/>
                  <a:gd name="connsiteY2" fmla="*/ 0 h 287347"/>
                  <a:gd name="connsiteX3" fmla="*/ 0 w 405995"/>
                  <a:gd name="connsiteY3" fmla="*/ 229421 h 287347"/>
                  <a:gd name="connsiteX4" fmla="*/ 27947 w 405995"/>
                  <a:gd name="connsiteY4" fmla="*/ 287347 h 287347"/>
                  <a:gd name="connsiteX5" fmla="*/ 30742 w 405995"/>
                  <a:gd name="connsiteY5" fmla="*/ 287347 h 287347"/>
                  <a:gd name="connsiteX6" fmla="*/ 405996 w 405995"/>
                  <a:gd name="connsiteY6" fmla="*/ 181529 h 287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995" h="287347">
                    <a:moveTo>
                      <a:pt x="405487" y="181529"/>
                    </a:moveTo>
                    <a:lnTo>
                      <a:pt x="405487" y="181529"/>
                    </a:lnTo>
                    <a:lnTo>
                      <a:pt x="317581" y="0"/>
                    </a:lnTo>
                    <a:lnTo>
                      <a:pt x="0" y="229421"/>
                    </a:lnTo>
                    <a:lnTo>
                      <a:pt x="27947" y="287347"/>
                    </a:lnTo>
                    <a:cubicBezTo>
                      <a:pt x="29090" y="287347"/>
                      <a:pt x="30107" y="286204"/>
                      <a:pt x="30742" y="287347"/>
                    </a:cubicBezTo>
                    <a:lnTo>
                      <a:pt x="405996" y="181529"/>
                    </a:lnTo>
                    <a:close/>
                  </a:path>
                </a:pathLst>
              </a:custGeom>
              <a:solidFill>
                <a:srgbClr val="C1C1C1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8814D29E-3A28-46DE-8E41-603AB7BDF9BD}"/>
                  </a:ext>
                </a:extLst>
              </p:cNvPr>
              <p:cNvSpPr/>
              <p:nvPr/>
            </p:nvSpPr>
            <p:spPr>
              <a:xfrm>
                <a:off x="10366609" y="589364"/>
                <a:ext cx="128556" cy="212652"/>
              </a:xfrm>
              <a:custGeom>
                <a:avLst/>
                <a:gdLst>
                  <a:gd name="connsiteX0" fmla="*/ 128557 w 128556"/>
                  <a:gd name="connsiteY0" fmla="*/ 203252 h 212652"/>
                  <a:gd name="connsiteX1" fmla="*/ 128557 w 128556"/>
                  <a:gd name="connsiteY1" fmla="*/ 203252 h 212652"/>
                  <a:gd name="connsiteX2" fmla="*/ 30361 w 128556"/>
                  <a:gd name="connsiteY2" fmla="*/ 0 h 212652"/>
                  <a:gd name="connsiteX3" fmla="*/ 0 w 128556"/>
                  <a:gd name="connsiteY3" fmla="*/ 21341 h 212652"/>
                  <a:gd name="connsiteX4" fmla="*/ 92480 w 128556"/>
                  <a:gd name="connsiteY4" fmla="*/ 212652 h 212652"/>
                  <a:gd name="connsiteX5" fmla="*/ 128557 w 128556"/>
                  <a:gd name="connsiteY5" fmla="*/ 203252 h 212652"/>
                  <a:gd name="connsiteX6" fmla="*/ 128557 w 128556"/>
                  <a:gd name="connsiteY6" fmla="*/ 203252 h 212652"/>
                  <a:gd name="connsiteX7" fmla="*/ 128557 w 128556"/>
                  <a:gd name="connsiteY7" fmla="*/ 203252 h 212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8556" h="212652">
                    <a:moveTo>
                      <a:pt x="128557" y="203252"/>
                    </a:moveTo>
                    <a:lnTo>
                      <a:pt x="128557" y="203252"/>
                    </a:lnTo>
                    <a:lnTo>
                      <a:pt x="30361" y="0"/>
                    </a:lnTo>
                    <a:lnTo>
                      <a:pt x="0" y="21341"/>
                    </a:lnTo>
                    <a:lnTo>
                      <a:pt x="92480" y="212652"/>
                    </a:lnTo>
                    <a:lnTo>
                      <a:pt x="128557" y="203252"/>
                    </a:lnTo>
                    <a:lnTo>
                      <a:pt x="128557" y="203252"/>
                    </a:lnTo>
                    <a:lnTo>
                      <a:pt x="128557" y="203252"/>
                    </a:lnTo>
                    <a:close/>
                  </a:path>
                </a:pathLst>
              </a:custGeom>
              <a:solidFill>
                <a:srgbClr val="C1C1C1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FDEBF4E2-F873-4935-941F-B31F94271C02}"/>
                  </a:ext>
                </a:extLst>
              </p:cNvPr>
              <p:cNvSpPr/>
              <p:nvPr/>
            </p:nvSpPr>
            <p:spPr>
              <a:xfrm>
                <a:off x="10340695" y="610705"/>
                <a:ext cx="118394" cy="200711"/>
              </a:xfrm>
              <a:custGeom>
                <a:avLst/>
                <a:gdLst>
                  <a:gd name="connsiteX0" fmla="*/ 118394 w 118394"/>
                  <a:gd name="connsiteY0" fmla="*/ 191311 h 200711"/>
                  <a:gd name="connsiteX1" fmla="*/ 118394 w 118394"/>
                  <a:gd name="connsiteY1" fmla="*/ 191311 h 200711"/>
                  <a:gd name="connsiteX2" fmla="*/ 25914 w 118394"/>
                  <a:gd name="connsiteY2" fmla="*/ 0 h 200711"/>
                  <a:gd name="connsiteX3" fmla="*/ 0 w 118394"/>
                  <a:gd name="connsiteY3" fmla="*/ 19182 h 200711"/>
                  <a:gd name="connsiteX4" fmla="*/ 87652 w 118394"/>
                  <a:gd name="connsiteY4" fmla="*/ 200711 h 200711"/>
                  <a:gd name="connsiteX5" fmla="*/ 118394 w 118394"/>
                  <a:gd name="connsiteY5" fmla="*/ 191311 h 200711"/>
                  <a:gd name="connsiteX6" fmla="*/ 118394 w 118394"/>
                  <a:gd name="connsiteY6" fmla="*/ 191311 h 200711"/>
                  <a:gd name="connsiteX7" fmla="*/ 118394 w 118394"/>
                  <a:gd name="connsiteY7" fmla="*/ 191311 h 200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394" h="200711">
                    <a:moveTo>
                      <a:pt x="118394" y="191311"/>
                    </a:moveTo>
                    <a:lnTo>
                      <a:pt x="118394" y="191311"/>
                    </a:lnTo>
                    <a:lnTo>
                      <a:pt x="25914" y="0"/>
                    </a:lnTo>
                    <a:lnTo>
                      <a:pt x="0" y="19182"/>
                    </a:lnTo>
                    <a:lnTo>
                      <a:pt x="87652" y="200711"/>
                    </a:lnTo>
                    <a:lnTo>
                      <a:pt x="118394" y="191311"/>
                    </a:lnTo>
                    <a:lnTo>
                      <a:pt x="118394" y="191311"/>
                    </a:lnTo>
                    <a:lnTo>
                      <a:pt x="118394" y="191311"/>
                    </a:lnTo>
                    <a:close/>
                  </a:path>
                </a:pathLst>
              </a:custGeom>
              <a:solidFill>
                <a:srgbClr val="0078D4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247" name="Graphic 4">
              <a:extLst>
                <a:ext uri="{FF2B5EF4-FFF2-40B4-BE49-F238E27FC236}">
                  <a16:creationId xmlns:a16="http://schemas.microsoft.com/office/drawing/2014/main" id="{06493A2A-B256-4F1C-917F-06B514E74F27}"/>
                </a:ext>
              </a:extLst>
            </p:cNvPr>
            <p:cNvGrpSpPr/>
            <p:nvPr/>
          </p:nvGrpSpPr>
          <p:grpSpPr>
            <a:xfrm>
              <a:off x="11636679" y="1302524"/>
              <a:ext cx="419080" cy="440548"/>
              <a:chOff x="11636679" y="1302524"/>
              <a:chExt cx="419080" cy="440548"/>
            </a:xfrm>
          </p:grpSpPr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5BC1E807-AC42-4CFA-943B-006EC5DA7702}"/>
                  </a:ext>
                </a:extLst>
              </p:cNvPr>
              <p:cNvSpPr/>
              <p:nvPr/>
            </p:nvSpPr>
            <p:spPr>
              <a:xfrm>
                <a:off x="11636679" y="1380648"/>
                <a:ext cx="221417" cy="163490"/>
              </a:xfrm>
              <a:custGeom>
                <a:avLst/>
                <a:gdLst>
                  <a:gd name="connsiteX0" fmla="*/ 31758 w 221417"/>
                  <a:gd name="connsiteY0" fmla="*/ 163491 h 163490"/>
                  <a:gd name="connsiteX1" fmla="*/ 31758 w 221417"/>
                  <a:gd name="connsiteY1" fmla="*/ 163491 h 163490"/>
                  <a:gd name="connsiteX2" fmla="*/ 221417 w 221417"/>
                  <a:gd name="connsiteY2" fmla="*/ 55894 h 163490"/>
                  <a:gd name="connsiteX3" fmla="*/ 189659 w 221417"/>
                  <a:gd name="connsiteY3" fmla="*/ 0 h 163490"/>
                  <a:gd name="connsiteX4" fmla="*/ 0 w 221417"/>
                  <a:gd name="connsiteY4" fmla="*/ 107469 h 163490"/>
                  <a:gd name="connsiteX5" fmla="*/ 31758 w 221417"/>
                  <a:gd name="connsiteY5" fmla="*/ 163491 h 163490"/>
                  <a:gd name="connsiteX6" fmla="*/ 31758 w 221417"/>
                  <a:gd name="connsiteY6" fmla="*/ 163491 h 163490"/>
                  <a:gd name="connsiteX7" fmla="*/ 31758 w 221417"/>
                  <a:gd name="connsiteY7" fmla="*/ 163491 h 16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1417" h="163490">
                    <a:moveTo>
                      <a:pt x="31758" y="163491"/>
                    </a:moveTo>
                    <a:lnTo>
                      <a:pt x="31758" y="163491"/>
                    </a:lnTo>
                    <a:lnTo>
                      <a:pt x="221417" y="55894"/>
                    </a:lnTo>
                    <a:lnTo>
                      <a:pt x="189659" y="0"/>
                    </a:lnTo>
                    <a:lnTo>
                      <a:pt x="0" y="107469"/>
                    </a:lnTo>
                    <a:lnTo>
                      <a:pt x="31758" y="163491"/>
                    </a:lnTo>
                    <a:lnTo>
                      <a:pt x="31758" y="163491"/>
                    </a:lnTo>
                    <a:lnTo>
                      <a:pt x="31758" y="163491"/>
                    </a:lnTo>
                    <a:close/>
                  </a:path>
                </a:pathLst>
              </a:custGeom>
              <a:solidFill>
                <a:srgbClr val="C1C1C1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4B1FF547-6460-417F-A5BF-4303741AF132}"/>
                  </a:ext>
                </a:extLst>
              </p:cNvPr>
              <p:cNvSpPr/>
              <p:nvPr/>
            </p:nvSpPr>
            <p:spPr>
              <a:xfrm>
                <a:off x="11693081" y="1480115"/>
                <a:ext cx="221291" cy="163490"/>
              </a:xfrm>
              <a:custGeom>
                <a:avLst/>
                <a:gdLst>
                  <a:gd name="connsiteX0" fmla="*/ 31758 w 221291"/>
                  <a:gd name="connsiteY0" fmla="*/ 163491 h 163490"/>
                  <a:gd name="connsiteX1" fmla="*/ 31758 w 221291"/>
                  <a:gd name="connsiteY1" fmla="*/ 163491 h 163490"/>
                  <a:gd name="connsiteX2" fmla="*/ 221291 w 221291"/>
                  <a:gd name="connsiteY2" fmla="*/ 55894 h 163490"/>
                  <a:gd name="connsiteX3" fmla="*/ 189533 w 221291"/>
                  <a:gd name="connsiteY3" fmla="*/ 0 h 163490"/>
                  <a:gd name="connsiteX4" fmla="*/ 0 w 221291"/>
                  <a:gd name="connsiteY4" fmla="*/ 107469 h 163490"/>
                  <a:gd name="connsiteX5" fmla="*/ 31758 w 221291"/>
                  <a:gd name="connsiteY5" fmla="*/ 163491 h 163490"/>
                  <a:gd name="connsiteX6" fmla="*/ 31758 w 221291"/>
                  <a:gd name="connsiteY6" fmla="*/ 163491 h 163490"/>
                  <a:gd name="connsiteX7" fmla="*/ 31758 w 221291"/>
                  <a:gd name="connsiteY7" fmla="*/ 163491 h 16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1291" h="163490">
                    <a:moveTo>
                      <a:pt x="31758" y="163491"/>
                    </a:moveTo>
                    <a:lnTo>
                      <a:pt x="31758" y="163491"/>
                    </a:lnTo>
                    <a:lnTo>
                      <a:pt x="221291" y="55894"/>
                    </a:lnTo>
                    <a:lnTo>
                      <a:pt x="189533" y="0"/>
                    </a:lnTo>
                    <a:lnTo>
                      <a:pt x="0" y="107469"/>
                    </a:lnTo>
                    <a:lnTo>
                      <a:pt x="31758" y="163491"/>
                    </a:lnTo>
                    <a:lnTo>
                      <a:pt x="31758" y="163491"/>
                    </a:lnTo>
                    <a:lnTo>
                      <a:pt x="31758" y="163491"/>
                    </a:lnTo>
                    <a:close/>
                  </a:path>
                </a:pathLst>
              </a:custGeom>
              <a:solidFill>
                <a:srgbClr val="C1C1C1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3DEAAB62-B54B-43F3-8C07-CD36B8CCEF1A}"/>
                  </a:ext>
                </a:extLst>
              </p:cNvPr>
              <p:cNvSpPr/>
              <p:nvPr/>
            </p:nvSpPr>
            <p:spPr>
              <a:xfrm>
                <a:off x="11749484" y="1579454"/>
                <a:ext cx="221291" cy="163617"/>
              </a:xfrm>
              <a:custGeom>
                <a:avLst/>
                <a:gdLst>
                  <a:gd name="connsiteX0" fmla="*/ 31758 w 221291"/>
                  <a:gd name="connsiteY0" fmla="*/ 163618 h 163617"/>
                  <a:gd name="connsiteX1" fmla="*/ 31758 w 221291"/>
                  <a:gd name="connsiteY1" fmla="*/ 163618 h 163617"/>
                  <a:gd name="connsiteX2" fmla="*/ 221291 w 221291"/>
                  <a:gd name="connsiteY2" fmla="*/ 56021 h 163617"/>
                  <a:gd name="connsiteX3" fmla="*/ 189533 w 221291"/>
                  <a:gd name="connsiteY3" fmla="*/ 0 h 163617"/>
                  <a:gd name="connsiteX4" fmla="*/ 0 w 221291"/>
                  <a:gd name="connsiteY4" fmla="*/ 107596 h 163617"/>
                  <a:gd name="connsiteX5" fmla="*/ 31758 w 221291"/>
                  <a:gd name="connsiteY5" fmla="*/ 163618 h 163617"/>
                  <a:gd name="connsiteX6" fmla="*/ 31758 w 221291"/>
                  <a:gd name="connsiteY6" fmla="*/ 163618 h 163617"/>
                  <a:gd name="connsiteX7" fmla="*/ 31758 w 221291"/>
                  <a:gd name="connsiteY7" fmla="*/ 163618 h 16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1291" h="163617">
                    <a:moveTo>
                      <a:pt x="31758" y="163618"/>
                    </a:moveTo>
                    <a:lnTo>
                      <a:pt x="31758" y="163618"/>
                    </a:lnTo>
                    <a:lnTo>
                      <a:pt x="221291" y="56021"/>
                    </a:lnTo>
                    <a:lnTo>
                      <a:pt x="189533" y="0"/>
                    </a:lnTo>
                    <a:lnTo>
                      <a:pt x="0" y="107596"/>
                    </a:lnTo>
                    <a:lnTo>
                      <a:pt x="31758" y="163618"/>
                    </a:lnTo>
                    <a:lnTo>
                      <a:pt x="31758" y="163618"/>
                    </a:lnTo>
                    <a:lnTo>
                      <a:pt x="31758" y="163618"/>
                    </a:lnTo>
                    <a:close/>
                  </a:path>
                </a:pathLst>
              </a:custGeom>
              <a:solidFill>
                <a:srgbClr val="C1C1C1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F835FD1F-A890-41C0-A3ED-9AF0471608BC}"/>
                  </a:ext>
                </a:extLst>
              </p:cNvPr>
              <p:cNvSpPr/>
              <p:nvPr/>
            </p:nvSpPr>
            <p:spPr>
              <a:xfrm>
                <a:off x="11924535" y="1401101"/>
                <a:ext cx="74822" cy="101625"/>
              </a:xfrm>
              <a:custGeom>
                <a:avLst/>
                <a:gdLst>
                  <a:gd name="connsiteX0" fmla="*/ 56402 w 74822"/>
                  <a:gd name="connsiteY0" fmla="*/ 0 h 101625"/>
                  <a:gd name="connsiteX1" fmla="*/ 56402 w 74822"/>
                  <a:gd name="connsiteY1" fmla="*/ 0 h 101625"/>
                  <a:gd name="connsiteX2" fmla="*/ 35315 w 74822"/>
                  <a:gd name="connsiteY2" fmla="*/ 78252 h 101625"/>
                  <a:gd name="connsiteX3" fmla="*/ 5208 w 74822"/>
                  <a:gd name="connsiteY3" fmla="*/ 69995 h 101625"/>
                  <a:gd name="connsiteX4" fmla="*/ 0 w 74822"/>
                  <a:gd name="connsiteY4" fmla="*/ 88288 h 101625"/>
                  <a:gd name="connsiteX5" fmla="*/ 48654 w 74822"/>
                  <a:gd name="connsiteY5" fmla="*/ 101626 h 101625"/>
                  <a:gd name="connsiteX6" fmla="*/ 74822 w 74822"/>
                  <a:gd name="connsiteY6" fmla="*/ 5081 h 101625"/>
                  <a:gd name="connsiteX7" fmla="*/ 56402 w 74822"/>
                  <a:gd name="connsiteY7" fmla="*/ 0 h 101625"/>
                  <a:gd name="connsiteX8" fmla="*/ 56402 w 74822"/>
                  <a:gd name="connsiteY8" fmla="*/ 0 h 101625"/>
                  <a:gd name="connsiteX9" fmla="*/ 56402 w 74822"/>
                  <a:gd name="connsiteY9" fmla="*/ 0 h 101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822" h="101625">
                    <a:moveTo>
                      <a:pt x="56402" y="0"/>
                    </a:moveTo>
                    <a:lnTo>
                      <a:pt x="56402" y="0"/>
                    </a:lnTo>
                    <a:lnTo>
                      <a:pt x="35315" y="78252"/>
                    </a:lnTo>
                    <a:lnTo>
                      <a:pt x="5208" y="69995"/>
                    </a:lnTo>
                    <a:lnTo>
                      <a:pt x="0" y="88288"/>
                    </a:lnTo>
                    <a:lnTo>
                      <a:pt x="48654" y="101626"/>
                    </a:lnTo>
                    <a:lnTo>
                      <a:pt x="74822" y="5081"/>
                    </a:lnTo>
                    <a:lnTo>
                      <a:pt x="56402" y="0"/>
                    </a:lnTo>
                    <a:lnTo>
                      <a:pt x="56402" y="0"/>
                    </a:lnTo>
                    <a:lnTo>
                      <a:pt x="56402" y="0"/>
                    </a:lnTo>
                    <a:close/>
                  </a:path>
                </a:pathLst>
              </a:custGeom>
              <a:solidFill>
                <a:srgbClr val="0078D4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7A2A4089-3F32-44BA-AA3F-E2E93D4154D3}"/>
                  </a:ext>
                </a:extLst>
              </p:cNvPr>
              <p:cNvSpPr/>
              <p:nvPr/>
            </p:nvSpPr>
            <p:spPr>
              <a:xfrm>
                <a:off x="11980937" y="1500567"/>
                <a:ext cx="74822" cy="101625"/>
              </a:xfrm>
              <a:custGeom>
                <a:avLst/>
                <a:gdLst>
                  <a:gd name="connsiteX0" fmla="*/ 5081 w 74822"/>
                  <a:gd name="connsiteY0" fmla="*/ 69995 h 101625"/>
                  <a:gd name="connsiteX1" fmla="*/ 5081 w 74822"/>
                  <a:gd name="connsiteY1" fmla="*/ 69995 h 101625"/>
                  <a:gd name="connsiteX2" fmla="*/ 0 w 74822"/>
                  <a:gd name="connsiteY2" fmla="*/ 88287 h 101625"/>
                  <a:gd name="connsiteX3" fmla="*/ 48653 w 74822"/>
                  <a:gd name="connsiteY3" fmla="*/ 101626 h 101625"/>
                  <a:gd name="connsiteX4" fmla="*/ 74822 w 74822"/>
                  <a:gd name="connsiteY4" fmla="*/ 5081 h 101625"/>
                  <a:gd name="connsiteX5" fmla="*/ 56402 w 74822"/>
                  <a:gd name="connsiteY5" fmla="*/ 0 h 101625"/>
                  <a:gd name="connsiteX6" fmla="*/ 34807 w 74822"/>
                  <a:gd name="connsiteY6" fmla="*/ 77363 h 101625"/>
                  <a:gd name="connsiteX7" fmla="*/ 5081 w 74822"/>
                  <a:gd name="connsiteY7" fmla="*/ 69995 h 101625"/>
                  <a:gd name="connsiteX8" fmla="*/ 5081 w 74822"/>
                  <a:gd name="connsiteY8" fmla="*/ 69995 h 101625"/>
                  <a:gd name="connsiteX9" fmla="*/ 5081 w 74822"/>
                  <a:gd name="connsiteY9" fmla="*/ 69995 h 101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822" h="101625">
                    <a:moveTo>
                      <a:pt x="5081" y="69995"/>
                    </a:moveTo>
                    <a:lnTo>
                      <a:pt x="5081" y="69995"/>
                    </a:lnTo>
                    <a:lnTo>
                      <a:pt x="0" y="88287"/>
                    </a:lnTo>
                    <a:lnTo>
                      <a:pt x="48653" y="101626"/>
                    </a:lnTo>
                    <a:lnTo>
                      <a:pt x="74822" y="5081"/>
                    </a:lnTo>
                    <a:lnTo>
                      <a:pt x="56402" y="0"/>
                    </a:lnTo>
                    <a:lnTo>
                      <a:pt x="34807" y="77363"/>
                    </a:lnTo>
                    <a:lnTo>
                      <a:pt x="5081" y="69995"/>
                    </a:lnTo>
                    <a:lnTo>
                      <a:pt x="5081" y="69995"/>
                    </a:lnTo>
                    <a:lnTo>
                      <a:pt x="5081" y="69995"/>
                    </a:lnTo>
                    <a:close/>
                  </a:path>
                </a:pathLst>
              </a:custGeom>
              <a:solidFill>
                <a:srgbClr val="0078D4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BD1FDBC4-09D0-45E3-8FB9-2F6ABD10B8D6}"/>
                  </a:ext>
                </a:extLst>
              </p:cNvPr>
              <p:cNvSpPr/>
              <p:nvPr/>
            </p:nvSpPr>
            <p:spPr>
              <a:xfrm>
                <a:off x="11868132" y="1302524"/>
                <a:ext cx="75330" cy="100736"/>
              </a:xfrm>
              <a:custGeom>
                <a:avLst/>
                <a:gdLst>
                  <a:gd name="connsiteX0" fmla="*/ 56910 w 75330"/>
                  <a:gd name="connsiteY0" fmla="*/ 0 h 100736"/>
                  <a:gd name="connsiteX1" fmla="*/ 56910 w 75330"/>
                  <a:gd name="connsiteY1" fmla="*/ 0 h 100736"/>
                  <a:gd name="connsiteX2" fmla="*/ 35315 w 75330"/>
                  <a:gd name="connsiteY2" fmla="*/ 77363 h 100736"/>
                  <a:gd name="connsiteX3" fmla="*/ 5208 w 75330"/>
                  <a:gd name="connsiteY3" fmla="*/ 69106 h 100736"/>
                  <a:gd name="connsiteX4" fmla="*/ 0 w 75330"/>
                  <a:gd name="connsiteY4" fmla="*/ 87525 h 100736"/>
                  <a:gd name="connsiteX5" fmla="*/ 48654 w 75330"/>
                  <a:gd name="connsiteY5" fmla="*/ 100737 h 100736"/>
                  <a:gd name="connsiteX6" fmla="*/ 75330 w 75330"/>
                  <a:gd name="connsiteY6" fmla="*/ 5081 h 100736"/>
                  <a:gd name="connsiteX7" fmla="*/ 56910 w 75330"/>
                  <a:gd name="connsiteY7" fmla="*/ 0 h 100736"/>
                  <a:gd name="connsiteX8" fmla="*/ 56910 w 75330"/>
                  <a:gd name="connsiteY8" fmla="*/ 0 h 100736"/>
                  <a:gd name="connsiteX9" fmla="*/ 56910 w 75330"/>
                  <a:gd name="connsiteY9" fmla="*/ 0 h 100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5330" h="100736">
                    <a:moveTo>
                      <a:pt x="56910" y="0"/>
                    </a:moveTo>
                    <a:lnTo>
                      <a:pt x="56910" y="0"/>
                    </a:lnTo>
                    <a:lnTo>
                      <a:pt x="35315" y="77363"/>
                    </a:lnTo>
                    <a:lnTo>
                      <a:pt x="5208" y="69106"/>
                    </a:lnTo>
                    <a:lnTo>
                      <a:pt x="0" y="87525"/>
                    </a:lnTo>
                    <a:lnTo>
                      <a:pt x="48654" y="100737"/>
                    </a:lnTo>
                    <a:lnTo>
                      <a:pt x="75330" y="5081"/>
                    </a:lnTo>
                    <a:lnTo>
                      <a:pt x="56910" y="0"/>
                    </a:lnTo>
                    <a:lnTo>
                      <a:pt x="56910" y="0"/>
                    </a:lnTo>
                    <a:lnTo>
                      <a:pt x="56910" y="0"/>
                    </a:lnTo>
                    <a:close/>
                  </a:path>
                </a:pathLst>
              </a:custGeom>
              <a:solidFill>
                <a:srgbClr val="0078D4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254" name="Graphic 4">
              <a:extLst>
                <a:ext uri="{FF2B5EF4-FFF2-40B4-BE49-F238E27FC236}">
                  <a16:creationId xmlns:a16="http://schemas.microsoft.com/office/drawing/2014/main" id="{EF4A4E9C-6D1E-4C72-B0D4-8216AF3C9F94}"/>
                </a:ext>
              </a:extLst>
            </p:cNvPr>
            <p:cNvGrpSpPr/>
            <p:nvPr/>
          </p:nvGrpSpPr>
          <p:grpSpPr>
            <a:xfrm>
              <a:off x="11676187" y="800618"/>
              <a:ext cx="290650" cy="403963"/>
              <a:chOff x="11676187" y="800618"/>
              <a:chExt cx="290650" cy="403963"/>
            </a:xfrm>
          </p:grpSpPr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360E9B6A-4CD5-4202-B627-09D15F3ACB46}"/>
                  </a:ext>
                </a:extLst>
              </p:cNvPr>
              <p:cNvSpPr/>
              <p:nvPr/>
            </p:nvSpPr>
            <p:spPr>
              <a:xfrm>
                <a:off x="11784672" y="800618"/>
                <a:ext cx="182164" cy="360390"/>
              </a:xfrm>
              <a:custGeom>
                <a:avLst/>
                <a:gdLst>
                  <a:gd name="connsiteX0" fmla="*/ 182165 w 182164"/>
                  <a:gd name="connsiteY0" fmla="*/ 360391 h 360390"/>
                  <a:gd name="connsiteX1" fmla="*/ 182165 w 182164"/>
                  <a:gd name="connsiteY1" fmla="*/ 360391 h 360390"/>
                  <a:gd name="connsiteX2" fmla="*/ 0 w 182164"/>
                  <a:gd name="connsiteY2" fmla="*/ 0 h 360390"/>
                  <a:gd name="connsiteX3" fmla="*/ 50305 w 182164"/>
                  <a:gd name="connsiteY3" fmla="*/ 336382 h 360390"/>
                  <a:gd name="connsiteX4" fmla="*/ 182165 w 182164"/>
                  <a:gd name="connsiteY4" fmla="*/ 360391 h 360390"/>
                  <a:gd name="connsiteX5" fmla="*/ 182165 w 182164"/>
                  <a:gd name="connsiteY5" fmla="*/ 360391 h 360390"/>
                  <a:gd name="connsiteX6" fmla="*/ 182165 w 182164"/>
                  <a:gd name="connsiteY6" fmla="*/ 360391 h 360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164" h="360390">
                    <a:moveTo>
                      <a:pt x="182165" y="360391"/>
                    </a:moveTo>
                    <a:lnTo>
                      <a:pt x="182165" y="360391"/>
                    </a:lnTo>
                    <a:lnTo>
                      <a:pt x="0" y="0"/>
                    </a:lnTo>
                    <a:lnTo>
                      <a:pt x="50305" y="336382"/>
                    </a:lnTo>
                    <a:lnTo>
                      <a:pt x="182165" y="360391"/>
                    </a:lnTo>
                    <a:lnTo>
                      <a:pt x="182165" y="360391"/>
                    </a:lnTo>
                    <a:lnTo>
                      <a:pt x="182165" y="360391"/>
                    </a:lnTo>
                    <a:close/>
                  </a:path>
                </a:pathLst>
              </a:custGeom>
              <a:solidFill>
                <a:srgbClr val="2F2F2F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CE5E8242-29A2-48B4-9415-3E2E8A9E683B}"/>
                  </a:ext>
                </a:extLst>
              </p:cNvPr>
              <p:cNvSpPr/>
              <p:nvPr/>
            </p:nvSpPr>
            <p:spPr>
              <a:xfrm>
                <a:off x="11676187" y="806589"/>
                <a:ext cx="119029" cy="397992"/>
              </a:xfrm>
              <a:custGeom>
                <a:avLst/>
                <a:gdLst>
                  <a:gd name="connsiteX0" fmla="*/ 0 w 119029"/>
                  <a:gd name="connsiteY0" fmla="*/ 397993 h 397992"/>
                  <a:gd name="connsiteX1" fmla="*/ 0 w 119029"/>
                  <a:gd name="connsiteY1" fmla="*/ 397993 h 397992"/>
                  <a:gd name="connsiteX2" fmla="*/ 119029 w 119029"/>
                  <a:gd name="connsiteY2" fmla="*/ 336382 h 397992"/>
                  <a:gd name="connsiteX3" fmla="*/ 68597 w 119029"/>
                  <a:gd name="connsiteY3" fmla="*/ 0 h 397992"/>
                  <a:gd name="connsiteX4" fmla="*/ 0 w 119029"/>
                  <a:gd name="connsiteY4" fmla="*/ 397993 h 397992"/>
                  <a:gd name="connsiteX5" fmla="*/ 0 w 119029"/>
                  <a:gd name="connsiteY5" fmla="*/ 397993 h 397992"/>
                  <a:gd name="connsiteX6" fmla="*/ 0 w 119029"/>
                  <a:gd name="connsiteY6" fmla="*/ 397993 h 397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029" h="397992">
                    <a:moveTo>
                      <a:pt x="0" y="397993"/>
                    </a:moveTo>
                    <a:lnTo>
                      <a:pt x="0" y="397993"/>
                    </a:lnTo>
                    <a:lnTo>
                      <a:pt x="119029" y="336382"/>
                    </a:lnTo>
                    <a:lnTo>
                      <a:pt x="68597" y="0"/>
                    </a:lnTo>
                    <a:lnTo>
                      <a:pt x="0" y="397993"/>
                    </a:lnTo>
                    <a:lnTo>
                      <a:pt x="0" y="397993"/>
                    </a:lnTo>
                    <a:lnTo>
                      <a:pt x="0" y="397993"/>
                    </a:lnTo>
                    <a:close/>
                  </a:path>
                </a:pathLst>
              </a:custGeom>
              <a:solidFill>
                <a:srgbClr val="0078D4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AF367F0-0AB4-41C6-9032-CE7C53F6F8C5}"/>
              </a:ext>
            </a:extLst>
          </p:cNvPr>
          <p:cNvGrpSpPr/>
          <p:nvPr/>
        </p:nvGrpSpPr>
        <p:grpSpPr>
          <a:xfrm>
            <a:off x="1658555" y="3623831"/>
            <a:ext cx="9119365" cy="703119"/>
            <a:chOff x="1653846" y="3640644"/>
            <a:chExt cx="9119365" cy="70311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F1BC8D3-54CC-45C2-9DC3-04F4FC0EA7CD}"/>
                </a:ext>
              </a:extLst>
            </p:cNvPr>
            <p:cNvGrpSpPr/>
            <p:nvPr/>
          </p:nvGrpSpPr>
          <p:grpSpPr>
            <a:xfrm>
              <a:off x="6440405" y="3640644"/>
              <a:ext cx="1090363" cy="703119"/>
              <a:chOff x="6412735" y="3640644"/>
              <a:chExt cx="1090363" cy="703119"/>
            </a:xfrm>
          </p:grpSpPr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59BCA430-256E-4EA8-869D-FF37B16B3FF1}"/>
                  </a:ext>
                </a:extLst>
              </p:cNvPr>
              <p:cNvSpPr txBox="1"/>
              <p:nvPr/>
            </p:nvSpPr>
            <p:spPr>
              <a:xfrm>
                <a:off x="6412735" y="4066764"/>
                <a:ext cx="10903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IN" sz="1200" spc="0" baseline="0">
                    <a:solidFill>
                      <a:srgbClr val="000000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  <a:sym typeface="Segoe UI"/>
                    <a:rtl val="0"/>
                  </a:rPr>
                  <a:t>Management</a:t>
                </a:r>
              </a:p>
            </p:txBody>
          </p:sp>
          <p:pic>
            <p:nvPicPr>
              <p:cNvPr id="166" name="Picture 165">
                <a:extLst>
                  <a:ext uri="{FF2B5EF4-FFF2-40B4-BE49-F238E27FC236}">
                    <a16:creationId xmlns:a16="http://schemas.microsoft.com/office/drawing/2014/main" id="{1640C978-932E-40ED-862B-68487DFEB1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54716" y="3640644"/>
                <a:ext cx="406400" cy="40640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AA0F79D-065B-4228-9CCF-6C1A7B165197}"/>
                </a:ext>
              </a:extLst>
            </p:cNvPr>
            <p:cNvGrpSpPr/>
            <p:nvPr/>
          </p:nvGrpSpPr>
          <p:grpSpPr>
            <a:xfrm>
              <a:off x="8236963" y="3672078"/>
              <a:ext cx="620363" cy="671685"/>
              <a:chOff x="8244162" y="3672078"/>
              <a:chExt cx="620363" cy="671685"/>
            </a:xfrm>
          </p:grpSpPr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1A2BD89B-8BB3-4AE1-A4D0-0BC6F7F47B0D}"/>
                  </a:ext>
                </a:extLst>
              </p:cNvPr>
              <p:cNvSpPr txBox="1"/>
              <p:nvPr/>
            </p:nvSpPr>
            <p:spPr>
              <a:xfrm>
                <a:off x="8244162" y="4066764"/>
                <a:ext cx="6203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IN" sz="1200" spc="0" baseline="0">
                    <a:solidFill>
                      <a:srgbClr val="000000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  <a:sym typeface="Segoe UI"/>
                    <a:rtl val="0"/>
                  </a:rPr>
                  <a:t>Broker</a:t>
                </a:r>
              </a:p>
            </p:txBody>
          </p:sp>
          <p:pic>
            <p:nvPicPr>
              <p:cNvPr id="179" name="Picture 178">
                <a:extLst>
                  <a:ext uri="{FF2B5EF4-FFF2-40B4-BE49-F238E27FC236}">
                    <a16:creationId xmlns:a16="http://schemas.microsoft.com/office/drawing/2014/main" id="{83CEAF9B-2ED0-4F0C-B824-FF262795DA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82577" y="3672078"/>
                <a:ext cx="343532" cy="343532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2AD96A4-D83B-411F-B86C-54280A1478AE}"/>
                </a:ext>
              </a:extLst>
            </p:cNvPr>
            <p:cNvGrpSpPr/>
            <p:nvPr/>
          </p:nvGrpSpPr>
          <p:grpSpPr>
            <a:xfrm>
              <a:off x="9563521" y="3640644"/>
              <a:ext cx="1209690" cy="703119"/>
              <a:chOff x="9563521" y="3640644"/>
              <a:chExt cx="1209690" cy="703119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E1DE603B-1F6D-42B3-98DD-0FA73589108B}"/>
                  </a:ext>
                </a:extLst>
              </p:cNvPr>
              <p:cNvSpPr txBox="1"/>
              <p:nvPr/>
            </p:nvSpPr>
            <p:spPr>
              <a:xfrm>
                <a:off x="9563521" y="4066764"/>
                <a:ext cx="120969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IN" sz="1200" spc="0" baseline="0">
                    <a:solidFill>
                      <a:srgbClr val="000000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  <a:sym typeface="Segoe UI"/>
                    <a:rtl val="0"/>
                  </a:rPr>
                  <a:t>Load balancing</a:t>
                </a:r>
              </a:p>
            </p:txBody>
          </p:sp>
          <p:pic>
            <p:nvPicPr>
              <p:cNvPr id="185" name="Picture 184">
                <a:extLst>
                  <a:ext uri="{FF2B5EF4-FFF2-40B4-BE49-F238E27FC236}">
                    <a16:creationId xmlns:a16="http://schemas.microsoft.com/office/drawing/2014/main" id="{40745D2A-D9BB-4C06-802A-443447360C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65166" y="3640644"/>
                <a:ext cx="406400" cy="406400"/>
              </a:xfrm>
              <a:prstGeom prst="rect">
                <a:avLst/>
              </a:prstGeom>
            </p:spPr>
          </p:pic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5BDDC4B-504E-46EC-8EBE-306F4656224C}"/>
                </a:ext>
              </a:extLst>
            </p:cNvPr>
            <p:cNvGrpSpPr/>
            <p:nvPr/>
          </p:nvGrpSpPr>
          <p:grpSpPr>
            <a:xfrm>
              <a:off x="3297349" y="3640644"/>
              <a:ext cx="966931" cy="703119"/>
              <a:chOff x="3264236" y="3640644"/>
              <a:chExt cx="966931" cy="703119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ADA8D210-BD03-4A39-9009-6011ECAEADD1}"/>
                  </a:ext>
                </a:extLst>
              </p:cNvPr>
              <p:cNvSpPr txBox="1"/>
              <p:nvPr/>
            </p:nvSpPr>
            <p:spPr>
              <a:xfrm>
                <a:off x="3264236" y="4066764"/>
                <a:ext cx="9669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IN" sz="1200" spc="0" baseline="0">
                    <a:solidFill>
                      <a:srgbClr val="000000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  <a:sym typeface="Segoe UI"/>
                    <a:rtl val="0"/>
                  </a:rPr>
                  <a:t>Diagnostics</a:t>
                </a:r>
              </a:p>
            </p:txBody>
          </p:sp>
          <p:pic>
            <p:nvPicPr>
              <p:cNvPr id="186" name="Picture 185">
                <a:extLst>
                  <a:ext uri="{FF2B5EF4-FFF2-40B4-BE49-F238E27FC236}">
                    <a16:creationId xmlns:a16="http://schemas.microsoft.com/office/drawing/2014/main" id="{5CF807F1-0C1D-46EA-A99D-8AF40BDE0C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44501" y="3640644"/>
                <a:ext cx="406400" cy="406400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675F2B8-4033-4627-ADC8-9DC97790233E}"/>
                </a:ext>
              </a:extLst>
            </p:cNvPr>
            <p:cNvGrpSpPr/>
            <p:nvPr/>
          </p:nvGrpSpPr>
          <p:grpSpPr>
            <a:xfrm>
              <a:off x="4970475" y="3653960"/>
              <a:ext cx="763735" cy="689803"/>
              <a:chOff x="4964438" y="3653960"/>
              <a:chExt cx="763735" cy="689803"/>
            </a:xfrm>
          </p:grpSpPr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A5232748-9B6D-4522-94CC-41CBA2CB4199}"/>
                  </a:ext>
                </a:extLst>
              </p:cNvPr>
              <p:cNvSpPr txBox="1"/>
              <p:nvPr/>
            </p:nvSpPr>
            <p:spPr>
              <a:xfrm>
                <a:off x="4964438" y="4066764"/>
                <a:ext cx="76373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IN" sz="1200" spc="0" baseline="0">
                    <a:solidFill>
                      <a:srgbClr val="000000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  <a:sym typeface="Segoe UI"/>
                    <a:rtl val="0"/>
                  </a:rPr>
                  <a:t>Gateway</a:t>
                </a:r>
              </a:p>
            </p:txBody>
          </p:sp>
          <p:pic>
            <p:nvPicPr>
              <p:cNvPr id="187" name="Picture 186">
                <a:extLst>
                  <a:ext uri="{FF2B5EF4-FFF2-40B4-BE49-F238E27FC236}">
                    <a16:creationId xmlns:a16="http://schemas.microsoft.com/office/drawing/2014/main" id="{BB2B96D0-569D-4871-921E-340E1F4BDB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56421" y="3653960"/>
                <a:ext cx="379769" cy="379769"/>
              </a:xfrm>
              <a:prstGeom prst="rect">
                <a:avLst/>
              </a:prstGeom>
            </p:spPr>
          </p:pic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38D845C-65F0-4A7B-BF34-CF53480FB538}"/>
                </a:ext>
              </a:extLst>
            </p:cNvPr>
            <p:cNvGrpSpPr/>
            <p:nvPr/>
          </p:nvGrpSpPr>
          <p:grpSpPr>
            <a:xfrm>
              <a:off x="1653846" y="3640644"/>
              <a:ext cx="937308" cy="703119"/>
              <a:chOff x="1653846" y="3640644"/>
              <a:chExt cx="937308" cy="703119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52801441-105E-48F2-A40C-96ED8BA48324}"/>
                  </a:ext>
                </a:extLst>
              </p:cNvPr>
              <p:cNvSpPr txBox="1"/>
              <p:nvPr/>
            </p:nvSpPr>
            <p:spPr>
              <a:xfrm>
                <a:off x="1653846" y="4066764"/>
                <a:ext cx="937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IN" sz="1200" spc="-24" baseline="0">
                    <a:solidFill>
                      <a:srgbClr val="000000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  <a:sym typeface="Segoe UI"/>
                    <a:rtl val="0"/>
                  </a:rPr>
                  <a:t>Web access</a:t>
                </a:r>
              </a:p>
            </p:txBody>
          </p:sp>
          <p:pic>
            <p:nvPicPr>
              <p:cNvPr id="188" name="Picture 187">
                <a:extLst>
                  <a:ext uri="{FF2B5EF4-FFF2-40B4-BE49-F238E27FC236}">
                    <a16:creationId xmlns:a16="http://schemas.microsoft.com/office/drawing/2014/main" id="{9EBA737A-A66C-45D3-956B-41B6560266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19300" y="3640644"/>
                <a:ext cx="406400" cy="406400"/>
              </a:xfrm>
              <a:prstGeom prst="rect">
                <a:avLst/>
              </a:prstGeom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0C8306F-8348-4579-A670-84DE34CB376C}"/>
              </a:ext>
            </a:extLst>
          </p:cNvPr>
          <p:cNvGrpSpPr/>
          <p:nvPr/>
        </p:nvGrpSpPr>
        <p:grpSpPr>
          <a:xfrm>
            <a:off x="968862" y="4812415"/>
            <a:ext cx="10498751" cy="885698"/>
            <a:chOff x="968862" y="4812415"/>
            <a:chExt cx="10498751" cy="88569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0EFBB16-EB59-49F9-A8EB-2302B6A9FB4B}"/>
                </a:ext>
              </a:extLst>
            </p:cNvPr>
            <p:cNvGrpSpPr/>
            <p:nvPr/>
          </p:nvGrpSpPr>
          <p:grpSpPr>
            <a:xfrm>
              <a:off x="968862" y="4812415"/>
              <a:ext cx="1651799" cy="701032"/>
              <a:chOff x="752055" y="4852598"/>
              <a:chExt cx="1651799" cy="701032"/>
            </a:xfrm>
          </p:grpSpPr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2443C7B6-EC6F-461E-859C-560EF05F28AB}"/>
                  </a:ext>
                </a:extLst>
              </p:cNvPr>
              <p:cNvSpPr txBox="1"/>
              <p:nvPr/>
            </p:nvSpPr>
            <p:spPr>
              <a:xfrm>
                <a:off x="752055" y="5276631"/>
                <a:ext cx="16517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IN" sz="1200" spc="0" baseline="0">
                    <a:solidFill>
                      <a:srgbClr val="000000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  <a:sym typeface="Segoe UI"/>
                    <a:rtl val="0"/>
                  </a:rPr>
                  <a:t>Windows 7 Enterprise</a:t>
                </a:r>
              </a:p>
            </p:txBody>
          </p:sp>
          <p:pic>
            <p:nvPicPr>
              <p:cNvPr id="189" name="Picture 188">
                <a:extLst>
                  <a:ext uri="{FF2B5EF4-FFF2-40B4-BE49-F238E27FC236}">
                    <a16:creationId xmlns:a16="http://schemas.microsoft.com/office/drawing/2014/main" id="{8AD35751-3EBC-4EFB-8FC8-688A0EA19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74754" y="4852598"/>
                <a:ext cx="406400" cy="406400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2032B2B-44DC-48FE-B221-33E4E1984F15}"/>
                </a:ext>
              </a:extLst>
            </p:cNvPr>
            <p:cNvGrpSpPr/>
            <p:nvPr/>
          </p:nvGrpSpPr>
          <p:grpSpPr>
            <a:xfrm>
              <a:off x="3316402" y="4812415"/>
              <a:ext cx="1735155" cy="701032"/>
              <a:chOff x="3216992" y="4852598"/>
              <a:chExt cx="1735155" cy="701032"/>
            </a:xfrm>
          </p:grpSpPr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632B7583-23DA-4557-ACEB-B130993B3650}"/>
                  </a:ext>
                </a:extLst>
              </p:cNvPr>
              <p:cNvSpPr txBox="1"/>
              <p:nvPr/>
            </p:nvSpPr>
            <p:spPr>
              <a:xfrm>
                <a:off x="3216992" y="5276631"/>
                <a:ext cx="17351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spc="0" baseline="0">
                    <a:solidFill>
                      <a:srgbClr val="000000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  <a:sym typeface="Segoe UI"/>
                    <a:rtl val="0"/>
                  </a:rPr>
                  <a:t>Windows 10 Enterprise</a:t>
                </a:r>
              </a:p>
            </p:txBody>
          </p:sp>
          <p:pic>
            <p:nvPicPr>
              <p:cNvPr id="190" name="Picture 189">
                <a:extLst>
                  <a:ext uri="{FF2B5EF4-FFF2-40B4-BE49-F238E27FC236}">
                    <a16:creationId xmlns:a16="http://schemas.microsoft.com/office/drawing/2014/main" id="{29DD9195-F24D-4B9C-BA64-29D1869C04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81369" y="4852598"/>
                <a:ext cx="406400" cy="406400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1DB26D4-1AE4-4D96-B7FD-C817351A96CF}"/>
                </a:ext>
              </a:extLst>
            </p:cNvPr>
            <p:cNvGrpSpPr/>
            <p:nvPr/>
          </p:nvGrpSpPr>
          <p:grpSpPr>
            <a:xfrm>
              <a:off x="5747298" y="4812415"/>
              <a:ext cx="1689775" cy="885698"/>
              <a:chOff x="5732742" y="4852598"/>
              <a:chExt cx="1689775" cy="885698"/>
            </a:xfrm>
          </p:grpSpPr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011DAE08-974F-4647-9AD3-DA409172D4EE}"/>
                  </a:ext>
                </a:extLst>
              </p:cNvPr>
              <p:cNvSpPr txBox="1"/>
              <p:nvPr/>
            </p:nvSpPr>
            <p:spPr>
              <a:xfrm>
                <a:off x="5732742" y="5276631"/>
                <a:ext cx="16897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  <a:sym typeface="Segoe UI"/>
                    <a:rtl val="0"/>
                  </a:rPr>
                  <a:t>Windows 10 Enterprise multi-session</a:t>
                </a:r>
              </a:p>
            </p:txBody>
          </p:sp>
          <p:pic>
            <p:nvPicPr>
              <p:cNvPr id="191" name="Picture 190">
                <a:extLst>
                  <a:ext uri="{FF2B5EF4-FFF2-40B4-BE49-F238E27FC236}">
                    <a16:creationId xmlns:a16="http://schemas.microsoft.com/office/drawing/2014/main" id="{C4BBD75A-42E1-4D15-99D3-9B5ED502D0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74429" y="4852598"/>
                <a:ext cx="406400" cy="40640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5E47A6F-8332-4442-9681-5789054FA25F}"/>
                </a:ext>
              </a:extLst>
            </p:cNvPr>
            <p:cNvGrpSpPr/>
            <p:nvPr/>
          </p:nvGrpSpPr>
          <p:grpSpPr>
            <a:xfrm>
              <a:off x="8132814" y="4812415"/>
              <a:ext cx="1695144" cy="885698"/>
              <a:chOff x="8266151" y="4852598"/>
              <a:chExt cx="1695144" cy="885698"/>
            </a:xfrm>
          </p:grpSpPr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E3F87BF5-9C7C-41CC-B123-81F66DA266D5}"/>
                  </a:ext>
                </a:extLst>
              </p:cNvPr>
              <p:cNvSpPr txBox="1"/>
              <p:nvPr/>
            </p:nvSpPr>
            <p:spPr>
              <a:xfrm>
                <a:off x="8266151" y="5276631"/>
                <a:ext cx="169514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  <a:sym typeface="Segoe UI"/>
                    <a:rtl val="0"/>
                  </a:rPr>
                  <a:t>Windows Server 2012 </a:t>
                </a:r>
              </a:p>
              <a:p>
                <a:pPr algn="ctr"/>
                <a:r>
                  <a:rPr lang="en-US" sz="1200">
                    <a:solidFill>
                      <a:srgbClr val="000000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  <a:sym typeface="Segoe UI"/>
                    <a:rtl val="0"/>
                  </a:rPr>
                  <a:t>R2 and up</a:t>
                </a:r>
              </a:p>
            </p:txBody>
          </p:sp>
          <p:pic>
            <p:nvPicPr>
              <p:cNvPr id="192" name="Picture 191">
                <a:extLst>
                  <a:ext uri="{FF2B5EF4-FFF2-40B4-BE49-F238E27FC236}">
                    <a16:creationId xmlns:a16="http://schemas.microsoft.com/office/drawing/2014/main" id="{48D1CB0E-86EA-48E5-BBE5-6AA4F6EAE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910523" y="4852598"/>
                <a:ext cx="406400" cy="406400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B810524-4773-49DC-8F73-E2276BD4ABA8}"/>
                </a:ext>
              </a:extLst>
            </p:cNvPr>
            <p:cNvGrpSpPr/>
            <p:nvPr/>
          </p:nvGrpSpPr>
          <p:grpSpPr>
            <a:xfrm>
              <a:off x="10523700" y="4812415"/>
              <a:ext cx="943913" cy="701032"/>
              <a:chOff x="10731088" y="4852598"/>
              <a:chExt cx="943913" cy="701032"/>
            </a:xfrm>
          </p:grpSpPr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C177908C-4D96-4C46-94DA-6045D4EC4D75}"/>
                  </a:ext>
                </a:extLst>
              </p:cNvPr>
              <p:cNvSpPr txBox="1"/>
              <p:nvPr/>
            </p:nvSpPr>
            <p:spPr>
              <a:xfrm>
                <a:off x="10731088" y="5276631"/>
                <a:ext cx="9439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IN" sz="1200" spc="-36" baseline="0">
                    <a:solidFill>
                      <a:srgbClr val="000000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  <a:sym typeface="Segoe UI"/>
                    <a:rtl val="0"/>
                  </a:rPr>
                  <a:t>RemoteApp</a:t>
                </a:r>
              </a:p>
            </p:txBody>
          </p:sp>
          <p:pic>
            <p:nvPicPr>
              <p:cNvPr id="197" name="Picture 196">
                <a:extLst>
                  <a:ext uri="{FF2B5EF4-FFF2-40B4-BE49-F238E27FC236}">
                    <a16:creationId xmlns:a16="http://schemas.microsoft.com/office/drawing/2014/main" id="{8AFA6772-4BBA-434F-8062-2665375C3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999844" y="4852598"/>
                <a:ext cx="406400" cy="406400"/>
              </a:xfrm>
              <a:prstGeom prst="rect">
                <a:avLst/>
              </a:prstGeom>
            </p:spPr>
          </p:pic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F8B0B3-D5CA-4D28-9C89-FB4DE915F50B}"/>
              </a:ext>
            </a:extLst>
          </p:cNvPr>
          <p:cNvGrpSpPr/>
          <p:nvPr/>
        </p:nvGrpSpPr>
        <p:grpSpPr>
          <a:xfrm>
            <a:off x="4239549" y="6173953"/>
            <a:ext cx="3957377" cy="690664"/>
            <a:chOff x="4234840" y="6193982"/>
            <a:chExt cx="3957377" cy="69066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7F180F9-7B3C-4CFB-8851-5E933B5579EA}"/>
                </a:ext>
              </a:extLst>
            </p:cNvPr>
            <p:cNvGrpSpPr/>
            <p:nvPr/>
          </p:nvGrpSpPr>
          <p:grpSpPr>
            <a:xfrm>
              <a:off x="4234840" y="6193982"/>
              <a:ext cx="810222" cy="690664"/>
              <a:chOff x="4234840" y="6193982"/>
              <a:chExt cx="810222" cy="690664"/>
            </a:xfrm>
          </p:grpSpPr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115952DD-98C1-4F54-B1C4-3DFC91510941}"/>
                  </a:ext>
                </a:extLst>
              </p:cNvPr>
              <p:cNvSpPr txBox="1"/>
              <p:nvPr/>
            </p:nvSpPr>
            <p:spPr>
              <a:xfrm>
                <a:off x="4234840" y="6607647"/>
                <a:ext cx="81022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>
                    <a:solidFill>
                      <a:srgbClr val="000000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  <a:sym typeface="Segoe UI"/>
                    <a:rtl val="0"/>
                  </a:rPr>
                  <a:t>Compute</a:t>
                </a:r>
              </a:p>
            </p:txBody>
          </p:sp>
          <p:pic>
            <p:nvPicPr>
              <p:cNvPr id="207" name="Picture 206">
                <a:extLst>
                  <a:ext uri="{FF2B5EF4-FFF2-40B4-BE49-F238E27FC236}">
                    <a16:creationId xmlns:a16="http://schemas.microsoft.com/office/drawing/2014/main" id="{014491F8-B8C3-44E5-B4F7-0BD15D36BA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36751" y="6193982"/>
                <a:ext cx="406400" cy="406400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23F6A57-A0DF-4C45-88FC-AEDB2D88A9F6}"/>
                </a:ext>
              </a:extLst>
            </p:cNvPr>
            <p:cNvGrpSpPr/>
            <p:nvPr/>
          </p:nvGrpSpPr>
          <p:grpSpPr>
            <a:xfrm>
              <a:off x="5792996" y="6193982"/>
              <a:ext cx="673582" cy="690664"/>
              <a:chOff x="5841673" y="6193982"/>
              <a:chExt cx="673582" cy="690664"/>
            </a:xfrm>
          </p:grpSpPr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E4385F87-340E-4B58-A82F-30D15AA5D009}"/>
                  </a:ext>
                </a:extLst>
              </p:cNvPr>
              <p:cNvSpPr txBox="1"/>
              <p:nvPr/>
            </p:nvSpPr>
            <p:spPr>
              <a:xfrm>
                <a:off x="5841673" y="6607647"/>
                <a:ext cx="6735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IN" sz="1200" spc="-36" baseline="0">
                    <a:solidFill>
                      <a:srgbClr val="000000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  <a:sym typeface="Segoe UI"/>
                    <a:rtl val="0"/>
                  </a:rPr>
                  <a:t>Storage</a:t>
                </a:r>
              </a:p>
            </p:txBody>
          </p:sp>
          <p:pic>
            <p:nvPicPr>
              <p:cNvPr id="208" name="Picture 207">
                <a:extLst>
                  <a:ext uri="{FF2B5EF4-FFF2-40B4-BE49-F238E27FC236}">
                    <a16:creationId xmlns:a16="http://schemas.microsoft.com/office/drawing/2014/main" id="{4D2FE4CE-9140-4813-87C3-96F5B08ECD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75264" y="6193982"/>
                <a:ext cx="406400" cy="406400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1975E17-C5BA-4B29-B06B-148212A8AD2F}"/>
                </a:ext>
              </a:extLst>
            </p:cNvPr>
            <p:cNvGrpSpPr/>
            <p:nvPr/>
          </p:nvGrpSpPr>
          <p:grpSpPr>
            <a:xfrm>
              <a:off x="7214513" y="6193982"/>
              <a:ext cx="977704" cy="690664"/>
              <a:chOff x="7214513" y="6193982"/>
              <a:chExt cx="977704" cy="690664"/>
            </a:xfrm>
          </p:grpSpPr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5D4FDA9B-8DAE-46E3-A33C-CB79C0C5099F}"/>
                  </a:ext>
                </a:extLst>
              </p:cNvPr>
              <p:cNvSpPr txBox="1"/>
              <p:nvPr/>
            </p:nvSpPr>
            <p:spPr>
              <a:xfrm>
                <a:off x="7214513" y="6607647"/>
                <a:ext cx="97770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IN" sz="1200" spc="0" baseline="0">
                    <a:solidFill>
                      <a:srgbClr val="000000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  <a:sym typeface="Segoe UI"/>
                    <a:rtl val="0"/>
                  </a:rPr>
                  <a:t>Networking</a:t>
                </a:r>
              </a:p>
            </p:txBody>
          </p:sp>
          <p:pic>
            <p:nvPicPr>
              <p:cNvPr id="216" name="Picture 215">
                <a:extLst>
                  <a:ext uri="{FF2B5EF4-FFF2-40B4-BE49-F238E27FC236}">
                    <a16:creationId xmlns:a16="http://schemas.microsoft.com/office/drawing/2014/main" id="{7C761A63-0969-4969-B14D-C4CF90BF52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500165" y="6193982"/>
                <a:ext cx="406400" cy="4064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16292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05075F2-ADD7-4130-8650-D56F2197C8BA}"/>
              </a:ext>
            </a:extLst>
          </p:cNvPr>
          <p:cNvSpPr txBox="1"/>
          <p:nvPr/>
        </p:nvSpPr>
        <p:spPr>
          <a:xfrm>
            <a:off x="259514" y="250215"/>
            <a:ext cx="3880742" cy="4925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IN" sz="3201" spc="-32" baseline="0" err="1">
                <a:solidFill>
                  <a:srgbClr val="0078D4"/>
                </a:solidFill>
                <a:latin typeface="Segoe UI Semibold (Headings)"/>
                <a:cs typeface="Segoe UI Semibold" panose="020B0702040204020203" pitchFamily="34" charset="0"/>
                <a:sym typeface="Segoe UI"/>
                <a:rtl val="0"/>
              </a:rPr>
              <a:t>FSLogix</a:t>
            </a:r>
            <a:r>
              <a:rPr lang="en-IN" sz="3201" spc="-32" baseline="0">
                <a:solidFill>
                  <a:srgbClr val="0078D4"/>
                </a:solidFill>
                <a:latin typeface="Segoe UI Semibold (Headings)"/>
                <a:cs typeface="Segoe UI Semibold" panose="020B0702040204020203" pitchFamily="34" charset="0"/>
                <a:sym typeface="Segoe UI"/>
                <a:rtl val="0"/>
              </a:rPr>
              <a:t> Technologies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A8CF0F-B800-4A26-BEFF-978F0A5EE02F}"/>
              </a:ext>
            </a:extLst>
          </p:cNvPr>
          <p:cNvSpPr txBox="1"/>
          <p:nvPr/>
        </p:nvSpPr>
        <p:spPr>
          <a:xfrm>
            <a:off x="259514" y="957912"/>
            <a:ext cx="116959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spc="0" baseline="0">
                <a:solidFill>
                  <a:srgbClr val="000000"/>
                </a:solidFill>
                <a:latin typeface="Segoe UI Semibold (Headings)"/>
                <a:cs typeface="Segoe UI Semilight" panose="020B0402040204020203" pitchFamily="34" charset="0"/>
                <a:sym typeface="Segoe UI"/>
                <a:rtl val="0"/>
              </a:rPr>
              <a:t>With the acquisition of </a:t>
            </a:r>
            <a:r>
              <a:rPr lang="en-US" sz="2000" spc="0" baseline="0" err="1">
                <a:solidFill>
                  <a:srgbClr val="000000"/>
                </a:solidFill>
                <a:latin typeface="Segoe UI Semibold (Headings)"/>
                <a:cs typeface="Segoe UI Semilight" panose="020B0402040204020203" pitchFamily="34" charset="0"/>
                <a:sym typeface="Segoe UI"/>
                <a:rtl val="0"/>
              </a:rPr>
              <a:t>FSLogix</a:t>
            </a:r>
            <a:r>
              <a:rPr lang="en-US" sz="2000" spc="0" baseline="0">
                <a:solidFill>
                  <a:srgbClr val="000000"/>
                </a:solidFill>
                <a:latin typeface="Segoe UI Semibold (Headings)"/>
                <a:cs typeface="Segoe UI Semilight" panose="020B0402040204020203" pitchFamily="34" charset="0"/>
                <a:sym typeface="Segoe UI"/>
                <a:rtl val="0"/>
              </a:rPr>
              <a:t>, eligible customers will get access to three core pieces of technology: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A08FDA-BCB0-44BA-B030-09C88C209A24}"/>
              </a:ext>
            </a:extLst>
          </p:cNvPr>
          <p:cNvGrpSpPr/>
          <p:nvPr/>
        </p:nvGrpSpPr>
        <p:grpSpPr>
          <a:xfrm>
            <a:off x="349768" y="1574488"/>
            <a:ext cx="10517929" cy="2370903"/>
            <a:chOff x="540268" y="1574488"/>
            <a:chExt cx="10517929" cy="237090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D49A5AC-B56D-47B2-BC6B-E9CA22A78E46}"/>
                </a:ext>
              </a:extLst>
            </p:cNvPr>
            <p:cNvSpPr txBox="1"/>
            <p:nvPr/>
          </p:nvSpPr>
          <p:spPr>
            <a:xfrm>
              <a:off x="1397126" y="1574488"/>
              <a:ext cx="21434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IN" sz="2000" spc="0" baseline="0">
                  <a:solidFill>
                    <a:srgbClr val="0078D4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  <a:sym typeface="Segoe UI"/>
                  <a:rtl val="0"/>
                </a:rPr>
                <a:t>Profile Container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11FF2D4-0D43-4D8B-8E49-E0BF3F425BB7}"/>
                </a:ext>
              </a:extLst>
            </p:cNvPr>
            <p:cNvSpPr txBox="1"/>
            <p:nvPr/>
          </p:nvSpPr>
          <p:spPr>
            <a:xfrm>
              <a:off x="1397126" y="2006399"/>
              <a:ext cx="966107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IN" sz="2000" baseline="0">
                  <a:solidFill>
                    <a:srgbClr val="000000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  <a:sym typeface="Segoe UI"/>
                  <a:rtl val="0"/>
                </a:rPr>
                <a:t>Replacement for roaming profiles and folder redirection. Dramatically speeds up logon and application launch times.</a:t>
              </a:r>
            </a:p>
            <a:p>
              <a:pPr algn="l"/>
              <a:endParaRPr lang="en-IN" sz="200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endParaRPr>
            </a:p>
            <a:p>
              <a:pPr algn="l"/>
              <a:r>
                <a:rPr lang="en-IN" sz="2000" baseline="0">
                  <a:solidFill>
                    <a:srgbClr val="000000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  <a:sym typeface="Segoe UI"/>
                  <a:rtl val="0"/>
                </a:rPr>
                <a:t>Includes Office 365 Container, which roams Office cache data (Outlook OST, OneDrive cache, Skype for Business GAL, etc.), and Windows Search DB with user in virtual desktop environments.</a:t>
              </a:r>
            </a:p>
          </p:txBody>
        </p:sp>
        <p:grpSp>
          <p:nvGrpSpPr>
            <p:cNvPr id="127" name="Graphic 4">
              <a:extLst>
                <a:ext uri="{FF2B5EF4-FFF2-40B4-BE49-F238E27FC236}">
                  <a16:creationId xmlns:a16="http://schemas.microsoft.com/office/drawing/2014/main" id="{C77211EB-31D5-4B3E-8B16-F3B7F10FF591}"/>
                </a:ext>
              </a:extLst>
            </p:cNvPr>
            <p:cNvGrpSpPr/>
            <p:nvPr/>
          </p:nvGrpSpPr>
          <p:grpSpPr>
            <a:xfrm>
              <a:off x="540268" y="1869887"/>
              <a:ext cx="654344" cy="652565"/>
              <a:chOff x="540268" y="1722747"/>
              <a:chExt cx="654344" cy="652565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D29086C4-DEC4-4016-B73E-3FA2951801E8}"/>
                  </a:ext>
                </a:extLst>
              </p:cNvPr>
              <p:cNvSpPr/>
              <p:nvPr/>
            </p:nvSpPr>
            <p:spPr>
              <a:xfrm>
                <a:off x="540268" y="1722747"/>
                <a:ext cx="162855" cy="161204"/>
              </a:xfrm>
              <a:custGeom>
                <a:avLst/>
                <a:gdLst>
                  <a:gd name="connsiteX0" fmla="*/ 0 w 162855"/>
                  <a:gd name="connsiteY0" fmla="*/ 0 h 161204"/>
                  <a:gd name="connsiteX1" fmla="*/ 0 w 162855"/>
                  <a:gd name="connsiteY1" fmla="*/ 0 h 161204"/>
                  <a:gd name="connsiteX2" fmla="*/ 0 w 162855"/>
                  <a:gd name="connsiteY2" fmla="*/ 161204 h 161204"/>
                  <a:gd name="connsiteX3" fmla="*/ 39888 w 162855"/>
                  <a:gd name="connsiteY3" fmla="*/ 161204 h 161204"/>
                  <a:gd name="connsiteX4" fmla="*/ 39888 w 162855"/>
                  <a:gd name="connsiteY4" fmla="*/ 40015 h 161204"/>
                  <a:gd name="connsiteX5" fmla="*/ 162856 w 162855"/>
                  <a:gd name="connsiteY5" fmla="*/ 40015 h 161204"/>
                  <a:gd name="connsiteX6" fmla="*/ 162856 w 162855"/>
                  <a:gd name="connsiteY6" fmla="*/ 0 h 161204"/>
                  <a:gd name="connsiteX7" fmla="*/ 0 w 162855"/>
                  <a:gd name="connsiteY7" fmla="*/ 0 h 161204"/>
                  <a:gd name="connsiteX8" fmla="*/ 0 w 162855"/>
                  <a:gd name="connsiteY8" fmla="*/ 0 h 161204"/>
                  <a:gd name="connsiteX9" fmla="*/ 0 w 162855"/>
                  <a:gd name="connsiteY9" fmla="*/ 0 h 161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2855" h="161204">
                    <a:moveTo>
                      <a:pt x="0" y="0"/>
                    </a:moveTo>
                    <a:lnTo>
                      <a:pt x="0" y="0"/>
                    </a:lnTo>
                    <a:lnTo>
                      <a:pt x="0" y="161204"/>
                    </a:lnTo>
                    <a:lnTo>
                      <a:pt x="39888" y="161204"/>
                    </a:lnTo>
                    <a:lnTo>
                      <a:pt x="39888" y="40015"/>
                    </a:lnTo>
                    <a:lnTo>
                      <a:pt x="162856" y="40015"/>
                    </a:lnTo>
                    <a:lnTo>
                      <a:pt x="16285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8D4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B71D36DD-B766-4A9C-A7A2-91D0682FE467}"/>
                  </a:ext>
                </a:extLst>
              </p:cNvPr>
              <p:cNvSpPr/>
              <p:nvPr/>
            </p:nvSpPr>
            <p:spPr>
              <a:xfrm>
                <a:off x="540268" y="2212584"/>
                <a:ext cx="162855" cy="162728"/>
              </a:xfrm>
              <a:custGeom>
                <a:avLst/>
                <a:gdLst>
                  <a:gd name="connsiteX0" fmla="*/ 0 w 162855"/>
                  <a:gd name="connsiteY0" fmla="*/ 0 h 162728"/>
                  <a:gd name="connsiteX1" fmla="*/ 0 w 162855"/>
                  <a:gd name="connsiteY1" fmla="*/ 0 h 162728"/>
                  <a:gd name="connsiteX2" fmla="*/ 0 w 162855"/>
                  <a:gd name="connsiteY2" fmla="*/ 162728 h 162728"/>
                  <a:gd name="connsiteX3" fmla="*/ 162856 w 162855"/>
                  <a:gd name="connsiteY3" fmla="*/ 162728 h 162728"/>
                  <a:gd name="connsiteX4" fmla="*/ 162856 w 162855"/>
                  <a:gd name="connsiteY4" fmla="*/ 122840 h 162728"/>
                  <a:gd name="connsiteX5" fmla="*/ 39888 w 162855"/>
                  <a:gd name="connsiteY5" fmla="*/ 122840 h 162728"/>
                  <a:gd name="connsiteX6" fmla="*/ 39888 w 162855"/>
                  <a:gd name="connsiteY6" fmla="*/ 0 h 162728"/>
                  <a:gd name="connsiteX7" fmla="*/ 0 w 162855"/>
                  <a:gd name="connsiteY7" fmla="*/ 0 h 162728"/>
                  <a:gd name="connsiteX8" fmla="*/ 0 w 162855"/>
                  <a:gd name="connsiteY8" fmla="*/ 0 h 162728"/>
                  <a:gd name="connsiteX9" fmla="*/ 0 w 162855"/>
                  <a:gd name="connsiteY9" fmla="*/ 0 h 162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2855" h="162728">
                    <a:moveTo>
                      <a:pt x="0" y="0"/>
                    </a:moveTo>
                    <a:lnTo>
                      <a:pt x="0" y="0"/>
                    </a:lnTo>
                    <a:lnTo>
                      <a:pt x="0" y="162728"/>
                    </a:lnTo>
                    <a:lnTo>
                      <a:pt x="162856" y="162728"/>
                    </a:lnTo>
                    <a:lnTo>
                      <a:pt x="162856" y="122840"/>
                    </a:lnTo>
                    <a:lnTo>
                      <a:pt x="39888" y="122840"/>
                    </a:lnTo>
                    <a:lnTo>
                      <a:pt x="3988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8D4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B67DDB38-925A-450D-939C-42C1CF7EC0FC}"/>
                  </a:ext>
                </a:extLst>
              </p:cNvPr>
              <p:cNvSpPr/>
              <p:nvPr/>
            </p:nvSpPr>
            <p:spPr>
              <a:xfrm>
                <a:off x="1031757" y="1722747"/>
                <a:ext cx="162855" cy="161204"/>
              </a:xfrm>
              <a:custGeom>
                <a:avLst/>
                <a:gdLst>
                  <a:gd name="connsiteX0" fmla="*/ 0 w 162855"/>
                  <a:gd name="connsiteY0" fmla="*/ 0 h 161204"/>
                  <a:gd name="connsiteX1" fmla="*/ 0 w 162855"/>
                  <a:gd name="connsiteY1" fmla="*/ 0 h 161204"/>
                  <a:gd name="connsiteX2" fmla="*/ 0 w 162855"/>
                  <a:gd name="connsiteY2" fmla="*/ 40015 h 161204"/>
                  <a:gd name="connsiteX3" fmla="*/ 121316 w 162855"/>
                  <a:gd name="connsiteY3" fmla="*/ 40015 h 161204"/>
                  <a:gd name="connsiteX4" fmla="*/ 121316 w 162855"/>
                  <a:gd name="connsiteY4" fmla="*/ 161204 h 161204"/>
                  <a:gd name="connsiteX5" fmla="*/ 162856 w 162855"/>
                  <a:gd name="connsiteY5" fmla="*/ 161204 h 161204"/>
                  <a:gd name="connsiteX6" fmla="*/ 162856 w 162855"/>
                  <a:gd name="connsiteY6" fmla="*/ 0 h 161204"/>
                  <a:gd name="connsiteX7" fmla="*/ 0 w 162855"/>
                  <a:gd name="connsiteY7" fmla="*/ 0 h 161204"/>
                  <a:gd name="connsiteX8" fmla="*/ 0 w 162855"/>
                  <a:gd name="connsiteY8" fmla="*/ 0 h 161204"/>
                  <a:gd name="connsiteX9" fmla="*/ 0 w 162855"/>
                  <a:gd name="connsiteY9" fmla="*/ 0 h 161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2855" h="161204">
                    <a:moveTo>
                      <a:pt x="0" y="0"/>
                    </a:moveTo>
                    <a:lnTo>
                      <a:pt x="0" y="0"/>
                    </a:lnTo>
                    <a:lnTo>
                      <a:pt x="0" y="40015"/>
                    </a:lnTo>
                    <a:lnTo>
                      <a:pt x="121316" y="40015"/>
                    </a:lnTo>
                    <a:lnTo>
                      <a:pt x="121316" y="161204"/>
                    </a:lnTo>
                    <a:lnTo>
                      <a:pt x="162856" y="161204"/>
                    </a:lnTo>
                    <a:lnTo>
                      <a:pt x="16285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8D4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CE08FF92-9941-42E3-A19B-234BE1BEC17E}"/>
                  </a:ext>
                </a:extLst>
              </p:cNvPr>
              <p:cNvSpPr/>
              <p:nvPr/>
            </p:nvSpPr>
            <p:spPr>
              <a:xfrm>
                <a:off x="1031757" y="2212584"/>
                <a:ext cx="162855" cy="162728"/>
              </a:xfrm>
              <a:custGeom>
                <a:avLst/>
                <a:gdLst>
                  <a:gd name="connsiteX0" fmla="*/ 121316 w 162855"/>
                  <a:gd name="connsiteY0" fmla="*/ 0 h 162728"/>
                  <a:gd name="connsiteX1" fmla="*/ 121316 w 162855"/>
                  <a:gd name="connsiteY1" fmla="*/ 0 h 162728"/>
                  <a:gd name="connsiteX2" fmla="*/ 121316 w 162855"/>
                  <a:gd name="connsiteY2" fmla="*/ 122840 h 162728"/>
                  <a:gd name="connsiteX3" fmla="*/ 0 w 162855"/>
                  <a:gd name="connsiteY3" fmla="*/ 122840 h 162728"/>
                  <a:gd name="connsiteX4" fmla="*/ 0 w 162855"/>
                  <a:gd name="connsiteY4" fmla="*/ 162728 h 162728"/>
                  <a:gd name="connsiteX5" fmla="*/ 162856 w 162855"/>
                  <a:gd name="connsiteY5" fmla="*/ 162728 h 162728"/>
                  <a:gd name="connsiteX6" fmla="*/ 162856 w 162855"/>
                  <a:gd name="connsiteY6" fmla="*/ 0 h 162728"/>
                  <a:gd name="connsiteX7" fmla="*/ 121316 w 162855"/>
                  <a:gd name="connsiteY7" fmla="*/ 0 h 162728"/>
                  <a:gd name="connsiteX8" fmla="*/ 121316 w 162855"/>
                  <a:gd name="connsiteY8" fmla="*/ 0 h 162728"/>
                  <a:gd name="connsiteX9" fmla="*/ 121316 w 162855"/>
                  <a:gd name="connsiteY9" fmla="*/ 0 h 162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2855" h="162728">
                    <a:moveTo>
                      <a:pt x="121316" y="0"/>
                    </a:moveTo>
                    <a:lnTo>
                      <a:pt x="121316" y="0"/>
                    </a:lnTo>
                    <a:lnTo>
                      <a:pt x="121316" y="122840"/>
                    </a:lnTo>
                    <a:lnTo>
                      <a:pt x="0" y="122840"/>
                    </a:lnTo>
                    <a:lnTo>
                      <a:pt x="0" y="162728"/>
                    </a:lnTo>
                    <a:lnTo>
                      <a:pt x="162856" y="162728"/>
                    </a:lnTo>
                    <a:lnTo>
                      <a:pt x="162856" y="0"/>
                    </a:lnTo>
                    <a:lnTo>
                      <a:pt x="121316" y="0"/>
                    </a:lnTo>
                    <a:lnTo>
                      <a:pt x="121316" y="0"/>
                    </a:lnTo>
                    <a:lnTo>
                      <a:pt x="121316" y="0"/>
                    </a:lnTo>
                    <a:close/>
                  </a:path>
                </a:pathLst>
              </a:custGeom>
              <a:solidFill>
                <a:srgbClr val="0078D4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F17A2265-58BE-41EB-86A3-D06B2B100F71}"/>
                  </a:ext>
                </a:extLst>
              </p:cNvPr>
              <p:cNvSpPr/>
              <p:nvPr/>
            </p:nvSpPr>
            <p:spPr>
              <a:xfrm>
                <a:off x="782826" y="1885405"/>
                <a:ext cx="165978" cy="165974"/>
              </a:xfrm>
              <a:custGeom>
                <a:avLst/>
                <a:gdLst>
                  <a:gd name="connsiteX0" fmla="*/ 6299 w 165978"/>
                  <a:gd name="connsiteY0" fmla="*/ 115289 h 165974"/>
                  <a:gd name="connsiteX1" fmla="*/ 6299 w 165978"/>
                  <a:gd name="connsiteY1" fmla="*/ 115289 h 165974"/>
                  <a:gd name="connsiteX2" fmla="*/ 74 w 165978"/>
                  <a:gd name="connsiteY2" fmla="*/ 83022 h 165974"/>
                  <a:gd name="connsiteX3" fmla="*/ 6299 w 165978"/>
                  <a:gd name="connsiteY3" fmla="*/ 50756 h 165974"/>
                  <a:gd name="connsiteX4" fmla="*/ 50760 w 165978"/>
                  <a:gd name="connsiteY4" fmla="*/ 6295 h 165974"/>
                  <a:gd name="connsiteX5" fmla="*/ 83026 w 165978"/>
                  <a:gd name="connsiteY5" fmla="*/ 70 h 165974"/>
                  <a:gd name="connsiteX6" fmla="*/ 115292 w 165978"/>
                  <a:gd name="connsiteY6" fmla="*/ 6295 h 165974"/>
                  <a:gd name="connsiteX7" fmla="*/ 141461 w 165978"/>
                  <a:gd name="connsiteY7" fmla="*/ 24714 h 165974"/>
                  <a:gd name="connsiteX8" fmla="*/ 159881 w 165978"/>
                  <a:gd name="connsiteY8" fmla="*/ 50756 h 165974"/>
                  <a:gd name="connsiteX9" fmla="*/ 165979 w 165978"/>
                  <a:gd name="connsiteY9" fmla="*/ 83022 h 165974"/>
                  <a:gd name="connsiteX10" fmla="*/ 159881 w 165978"/>
                  <a:gd name="connsiteY10" fmla="*/ 115289 h 165974"/>
                  <a:gd name="connsiteX11" fmla="*/ 141461 w 165978"/>
                  <a:gd name="connsiteY11" fmla="*/ 141330 h 165974"/>
                  <a:gd name="connsiteX12" fmla="*/ 115292 w 165978"/>
                  <a:gd name="connsiteY12" fmla="*/ 159750 h 165974"/>
                  <a:gd name="connsiteX13" fmla="*/ 83026 w 165978"/>
                  <a:gd name="connsiteY13" fmla="*/ 165974 h 165974"/>
                  <a:gd name="connsiteX14" fmla="*/ 50760 w 165978"/>
                  <a:gd name="connsiteY14" fmla="*/ 159750 h 165974"/>
                  <a:gd name="connsiteX15" fmla="*/ 24718 w 165978"/>
                  <a:gd name="connsiteY15" fmla="*/ 141330 h 165974"/>
                  <a:gd name="connsiteX16" fmla="*/ 6299 w 165978"/>
                  <a:gd name="connsiteY16" fmla="*/ 115289 h 16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5978" h="165974">
                    <a:moveTo>
                      <a:pt x="6299" y="115289"/>
                    </a:moveTo>
                    <a:lnTo>
                      <a:pt x="6299" y="115289"/>
                    </a:lnTo>
                    <a:cubicBezTo>
                      <a:pt x="1982" y="105088"/>
                      <a:pt x="-139" y="94100"/>
                      <a:pt x="74" y="83022"/>
                    </a:cubicBezTo>
                    <a:cubicBezTo>
                      <a:pt x="-437" y="71920"/>
                      <a:pt x="1698" y="60868"/>
                      <a:pt x="6299" y="50756"/>
                    </a:cubicBezTo>
                    <a:cubicBezTo>
                      <a:pt x="15601" y="31295"/>
                      <a:pt x="31294" y="15594"/>
                      <a:pt x="50760" y="6295"/>
                    </a:cubicBezTo>
                    <a:cubicBezTo>
                      <a:pt x="60876" y="1709"/>
                      <a:pt x="71931" y="-425"/>
                      <a:pt x="83026" y="70"/>
                    </a:cubicBezTo>
                    <a:cubicBezTo>
                      <a:pt x="94101" y="-158"/>
                      <a:pt x="105098" y="1963"/>
                      <a:pt x="115292" y="6295"/>
                    </a:cubicBezTo>
                    <a:cubicBezTo>
                      <a:pt x="124958" y="10970"/>
                      <a:pt x="133797" y="17194"/>
                      <a:pt x="141461" y="24714"/>
                    </a:cubicBezTo>
                    <a:cubicBezTo>
                      <a:pt x="149609" y="31790"/>
                      <a:pt x="155929" y="40721"/>
                      <a:pt x="159881" y="50756"/>
                    </a:cubicBezTo>
                    <a:cubicBezTo>
                      <a:pt x="163649" y="61109"/>
                      <a:pt x="165708" y="72009"/>
                      <a:pt x="165979" y="83022"/>
                    </a:cubicBezTo>
                    <a:cubicBezTo>
                      <a:pt x="165427" y="94011"/>
                      <a:pt x="163376" y="104859"/>
                      <a:pt x="159881" y="115289"/>
                    </a:cubicBezTo>
                    <a:cubicBezTo>
                      <a:pt x="155150" y="124880"/>
                      <a:pt x="148933" y="133670"/>
                      <a:pt x="141461" y="141330"/>
                    </a:cubicBezTo>
                    <a:cubicBezTo>
                      <a:pt x="133797" y="148851"/>
                      <a:pt x="124958" y="155075"/>
                      <a:pt x="115292" y="159750"/>
                    </a:cubicBezTo>
                    <a:cubicBezTo>
                      <a:pt x="104890" y="163358"/>
                      <a:pt x="94024" y="165454"/>
                      <a:pt x="83026" y="165974"/>
                    </a:cubicBezTo>
                    <a:cubicBezTo>
                      <a:pt x="71999" y="165721"/>
                      <a:pt x="61090" y="163612"/>
                      <a:pt x="50760" y="159750"/>
                    </a:cubicBezTo>
                    <a:cubicBezTo>
                      <a:pt x="40698" y="155837"/>
                      <a:pt x="31753" y="149511"/>
                      <a:pt x="24718" y="141330"/>
                    </a:cubicBezTo>
                    <a:cubicBezTo>
                      <a:pt x="17202" y="133708"/>
                      <a:pt x="10980" y="124918"/>
                      <a:pt x="6299" y="115289"/>
                    </a:cubicBezTo>
                    <a:close/>
                  </a:path>
                </a:pathLst>
              </a:custGeom>
              <a:solidFill>
                <a:srgbClr val="C1C1C1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2D9E6D5D-AF8E-45DC-BBDC-531D1650F2F1}"/>
                  </a:ext>
                </a:extLst>
              </p:cNvPr>
              <p:cNvSpPr/>
              <p:nvPr/>
            </p:nvSpPr>
            <p:spPr>
              <a:xfrm>
                <a:off x="741487" y="2093035"/>
                <a:ext cx="248222" cy="118278"/>
              </a:xfrm>
              <a:custGeom>
                <a:avLst/>
                <a:gdLst>
                  <a:gd name="connsiteX0" fmla="*/ 1 w 248222"/>
                  <a:gd name="connsiteY0" fmla="*/ 118025 h 118278"/>
                  <a:gd name="connsiteX1" fmla="*/ 1 w 248222"/>
                  <a:gd name="connsiteY1" fmla="*/ 118025 h 118278"/>
                  <a:gd name="connsiteX2" fmla="*/ 9147 w 248222"/>
                  <a:gd name="connsiteY2" fmla="*/ 74961 h 118278"/>
                  <a:gd name="connsiteX3" fmla="*/ 35316 w 248222"/>
                  <a:gd name="connsiteY3" fmla="*/ 36851 h 118278"/>
                  <a:gd name="connsiteX4" fmla="*/ 75204 w 248222"/>
                  <a:gd name="connsiteY4" fmla="*/ 9285 h 118278"/>
                  <a:gd name="connsiteX5" fmla="*/ 124366 w 248222"/>
                  <a:gd name="connsiteY5" fmla="*/ 12 h 118278"/>
                  <a:gd name="connsiteX6" fmla="*/ 173527 w 248222"/>
                  <a:gd name="connsiteY6" fmla="*/ 9285 h 118278"/>
                  <a:gd name="connsiteX7" fmla="*/ 213542 w 248222"/>
                  <a:gd name="connsiteY7" fmla="*/ 35327 h 118278"/>
                  <a:gd name="connsiteX8" fmla="*/ 238949 w 248222"/>
                  <a:gd name="connsiteY8" fmla="*/ 75215 h 118278"/>
                  <a:gd name="connsiteX9" fmla="*/ 248222 w 248222"/>
                  <a:gd name="connsiteY9" fmla="*/ 118279 h 118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8222" h="118278">
                    <a:moveTo>
                      <a:pt x="1" y="118025"/>
                    </a:moveTo>
                    <a:lnTo>
                      <a:pt x="1" y="118025"/>
                    </a:lnTo>
                    <a:cubicBezTo>
                      <a:pt x="-58" y="103187"/>
                      <a:pt x="3061" y="88502"/>
                      <a:pt x="9147" y="74961"/>
                    </a:cubicBezTo>
                    <a:cubicBezTo>
                      <a:pt x="15184" y="60606"/>
                      <a:pt x="24089" y="47636"/>
                      <a:pt x="35316" y="36851"/>
                    </a:cubicBezTo>
                    <a:cubicBezTo>
                      <a:pt x="46640" y="25088"/>
                      <a:pt x="60202" y="15726"/>
                      <a:pt x="75204" y="9285"/>
                    </a:cubicBezTo>
                    <a:cubicBezTo>
                      <a:pt x="90806" y="2933"/>
                      <a:pt x="107524" y="-217"/>
                      <a:pt x="124366" y="12"/>
                    </a:cubicBezTo>
                    <a:cubicBezTo>
                      <a:pt x="141195" y="-65"/>
                      <a:pt x="157883" y="3073"/>
                      <a:pt x="173527" y="9285"/>
                    </a:cubicBezTo>
                    <a:cubicBezTo>
                      <a:pt x="188290" y="15548"/>
                      <a:pt x="201835" y="24364"/>
                      <a:pt x="213542" y="35327"/>
                    </a:cubicBezTo>
                    <a:cubicBezTo>
                      <a:pt x="224232" y="47064"/>
                      <a:pt x="232826" y="60568"/>
                      <a:pt x="238949" y="75215"/>
                    </a:cubicBezTo>
                    <a:cubicBezTo>
                      <a:pt x="243584" y="89188"/>
                      <a:pt x="246694" y="103632"/>
                      <a:pt x="248222" y="118279"/>
                    </a:cubicBezTo>
                    <a:close/>
                  </a:path>
                </a:pathLst>
              </a:custGeom>
              <a:solidFill>
                <a:srgbClr val="C1C1C1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3CF5CF6-9E95-47B6-AF47-0D06B5A9880C}"/>
              </a:ext>
            </a:extLst>
          </p:cNvPr>
          <p:cNvGrpSpPr/>
          <p:nvPr/>
        </p:nvGrpSpPr>
        <p:grpSpPr>
          <a:xfrm>
            <a:off x="362472" y="3997165"/>
            <a:ext cx="11038361" cy="1139796"/>
            <a:chOff x="552972" y="3923595"/>
            <a:chExt cx="11038361" cy="1139796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AE3A0FC-DF2E-4375-99EA-675020B4A127}"/>
                </a:ext>
              </a:extLst>
            </p:cNvPr>
            <p:cNvSpPr txBox="1"/>
            <p:nvPr/>
          </p:nvSpPr>
          <p:spPr>
            <a:xfrm>
              <a:off x="1397126" y="3923595"/>
              <a:ext cx="17219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IN" sz="2000" spc="0" baseline="0">
                  <a:solidFill>
                    <a:srgbClr val="0078D4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  <a:sym typeface="Segoe UI"/>
                  <a:rtl val="0"/>
                </a:rPr>
                <a:t>App Masking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3695982-02E1-4EA4-9201-C68B5BF2FF0D}"/>
                </a:ext>
              </a:extLst>
            </p:cNvPr>
            <p:cNvSpPr txBox="1"/>
            <p:nvPr/>
          </p:nvSpPr>
          <p:spPr>
            <a:xfrm>
              <a:off x="1397126" y="4355505"/>
              <a:ext cx="10194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spc="0" baseline="0">
                  <a:solidFill>
                    <a:srgbClr val="000000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  <a:sym typeface="Segoe UI"/>
                  <a:rtl val="0"/>
                </a:rPr>
                <a:t>Minimize number of gold images by creating a single image with all applications. Excellent app compatibility with no packaging, sequencing, backend infrastructure, or virtualization. </a:t>
              </a:r>
              <a:endParaRPr lang="en-IN" sz="20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endParaRPr>
            </a:p>
          </p:txBody>
        </p:sp>
        <p:grpSp>
          <p:nvGrpSpPr>
            <p:cNvPr id="134" name="Graphic 4">
              <a:extLst>
                <a:ext uri="{FF2B5EF4-FFF2-40B4-BE49-F238E27FC236}">
                  <a16:creationId xmlns:a16="http://schemas.microsoft.com/office/drawing/2014/main" id="{74576EB8-A419-4353-8669-629D23A8AC9B}"/>
                </a:ext>
              </a:extLst>
            </p:cNvPr>
            <p:cNvGrpSpPr/>
            <p:nvPr/>
          </p:nvGrpSpPr>
          <p:grpSpPr>
            <a:xfrm>
              <a:off x="552972" y="4176886"/>
              <a:ext cx="629191" cy="582478"/>
              <a:chOff x="552972" y="4176886"/>
              <a:chExt cx="629191" cy="582478"/>
            </a:xfrm>
          </p:grpSpPr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C81672FF-CD8D-4575-9B2B-F6D51AF494C4}"/>
                  </a:ext>
                </a:extLst>
              </p:cNvPr>
              <p:cNvSpPr/>
              <p:nvPr/>
            </p:nvSpPr>
            <p:spPr>
              <a:xfrm>
                <a:off x="1066310" y="4176886"/>
                <a:ext cx="70757" cy="70883"/>
              </a:xfrm>
              <a:custGeom>
                <a:avLst/>
                <a:gdLst>
                  <a:gd name="connsiteX0" fmla="*/ 70757 w 70757"/>
                  <a:gd name="connsiteY0" fmla="*/ 70884 h 70883"/>
                  <a:gd name="connsiteX1" fmla="*/ 70757 w 70757"/>
                  <a:gd name="connsiteY1" fmla="*/ 70884 h 70883"/>
                  <a:gd name="connsiteX2" fmla="*/ 70757 w 70757"/>
                  <a:gd name="connsiteY2" fmla="*/ 0 h 70883"/>
                  <a:gd name="connsiteX3" fmla="*/ 0 w 70757"/>
                  <a:gd name="connsiteY3" fmla="*/ 0 h 70883"/>
                  <a:gd name="connsiteX4" fmla="*/ 70757 w 70757"/>
                  <a:gd name="connsiteY4" fmla="*/ 70630 h 70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757" h="70883">
                    <a:moveTo>
                      <a:pt x="70757" y="70884"/>
                    </a:moveTo>
                    <a:lnTo>
                      <a:pt x="70757" y="70884"/>
                    </a:lnTo>
                    <a:lnTo>
                      <a:pt x="70757" y="0"/>
                    </a:lnTo>
                    <a:lnTo>
                      <a:pt x="0" y="0"/>
                    </a:lnTo>
                    <a:cubicBezTo>
                      <a:pt x="29451" y="16832"/>
                      <a:pt x="53878" y="41209"/>
                      <a:pt x="70757" y="70630"/>
                    </a:cubicBezTo>
                    <a:close/>
                  </a:path>
                </a:pathLst>
              </a:custGeom>
              <a:solidFill>
                <a:srgbClr val="C1C1C1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8AF35B94-D621-4B3A-9682-7FCBAC8044C6}"/>
                  </a:ext>
                </a:extLst>
              </p:cNvPr>
              <p:cNvSpPr/>
              <p:nvPr/>
            </p:nvSpPr>
            <p:spPr>
              <a:xfrm>
                <a:off x="1120172" y="4419391"/>
                <a:ext cx="16895" cy="26930"/>
              </a:xfrm>
              <a:custGeom>
                <a:avLst/>
                <a:gdLst>
                  <a:gd name="connsiteX0" fmla="*/ 16895 w 16895"/>
                  <a:gd name="connsiteY0" fmla="*/ 0 h 26930"/>
                  <a:gd name="connsiteX1" fmla="*/ 16895 w 16895"/>
                  <a:gd name="connsiteY1" fmla="*/ 0 h 26930"/>
                  <a:gd name="connsiteX2" fmla="*/ 0 w 16895"/>
                  <a:gd name="connsiteY2" fmla="*/ 26931 h 26930"/>
                  <a:gd name="connsiteX3" fmla="*/ 16895 w 16895"/>
                  <a:gd name="connsiteY3" fmla="*/ 26931 h 26930"/>
                  <a:gd name="connsiteX4" fmla="*/ 16895 w 16895"/>
                  <a:gd name="connsiteY4" fmla="*/ 0 h 2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95" h="26930">
                    <a:moveTo>
                      <a:pt x="16895" y="0"/>
                    </a:moveTo>
                    <a:lnTo>
                      <a:pt x="16895" y="0"/>
                    </a:lnTo>
                    <a:cubicBezTo>
                      <a:pt x="11814" y="10163"/>
                      <a:pt x="5081" y="18547"/>
                      <a:pt x="0" y="26931"/>
                    </a:cubicBezTo>
                    <a:lnTo>
                      <a:pt x="16895" y="26931"/>
                    </a:lnTo>
                    <a:lnTo>
                      <a:pt x="16895" y="0"/>
                    </a:lnTo>
                    <a:close/>
                  </a:path>
                </a:pathLst>
              </a:custGeom>
              <a:solidFill>
                <a:srgbClr val="C1C1C1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16D922E-00E3-40F6-BC0C-C754FB08EE7E}"/>
                  </a:ext>
                </a:extLst>
              </p:cNvPr>
              <p:cNvSpPr/>
              <p:nvPr/>
            </p:nvSpPr>
            <p:spPr>
              <a:xfrm>
                <a:off x="552972" y="4176886"/>
                <a:ext cx="339938" cy="403836"/>
              </a:xfrm>
              <a:custGeom>
                <a:avLst/>
                <a:gdLst>
                  <a:gd name="connsiteX0" fmla="*/ 339939 w 339938"/>
                  <a:gd name="connsiteY0" fmla="*/ 0 h 403836"/>
                  <a:gd name="connsiteX1" fmla="*/ 0 w 339938"/>
                  <a:gd name="connsiteY1" fmla="*/ 0 h 403836"/>
                  <a:gd name="connsiteX2" fmla="*/ 0 w 339938"/>
                  <a:gd name="connsiteY2" fmla="*/ 403836 h 403836"/>
                  <a:gd name="connsiteX3" fmla="*/ 269309 w 339938"/>
                  <a:gd name="connsiteY3" fmla="*/ 403836 h 403836"/>
                  <a:gd name="connsiteX4" fmla="*/ 269309 w 339938"/>
                  <a:gd name="connsiteY4" fmla="*/ 358358 h 403836"/>
                  <a:gd name="connsiteX5" fmla="*/ 276042 w 339938"/>
                  <a:gd name="connsiteY5" fmla="*/ 323043 h 403836"/>
                  <a:gd name="connsiteX6" fmla="*/ 296240 w 339938"/>
                  <a:gd name="connsiteY6" fmla="*/ 294461 h 403836"/>
                  <a:gd name="connsiteX7" fmla="*/ 304624 w 339938"/>
                  <a:gd name="connsiteY7" fmla="*/ 287728 h 403836"/>
                  <a:gd name="connsiteX8" fmla="*/ 295202 w 339938"/>
                  <a:gd name="connsiteY8" fmla="*/ 34960 h 403836"/>
                  <a:gd name="connsiteX9" fmla="*/ 339939 w 339938"/>
                  <a:gd name="connsiteY9" fmla="*/ 0 h 403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38" h="403836">
                    <a:moveTo>
                      <a:pt x="339939" y="0"/>
                    </a:moveTo>
                    <a:lnTo>
                      <a:pt x="0" y="0"/>
                    </a:lnTo>
                    <a:lnTo>
                      <a:pt x="0" y="403836"/>
                    </a:lnTo>
                    <a:lnTo>
                      <a:pt x="269309" y="403836"/>
                    </a:lnTo>
                    <a:lnTo>
                      <a:pt x="269309" y="358358"/>
                    </a:lnTo>
                    <a:cubicBezTo>
                      <a:pt x="269887" y="346328"/>
                      <a:pt x="272153" y="334438"/>
                      <a:pt x="276042" y="323043"/>
                    </a:cubicBezTo>
                    <a:cubicBezTo>
                      <a:pt x="281242" y="312525"/>
                      <a:pt x="288058" y="302871"/>
                      <a:pt x="296240" y="294461"/>
                    </a:cubicBezTo>
                    <a:cubicBezTo>
                      <a:pt x="297891" y="292810"/>
                      <a:pt x="301321" y="291031"/>
                      <a:pt x="304624" y="287728"/>
                    </a:cubicBezTo>
                    <a:cubicBezTo>
                      <a:pt x="232220" y="220528"/>
                      <a:pt x="228003" y="107355"/>
                      <a:pt x="295202" y="34960"/>
                    </a:cubicBezTo>
                    <a:cubicBezTo>
                      <a:pt x="308158" y="20999"/>
                      <a:pt x="323261" y="9197"/>
                      <a:pt x="339939" y="0"/>
                    </a:cubicBezTo>
                    <a:close/>
                  </a:path>
                </a:pathLst>
              </a:custGeom>
              <a:solidFill>
                <a:srgbClr val="C1C1C1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B7E4B2E0-B99F-4486-AFED-AD5BC93B2F02}"/>
                  </a:ext>
                </a:extLst>
              </p:cNvPr>
              <p:cNvSpPr/>
              <p:nvPr/>
            </p:nvSpPr>
            <p:spPr>
              <a:xfrm>
                <a:off x="845142" y="4198989"/>
                <a:ext cx="268132" cy="247332"/>
              </a:xfrm>
              <a:custGeom>
                <a:avLst/>
                <a:gdLst>
                  <a:gd name="connsiteX0" fmla="*/ 639 w 268132"/>
                  <a:gd name="connsiteY0" fmla="*/ 134654 h 247332"/>
                  <a:gd name="connsiteX1" fmla="*/ 639 w 268132"/>
                  <a:gd name="connsiteY1" fmla="*/ 134654 h 247332"/>
                  <a:gd name="connsiteX2" fmla="*/ 61234 w 268132"/>
                  <a:gd name="connsiteY2" fmla="*/ 247332 h 247332"/>
                  <a:gd name="connsiteX3" fmla="*/ 66315 w 268132"/>
                  <a:gd name="connsiteY3" fmla="*/ 247332 h 247332"/>
                  <a:gd name="connsiteX4" fmla="*/ 66315 w 268132"/>
                  <a:gd name="connsiteY4" fmla="*/ 191819 h 247332"/>
                  <a:gd name="connsiteX5" fmla="*/ 46117 w 268132"/>
                  <a:gd name="connsiteY5" fmla="*/ 134654 h 247332"/>
                  <a:gd name="connsiteX6" fmla="*/ 132623 w 268132"/>
                  <a:gd name="connsiteY6" fmla="*/ 47129 h 247332"/>
                  <a:gd name="connsiteX7" fmla="*/ 133642 w 268132"/>
                  <a:gd name="connsiteY7" fmla="*/ 47129 h 247332"/>
                  <a:gd name="connsiteX8" fmla="*/ 222565 w 268132"/>
                  <a:gd name="connsiteY8" fmla="*/ 134654 h 247332"/>
                  <a:gd name="connsiteX9" fmla="*/ 200715 w 268132"/>
                  <a:gd name="connsiteY9" fmla="*/ 191819 h 247332"/>
                  <a:gd name="connsiteX10" fmla="*/ 200715 w 268132"/>
                  <a:gd name="connsiteY10" fmla="*/ 247332 h 247332"/>
                  <a:gd name="connsiteX11" fmla="*/ 209226 w 268132"/>
                  <a:gd name="connsiteY11" fmla="*/ 247332 h 247332"/>
                  <a:gd name="connsiteX12" fmla="*/ 244366 w 268132"/>
                  <a:gd name="connsiteY12" fmla="*/ 58892 h 247332"/>
                  <a:gd name="connsiteX13" fmla="*/ 133007 w 268132"/>
                  <a:gd name="connsiteY13" fmla="*/ 0 h 247332"/>
                  <a:gd name="connsiteX14" fmla="*/ 2 w 268132"/>
                  <a:gd name="connsiteY14" fmla="*/ 134273 h 247332"/>
                  <a:gd name="connsiteX15" fmla="*/ 4 w 268132"/>
                  <a:gd name="connsiteY15" fmla="*/ 134654 h 247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8132" h="247332">
                    <a:moveTo>
                      <a:pt x="639" y="134654"/>
                    </a:moveTo>
                    <a:lnTo>
                      <a:pt x="639" y="134654"/>
                    </a:lnTo>
                    <a:cubicBezTo>
                      <a:pt x="237" y="180107"/>
                      <a:pt x="23094" y="222612"/>
                      <a:pt x="61234" y="247332"/>
                    </a:cubicBezTo>
                    <a:lnTo>
                      <a:pt x="66315" y="247332"/>
                    </a:lnTo>
                    <a:lnTo>
                      <a:pt x="66315" y="191819"/>
                    </a:lnTo>
                    <a:cubicBezTo>
                      <a:pt x="53454" y="175521"/>
                      <a:pt x="46352" y="155412"/>
                      <a:pt x="46117" y="134654"/>
                    </a:cubicBezTo>
                    <a:cubicBezTo>
                      <a:pt x="45835" y="86598"/>
                      <a:pt x="84566" y="47408"/>
                      <a:pt x="132623" y="47129"/>
                    </a:cubicBezTo>
                    <a:cubicBezTo>
                      <a:pt x="132963" y="47129"/>
                      <a:pt x="133303" y="47129"/>
                      <a:pt x="133642" y="47129"/>
                    </a:cubicBezTo>
                    <a:cubicBezTo>
                      <a:pt x="182213" y="47129"/>
                      <a:pt x="221801" y="86090"/>
                      <a:pt x="222565" y="134654"/>
                    </a:cubicBezTo>
                    <a:cubicBezTo>
                      <a:pt x="222525" y="155742"/>
                      <a:pt x="214751" y="176080"/>
                      <a:pt x="200715" y="191819"/>
                    </a:cubicBezTo>
                    <a:lnTo>
                      <a:pt x="200715" y="247332"/>
                    </a:lnTo>
                    <a:lnTo>
                      <a:pt x="209226" y="247332"/>
                    </a:lnTo>
                    <a:cubicBezTo>
                      <a:pt x="270966" y="205005"/>
                      <a:pt x="286699" y="120630"/>
                      <a:pt x="244366" y="58892"/>
                    </a:cubicBezTo>
                    <a:cubicBezTo>
                      <a:pt x="219177" y="22155"/>
                      <a:pt x="177548" y="140"/>
                      <a:pt x="133007" y="0"/>
                    </a:cubicBezTo>
                    <a:cubicBezTo>
                      <a:pt x="59201" y="343"/>
                      <a:pt x="-347" y="60468"/>
                      <a:pt x="2" y="134273"/>
                    </a:cubicBezTo>
                    <a:cubicBezTo>
                      <a:pt x="3" y="134401"/>
                      <a:pt x="3" y="134527"/>
                      <a:pt x="4" y="134654"/>
                    </a:cubicBezTo>
                    <a:close/>
                  </a:path>
                </a:pathLst>
              </a:custGeom>
              <a:solidFill>
                <a:srgbClr val="0078D4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1817F420-396B-4524-A539-2179F46F4B93}"/>
                  </a:ext>
                </a:extLst>
              </p:cNvPr>
              <p:cNvSpPr/>
              <p:nvPr/>
            </p:nvSpPr>
            <p:spPr>
              <a:xfrm>
                <a:off x="867737" y="4311765"/>
                <a:ext cx="314425" cy="447599"/>
              </a:xfrm>
              <a:custGeom>
                <a:avLst/>
                <a:gdLst>
                  <a:gd name="connsiteX0" fmla="*/ 307947 w 314425"/>
                  <a:gd name="connsiteY0" fmla="*/ 185116 h 447599"/>
                  <a:gd name="connsiteX1" fmla="*/ 307947 w 314425"/>
                  <a:gd name="connsiteY1" fmla="*/ 185116 h 447599"/>
                  <a:gd name="connsiteX2" fmla="*/ 291179 w 314425"/>
                  <a:gd name="connsiteY2" fmla="*/ 178383 h 447599"/>
                  <a:gd name="connsiteX3" fmla="*/ 134675 w 314425"/>
                  <a:gd name="connsiteY3" fmla="*/ 178383 h 447599"/>
                  <a:gd name="connsiteX4" fmla="*/ 134675 w 314425"/>
                  <a:gd name="connsiteY4" fmla="*/ 21879 h 447599"/>
                  <a:gd name="connsiteX5" fmla="*/ 127942 w 314425"/>
                  <a:gd name="connsiteY5" fmla="*/ 6762 h 447599"/>
                  <a:gd name="connsiteX6" fmla="*/ 112698 w 314425"/>
                  <a:gd name="connsiteY6" fmla="*/ 29 h 447599"/>
                  <a:gd name="connsiteX7" fmla="*/ 95930 w 314425"/>
                  <a:gd name="connsiteY7" fmla="*/ 6762 h 447599"/>
                  <a:gd name="connsiteX8" fmla="*/ 89197 w 314425"/>
                  <a:gd name="connsiteY8" fmla="*/ 21879 h 447599"/>
                  <a:gd name="connsiteX9" fmla="*/ 89197 w 314425"/>
                  <a:gd name="connsiteY9" fmla="*/ 291061 h 447599"/>
                  <a:gd name="connsiteX10" fmla="*/ 82465 w 314425"/>
                  <a:gd name="connsiteY10" fmla="*/ 307829 h 447599"/>
                  <a:gd name="connsiteX11" fmla="*/ 67348 w 314425"/>
                  <a:gd name="connsiteY11" fmla="*/ 312910 h 447599"/>
                  <a:gd name="connsiteX12" fmla="*/ 45393 w 314425"/>
                  <a:gd name="connsiteY12" fmla="*/ 298556 h 447599"/>
                  <a:gd name="connsiteX13" fmla="*/ 45371 w 314425"/>
                  <a:gd name="connsiteY13" fmla="*/ 291061 h 447599"/>
                  <a:gd name="connsiteX14" fmla="*/ 45371 w 314425"/>
                  <a:gd name="connsiteY14" fmla="*/ 178383 h 447599"/>
                  <a:gd name="connsiteX15" fmla="*/ 30254 w 314425"/>
                  <a:gd name="connsiteY15" fmla="*/ 181686 h 447599"/>
                  <a:gd name="connsiteX16" fmla="*/ 26952 w 314425"/>
                  <a:gd name="connsiteY16" fmla="*/ 183337 h 447599"/>
                  <a:gd name="connsiteX17" fmla="*/ 13486 w 314425"/>
                  <a:gd name="connsiteY17" fmla="*/ 191848 h 447599"/>
                  <a:gd name="connsiteX18" fmla="*/ 3323 w 314425"/>
                  <a:gd name="connsiteY18" fmla="*/ 206965 h 447599"/>
                  <a:gd name="connsiteX19" fmla="*/ 21 w 314425"/>
                  <a:gd name="connsiteY19" fmla="*/ 223734 h 447599"/>
                  <a:gd name="connsiteX20" fmla="*/ 21 w 314425"/>
                  <a:gd name="connsiteY20" fmla="*/ 291061 h 447599"/>
                  <a:gd name="connsiteX21" fmla="*/ 11708 w 314425"/>
                  <a:gd name="connsiteY21" fmla="*/ 353307 h 447599"/>
                  <a:gd name="connsiteX22" fmla="*/ 45371 w 314425"/>
                  <a:gd name="connsiteY22" fmla="*/ 402087 h 447599"/>
                  <a:gd name="connsiteX23" fmla="*/ 96184 w 314425"/>
                  <a:gd name="connsiteY23" fmla="*/ 435751 h 447599"/>
                  <a:gd name="connsiteX24" fmla="*/ 156779 w 314425"/>
                  <a:gd name="connsiteY24" fmla="*/ 447565 h 447599"/>
                  <a:gd name="connsiteX25" fmla="*/ 219025 w 314425"/>
                  <a:gd name="connsiteY25" fmla="*/ 435751 h 447599"/>
                  <a:gd name="connsiteX26" fmla="*/ 267805 w 314425"/>
                  <a:gd name="connsiteY26" fmla="*/ 402087 h 447599"/>
                  <a:gd name="connsiteX27" fmla="*/ 300960 w 314425"/>
                  <a:gd name="connsiteY27" fmla="*/ 353307 h 447599"/>
                  <a:gd name="connsiteX28" fmla="*/ 314426 w 314425"/>
                  <a:gd name="connsiteY28" fmla="*/ 291061 h 447599"/>
                  <a:gd name="connsiteX29" fmla="*/ 314426 w 314425"/>
                  <a:gd name="connsiteY29" fmla="*/ 202138 h 447599"/>
                  <a:gd name="connsiteX30" fmla="*/ 307693 w 314425"/>
                  <a:gd name="connsiteY30" fmla="*/ 185370 h 447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14425" h="447599">
                    <a:moveTo>
                      <a:pt x="307947" y="185116"/>
                    </a:moveTo>
                    <a:lnTo>
                      <a:pt x="307947" y="185116"/>
                    </a:lnTo>
                    <a:cubicBezTo>
                      <a:pt x="303219" y="181140"/>
                      <a:pt x="297344" y="178777"/>
                      <a:pt x="291179" y="178383"/>
                    </a:cubicBezTo>
                    <a:lnTo>
                      <a:pt x="134675" y="178383"/>
                    </a:lnTo>
                    <a:lnTo>
                      <a:pt x="134675" y="21879"/>
                    </a:lnTo>
                    <a:cubicBezTo>
                      <a:pt x="134948" y="16061"/>
                      <a:pt x="132451" y="10459"/>
                      <a:pt x="127942" y="6762"/>
                    </a:cubicBezTo>
                    <a:cubicBezTo>
                      <a:pt x="124037" y="2469"/>
                      <a:pt x="118501" y="29"/>
                      <a:pt x="112698" y="29"/>
                    </a:cubicBezTo>
                    <a:cubicBezTo>
                      <a:pt x="106391" y="-301"/>
                      <a:pt x="100257" y="2164"/>
                      <a:pt x="95930" y="6762"/>
                    </a:cubicBezTo>
                    <a:cubicBezTo>
                      <a:pt x="91371" y="10408"/>
                      <a:pt x="88862" y="16048"/>
                      <a:pt x="89197" y="21879"/>
                    </a:cubicBezTo>
                    <a:lnTo>
                      <a:pt x="89197" y="291061"/>
                    </a:lnTo>
                    <a:cubicBezTo>
                      <a:pt x="89565" y="297374"/>
                      <a:pt x="87096" y="303522"/>
                      <a:pt x="82465" y="307829"/>
                    </a:cubicBezTo>
                    <a:cubicBezTo>
                      <a:pt x="78177" y="311246"/>
                      <a:pt x="72827" y="313037"/>
                      <a:pt x="67348" y="312910"/>
                    </a:cubicBezTo>
                    <a:cubicBezTo>
                      <a:pt x="57322" y="315006"/>
                      <a:pt x="47493" y="308591"/>
                      <a:pt x="45393" y="298556"/>
                    </a:cubicBezTo>
                    <a:cubicBezTo>
                      <a:pt x="44876" y="296091"/>
                      <a:pt x="44868" y="293538"/>
                      <a:pt x="45371" y="291061"/>
                    </a:cubicBezTo>
                    <a:lnTo>
                      <a:pt x="45371" y="178383"/>
                    </a:lnTo>
                    <a:cubicBezTo>
                      <a:pt x="40168" y="178510"/>
                      <a:pt x="35036" y="179628"/>
                      <a:pt x="30254" y="181686"/>
                    </a:cubicBezTo>
                    <a:cubicBezTo>
                      <a:pt x="28603" y="181686"/>
                      <a:pt x="28603" y="181686"/>
                      <a:pt x="26952" y="183337"/>
                    </a:cubicBezTo>
                    <a:cubicBezTo>
                      <a:pt x="21891" y="185141"/>
                      <a:pt x="17292" y="188050"/>
                      <a:pt x="13486" y="191848"/>
                    </a:cubicBezTo>
                    <a:cubicBezTo>
                      <a:pt x="8927" y="195990"/>
                      <a:pt x="5440" y="201173"/>
                      <a:pt x="3323" y="206965"/>
                    </a:cubicBezTo>
                    <a:cubicBezTo>
                      <a:pt x="1264" y="212326"/>
                      <a:pt x="146" y="217992"/>
                      <a:pt x="21" y="223734"/>
                    </a:cubicBezTo>
                    <a:lnTo>
                      <a:pt x="21" y="291061"/>
                    </a:lnTo>
                    <a:cubicBezTo>
                      <a:pt x="-324" y="312390"/>
                      <a:pt x="3651" y="333553"/>
                      <a:pt x="11708" y="353307"/>
                    </a:cubicBezTo>
                    <a:cubicBezTo>
                      <a:pt x="19976" y="371421"/>
                      <a:pt x="31371" y="387936"/>
                      <a:pt x="45371" y="402087"/>
                    </a:cubicBezTo>
                    <a:cubicBezTo>
                      <a:pt x="60097" y="416340"/>
                      <a:pt x="77322" y="427748"/>
                      <a:pt x="96184" y="435751"/>
                    </a:cubicBezTo>
                    <a:cubicBezTo>
                      <a:pt x="115300" y="443995"/>
                      <a:pt x="135967" y="448022"/>
                      <a:pt x="156779" y="447565"/>
                    </a:cubicBezTo>
                    <a:cubicBezTo>
                      <a:pt x="178111" y="447869"/>
                      <a:pt x="199285" y="443843"/>
                      <a:pt x="219025" y="435751"/>
                    </a:cubicBezTo>
                    <a:cubicBezTo>
                      <a:pt x="237494" y="428129"/>
                      <a:pt x="254124" y="416645"/>
                      <a:pt x="267805" y="402087"/>
                    </a:cubicBezTo>
                    <a:cubicBezTo>
                      <a:pt x="282223" y="388393"/>
                      <a:pt x="293529" y="371752"/>
                      <a:pt x="300960" y="353307"/>
                    </a:cubicBezTo>
                    <a:cubicBezTo>
                      <a:pt x="309637" y="333693"/>
                      <a:pt x="314219" y="312504"/>
                      <a:pt x="314426" y="291061"/>
                    </a:cubicBezTo>
                    <a:lnTo>
                      <a:pt x="314426" y="202138"/>
                    </a:lnTo>
                    <a:cubicBezTo>
                      <a:pt x="314027" y="195977"/>
                      <a:pt x="311668" y="190095"/>
                      <a:pt x="307693" y="185370"/>
                    </a:cubicBezTo>
                    <a:close/>
                  </a:path>
                </a:pathLst>
              </a:custGeom>
              <a:solidFill>
                <a:srgbClr val="C1C1C1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F70A3FE-AC72-47DF-B883-D3ABF0D34456}"/>
              </a:ext>
            </a:extLst>
          </p:cNvPr>
          <p:cNvGrpSpPr/>
          <p:nvPr/>
        </p:nvGrpSpPr>
        <p:grpSpPr>
          <a:xfrm>
            <a:off x="381018" y="5496510"/>
            <a:ext cx="11324689" cy="1139797"/>
            <a:chOff x="571518" y="5496510"/>
            <a:chExt cx="11324689" cy="1139797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E2AA17AA-226C-4516-914C-B3451BC61BE5}"/>
                </a:ext>
              </a:extLst>
            </p:cNvPr>
            <p:cNvSpPr txBox="1"/>
            <p:nvPr/>
          </p:nvSpPr>
          <p:spPr>
            <a:xfrm>
              <a:off x="1397126" y="5496510"/>
              <a:ext cx="20301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IN" sz="2000" spc="-20" baseline="0">
                  <a:solidFill>
                    <a:srgbClr val="0078D4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  <a:sym typeface="Segoe UI"/>
                  <a:rtl val="0"/>
                </a:rPr>
                <a:t>Java Redirection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DE5F1404-1D06-4CE4-A0AF-6B1808CFB9E6}"/>
                </a:ext>
              </a:extLst>
            </p:cNvPr>
            <p:cNvSpPr txBox="1"/>
            <p:nvPr/>
          </p:nvSpPr>
          <p:spPr>
            <a:xfrm>
              <a:off x="1397126" y="5928421"/>
              <a:ext cx="1049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>
                  <a:solidFill>
                    <a:srgbClr val="000000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  <a:sym typeface="Segoe UI"/>
                  <a:rtl val="0"/>
                </a:rPr>
                <a:t>Helps protect the enterprise from vulnerabilities of multiple installed versions of Java by mapping specific versions to individual apps or websites.</a:t>
              </a:r>
              <a:endParaRPr lang="en-IN" sz="20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endParaRPr>
            </a:p>
          </p:txBody>
        </p:sp>
        <p:grpSp>
          <p:nvGrpSpPr>
            <p:cNvPr id="140" name="Graphic 4">
              <a:extLst>
                <a:ext uri="{FF2B5EF4-FFF2-40B4-BE49-F238E27FC236}">
                  <a16:creationId xmlns:a16="http://schemas.microsoft.com/office/drawing/2014/main" id="{81D11D8F-FE8A-4094-894E-A2BFBD156F3C}"/>
                </a:ext>
              </a:extLst>
            </p:cNvPr>
            <p:cNvGrpSpPr/>
            <p:nvPr/>
          </p:nvGrpSpPr>
          <p:grpSpPr>
            <a:xfrm>
              <a:off x="571518" y="5742128"/>
              <a:ext cx="592733" cy="556961"/>
              <a:chOff x="571518" y="5742128"/>
              <a:chExt cx="592733" cy="556961"/>
            </a:xfrm>
          </p:grpSpPr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C361B360-5C35-4DD9-A82E-B27A4CD38662}"/>
                  </a:ext>
                </a:extLst>
              </p:cNvPr>
              <p:cNvSpPr/>
              <p:nvPr/>
            </p:nvSpPr>
            <p:spPr>
              <a:xfrm>
                <a:off x="872712" y="5869974"/>
                <a:ext cx="257621" cy="127921"/>
              </a:xfrm>
              <a:custGeom>
                <a:avLst/>
                <a:gdLst>
                  <a:gd name="connsiteX0" fmla="*/ 129700 w 257621"/>
                  <a:gd name="connsiteY0" fmla="*/ 0 h 127921"/>
                  <a:gd name="connsiteX1" fmla="*/ 129700 w 257621"/>
                  <a:gd name="connsiteY1" fmla="*/ 0 h 127921"/>
                  <a:gd name="connsiteX2" fmla="*/ 0 w 257621"/>
                  <a:gd name="connsiteY2" fmla="*/ 63897 h 127921"/>
                  <a:gd name="connsiteX3" fmla="*/ 129700 w 257621"/>
                  <a:gd name="connsiteY3" fmla="*/ 127922 h 127921"/>
                  <a:gd name="connsiteX4" fmla="*/ 257622 w 257621"/>
                  <a:gd name="connsiteY4" fmla="*/ 63897 h 127921"/>
                  <a:gd name="connsiteX5" fmla="*/ 129700 w 257621"/>
                  <a:gd name="connsiteY5" fmla="*/ 0 h 127921"/>
                  <a:gd name="connsiteX6" fmla="*/ 129700 w 257621"/>
                  <a:gd name="connsiteY6" fmla="*/ 0 h 127921"/>
                  <a:gd name="connsiteX7" fmla="*/ 129700 w 257621"/>
                  <a:gd name="connsiteY7" fmla="*/ 0 h 127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7621" h="127921">
                    <a:moveTo>
                      <a:pt x="129700" y="0"/>
                    </a:moveTo>
                    <a:lnTo>
                      <a:pt x="129700" y="0"/>
                    </a:lnTo>
                    <a:lnTo>
                      <a:pt x="0" y="63897"/>
                    </a:lnTo>
                    <a:lnTo>
                      <a:pt x="129700" y="127922"/>
                    </a:lnTo>
                    <a:lnTo>
                      <a:pt x="257622" y="63897"/>
                    </a:lnTo>
                    <a:lnTo>
                      <a:pt x="129700" y="0"/>
                    </a:lnTo>
                    <a:lnTo>
                      <a:pt x="129700" y="0"/>
                    </a:lnTo>
                    <a:lnTo>
                      <a:pt x="129700" y="0"/>
                    </a:lnTo>
                    <a:close/>
                  </a:path>
                </a:pathLst>
              </a:custGeom>
              <a:solidFill>
                <a:srgbClr val="C1C1C1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EA21BA32-BF93-4284-BBAE-2BE62180D5D0}"/>
                  </a:ext>
                </a:extLst>
              </p:cNvPr>
              <p:cNvSpPr/>
              <p:nvPr/>
            </p:nvSpPr>
            <p:spPr>
              <a:xfrm>
                <a:off x="872712" y="6034862"/>
                <a:ext cx="134654" cy="264227"/>
              </a:xfrm>
              <a:custGeom>
                <a:avLst/>
                <a:gdLst>
                  <a:gd name="connsiteX0" fmla="*/ 134654 w 134654"/>
                  <a:gd name="connsiteY0" fmla="*/ 0 h 264227"/>
                  <a:gd name="connsiteX1" fmla="*/ 134654 w 134654"/>
                  <a:gd name="connsiteY1" fmla="*/ 0 h 264227"/>
                  <a:gd name="connsiteX2" fmla="*/ 0 w 134654"/>
                  <a:gd name="connsiteY2" fmla="*/ 67327 h 264227"/>
                  <a:gd name="connsiteX3" fmla="*/ 0 w 134654"/>
                  <a:gd name="connsiteY3" fmla="*/ 264227 h 264227"/>
                  <a:gd name="connsiteX4" fmla="*/ 134654 w 134654"/>
                  <a:gd name="connsiteY4" fmla="*/ 196900 h 264227"/>
                  <a:gd name="connsiteX5" fmla="*/ 134654 w 134654"/>
                  <a:gd name="connsiteY5" fmla="*/ 0 h 264227"/>
                  <a:gd name="connsiteX6" fmla="*/ 134654 w 134654"/>
                  <a:gd name="connsiteY6" fmla="*/ 0 h 264227"/>
                  <a:gd name="connsiteX7" fmla="*/ 134654 w 134654"/>
                  <a:gd name="connsiteY7" fmla="*/ 0 h 264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654" h="264227">
                    <a:moveTo>
                      <a:pt x="134654" y="0"/>
                    </a:moveTo>
                    <a:lnTo>
                      <a:pt x="134654" y="0"/>
                    </a:lnTo>
                    <a:lnTo>
                      <a:pt x="0" y="67327"/>
                    </a:lnTo>
                    <a:lnTo>
                      <a:pt x="0" y="264227"/>
                    </a:lnTo>
                    <a:lnTo>
                      <a:pt x="134654" y="196900"/>
                    </a:lnTo>
                    <a:lnTo>
                      <a:pt x="134654" y="0"/>
                    </a:lnTo>
                    <a:lnTo>
                      <a:pt x="134654" y="0"/>
                    </a:lnTo>
                    <a:lnTo>
                      <a:pt x="134654" y="0"/>
                    </a:lnTo>
                    <a:close/>
                  </a:path>
                </a:pathLst>
              </a:custGeom>
              <a:solidFill>
                <a:srgbClr val="2F2F2F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7CB0F218-6E98-4078-A98A-5CE573C72832}"/>
                  </a:ext>
                </a:extLst>
              </p:cNvPr>
              <p:cNvSpPr/>
              <p:nvPr/>
            </p:nvSpPr>
            <p:spPr>
              <a:xfrm>
                <a:off x="692707" y="6034862"/>
                <a:ext cx="134654" cy="264227"/>
              </a:xfrm>
              <a:custGeom>
                <a:avLst/>
                <a:gdLst>
                  <a:gd name="connsiteX0" fmla="*/ 134654 w 134654"/>
                  <a:gd name="connsiteY0" fmla="*/ 67327 h 264227"/>
                  <a:gd name="connsiteX1" fmla="*/ 134654 w 134654"/>
                  <a:gd name="connsiteY1" fmla="*/ 67327 h 264227"/>
                  <a:gd name="connsiteX2" fmla="*/ 0 w 134654"/>
                  <a:gd name="connsiteY2" fmla="*/ 0 h 264227"/>
                  <a:gd name="connsiteX3" fmla="*/ 0 w 134654"/>
                  <a:gd name="connsiteY3" fmla="*/ 196900 h 264227"/>
                  <a:gd name="connsiteX4" fmla="*/ 134654 w 134654"/>
                  <a:gd name="connsiteY4" fmla="*/ 264227 h 264227"/>
                  <a:gd name="connsiteX5" fmla="*/ 134654 w 134654"/>
                  <a:gd name="connsiteY5" fmla="*/ 67327 h 264227"/>
                  <a:gd name="connsiteX6" fmla="*/ 134654 w 134654"/>
                  <a:gd name="connsiteY6" fmla="*/ 67327 h 264227"/>
                  <a:gd name="connsiteX7" fmla="*/ 134654 w 134654"/>
                  <a:gd name="connsiteY7" fmla="*/ 67327 h 264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654" h="264227">
                    <a:moveTo>
                      <a:pt x="134654" y="67327"/>
                    </a:moveTo>
                    <a:lnTo>
                      <a:pt x="134654" y="67327"/>
                    </a:lnTo>
                    <a:lnTo>
                      <a:pt x="0" y="0"/>
                    </a:lnTo>
                    <a:lnTo>
                      <a:pt x="0" y="196900"/>
                    </a:lnTo>
                    <a:lnTo>
                      <a:pt x="134654" y="264227"/>
                    </a:lnTo>
                    <a:lnTo>
                      <a:pt x="134654" y="67327"/>
                    </a:lnTo>
                    <a:lnTo>
                      <a:pt x="134654" y="67327"/>
                    </a:lnTo>
                    <a:lnTo>
                      <a:pt x="134654" y="67327"/>
                    </a:lnTo>
                    <a:close/>
                  </a:path>
                </a:pathLst>
              </a:custGeom>
              <a:solidFill>
                <a:srgbClr val="2F2F2F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DC8915CD-DA12-44E7-874E-5673F35AC830}"/>
                  </a:ext>
                </a:extLst>
              </p:cNvPr>
              <p:cNvSpPr/>
              <p:nvPr/>
            </p:nvSpPr>
            <p:spPr>
              <a:xfrm>
                <a:off x="571518" y="5869974"/>
                <a:ext cx="259146" cy="127921"/>
              </a:xfrm>
              <a:custGeom>
                <a:avLst/>
                <a:gdLst>
                  <a:gd name="connsiteX0" fmla="*/ 0 w 259146"/>
                  <a:gd name="connsiteY0" fmla="*/ 63897 h 127921"/>
                  <a:gd name="connsiteX1" fmla="*/ 0 w 259146"/>
                  <a:gd name="connsiteY1" fmla="*/ 63897 h 127921"/>
                  <a:gd name="connsiteX2" fmla="*/ 129573 w 259146"/>
                  <a:gd name="connsiteY2" fmla="*/ 127922 h 127921"/>
                  <a:gd name="connsiteX3" fmla="*/ 259146 w 259146"/>
                  <a:gd name="connsiteY3" fmla="*/ 63897 h 127921"/>
                  <a:gd name="connsiteX4" fmla="*/ 129573 w 259146"/>
                  <a:gd name="connsiteY4" fmla="*/ 0 h 127921"/>
                  <a:gd name="connsiteX5" fmla="*/ 0 w 259146"/>
                  <a:gd name="connsiteY5" fmla="*/ 63897 h 127921"/>
                  <a:gd name="connsiteX6" fmla="*/ 0 w 259146"/>
                  <a:gd name="connsiteY6" fmla="*/ 63897 h 127921"/>
                  <a:gd name="connsiteX7" fmla="*/ 0 w 259146"/>
                  <a:gd name="connsiteY7" fmla="*/ 63897 h 127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146" h="127921">
                    <a:moveTo>
                      <a:pt x="0" y="63897"/>
                    </a:moveTo>
                    <a:lnTo>
                      <a:pt x="0" y="63897"/>
                    </a:lnTo>
                    <a:lnTo>
                      <a:pt x="129573" y="127922"/>
                    </a:lnTo>
                    <a:lnTo>
                      <a:pt x="259146" y="63897"/>
                    </a:lnTo>
                    <a:lnTo>
                      <a:pt x="129573" y="0"/>
                    </a:lnTo>
                    <a:lnTo>
                      <a:pt x="0" y="63897"/>
                    </a:lnTo>
                    <a:lnTo>
                      <a:pt x="0" y="63897"/>
                    </a:lnTo>
                    <a:lnTo>
                      <a:pt x="0" y="63897"/>
                    </a:lnTo>
                    <a:close/>
                  </a:path>
                </a:pathLst>
              </a:custGeom>
              <a:solidFill>
                <a:srgbClr val="D1D1D1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ECE64E47-9B36-47D8-8622-039DA5CA0CE1}"/>
                  </a:ext>
                </a:extLst>
              </p:cNvPr>
              <p:cNvSpPr/>
              <p:nvPr/>
            </p:nvSpPr>
            <p:spPr>
              <a:xfrm>
                <a:off x="876088" y="5742128"/>
                <a:ext cx="104398" cy="102750"/>
              </a:xfrm>
              <a:custGeom>
                <a:avLst/>
                <a:gdLst>
                  <a:gd name="connsiteX0" fmla="*/ 80847 w 104398"/>
                  <a:gd name="connsiteY0" fmla="*/ 42099 h 102750"/>
                  <a:gd name="connsiteX1" fmla="*/ 80847 w 104398"/>
                  <a:gd name="connsiteY1" fmla="*/ 42099 h 102750"/>
                  <a:gd name="connsiteX2" fmla="*/ 69033 w 104398"/>
                  <a:gd name="connsiteY2" fmla="*/ 35366 h 102750"/>
                  <a:gd name="connsiteX3" fmla="*/ 62300 w 104398"/>
                  <a:gd name="connsiteY3" fmla="*/ 23552 h 102750"/>
                  <a:gd name="connsiteX4" fmla="*/ 58997 w 104398"/>
                  <a:gd name="connsiteY4" fmla="*/ 5005 h 102750"/>
                  <a:gd name="connsiteX5" fmla="*/ 52265 w 104398"/>
                  <a:gd name="connsiteY5" fmla="*/ 51 h 102750"/>
                  <a:gd name="connsiteX6" fmla="*/ 47198 w 104398"/>
                  <a:gd name="connsiteY6" fmla="*/ 3773 h 102750"/>
                  <a:gd name="connsiteX7" fmla="*/ 47183 w 104398"/>
                  <a:gd name="connsiteY7" fmla="*/ 5005 h 102750"/>
                  <a:gd name="connsiteX8" fmla="*/ 42102 w 104398"/>
                  <a:gd name="connsiteY8" fmla="*/ 23552 h 102750"/>
                  <a:gd name="connsiteX9" fmla="*/ 35369 w 104398"/>
                  <a:gd name="connsiteY9" fmla="*/ 35366 h 102750"/>
                  <a:gd name="connsiteX10" fmla="*/ 23555 w 104398"/>
                  <a:gd name="connsiteY10" fmla="*/ 42099 h 102750"/>
                  <a:gd name="connsiteX11" fmla="*/ 5135 w 104398"/>
                  <a:gd name="connsiteY11" fmla="*/ 45402 h 102750"/>
                  <a:gd name="connsiteX12" fmla="*/ 54 w 104398"/>
                  <a:gd name="connsiteY12" fmla="*/ 52134 h 102750"/>
                  <a:gd name="connsiteX13" fmla="*/ 3758 w 104398"/>
                  <a:gd name="connsiteY13" fmla="*/ 57216 h 102750"/>
                  <a:gd name="connsiteX14" fmla="*/ 5135 w 104398"/>
                  <a:gd name="connsiteY14" fmla="*/ 57216 h 102750"/>
                  <a:gd name="connsiteX15" fmla="*/ 23555 w 104398"/>
                  <a:gd name="connsiteY15" fmla="*/ 62297 h 102750"/>
                  <a:gd name="connsiteX16" fmla="*/ 42102 w 104398"/>
                  <a:gd name="connsiteY16" fmla="*/ 80717 h 102750"/>
                  <a:gd name="connsiteX17" fmla="*/ 47183 w 104398"/>
                  <a:gd name="connsiteY17" fmla="*/ 97612 h 102750"/>
                  <a:gd name="connsiteX18" fmla="*/ 50886 w 104398"/>
                  <a:gd name="connsiteY18" fmla="*/ 102693 h 102750"/>
                  <a:gd name="connsiteX19" fmla="*/ 52265 w 104398"/>
                  <a:gd name="connsiteY19" fmla="*/ 102693 h 102750"/>
                  <a:gd name="connsiteX20" fmla="*/ 58997 w 104398"/>
                  <a:gd name="connsiteY20" fmla="*/ 97612 h 102750"/>
                  <a:gd name="connsiteX21" fmla="*/ 62300 w 104398"/>
                  <a:gd name="connsiteY21" fmla="*/ 80717 h 102750"/>
                  <a:gd name="connsiteX22" fmla="*/ 69033 w 104398"/>
                  <a:gd name="connsiteY22" fmla="*/ 69030 h 102750"/>
                  <a:gd name="connsiteX23" fmla="*/ 80847 w 104398"/>
                  <a:gd name="connsiteY23" fmla="*/ 62297 h 102750"/>
                  <a:gd name="connsiteX24" fmla="*/ 99394 w 104398"/>
                  <a:gd name="connsiteY24" fmla="*/ 57216 h 102750"/>
                  <a:gd name="connsiteX25" fmla="*/ 104363 w 104398"/>
                  <a:gd name="connsiteY25" fmla="*/ 53366 h 102750"/>
                  <a:gd name="connsiteX26" fmla="*/ 104348 w 104398"/>
                  <a:gd name="connsiteY26" fmla="*/ 52134 h 102750"/>
                  <a:gd name="connsiteX27" fmla="*/ 99394 w 104398"/>
                  <a:gd name="connsiteY27" fmla="*/ 45402 h 102750"/>
                  <a:gd name="connsiteX28" fmla="*/ 80847 w 104398"/>
                  <a:gd name="connsiteY28" fmla="*/ 42099 h 102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4398" h="102750">
                    <a:moveTo>
                      <a:pt x="80847" y="42099"/>
                    </a:moveTo>
                    <a:lnTo>
                      <a:pt x="80847" y="42099"/>
                    </a:lnTo>
                    <a:cubicBezTo>
                      <a:pt x="76713" y="40219"/>
                      <a:pt x="72759" y="37958"/>
                      <a:pt x="69033" y="35366"/>
                    </a:cubicBezTo>
                    <a:cubicBezTo>
                      <a:pt x="66436" y="31644"/>
                      <a:pt x="64183" y="27680"/>
                      <a:pt x="62300" y="23552"/>
                    </a:cubicBezTo>
                    <a:cubicBezTo>
                      <a:pt x="60095" y="17620"/>
                      <a:pt x="58976" y="11332"/>
                      <a:pt x="58997" y="5005"/>
                    </a:cubicBezTo>
                    <a:cubicBezTo>
                      <a:pt x="57219" y="1703"/>
                      <a:pt x="55567" y="51"/>
                      <a:pt x="52265" y="51"/>
                    </a:cubicBezTo>
                    <a:cubicBezTo>
                      <a:pt x="49837" y="-317"/>
                      <a:pt x="47569" y="1347"/>
                      <a:pt x="47198" y="3773"/>
                    </a:cubicBezTo>
                    <a:cubicBezTo>
                      <a:pt x="47136" y="4180"/>
                      <a:pt x="47131" y="4599"/>
                      <a:pt x="47183" y="5005"/>
                    </a:cubicBezTo>
                    <a:cubicBezTo>
                      <a:pt x="45936" y="11306"/>
                      <a:pt x="44239" y="17505"/>
                      <a:pt x="42102" y="23552"/>
                    </a:cubicBezTo>
                    <a:cubicBezTo>
                      <a:pt x="40922" y="28011"/>
                      <a:pt x="38601" y="32076"/>
                      <a:pt x="35369" y="35366"/>
                    </a:cubicBezTo>
                    <a:cubicBezTo>
                      <a:pt x="31660" y="37996"/>
                      <a:pt x="27704" y="40244"/>
                      <a:pt x="23555" y="42099"/>
                    </a:cubicBezTo>
                    <a:cubicBezTo>
                      <a:pt x="17506" y="43661"/>
                      <a:pt x="11349" y="44766"/>
                      <a:pt x="5135" y="45402"/>
                    </a:cubicBezTo>
                    <a:cubicBezTo>
                      <a:pt x="1706" y="47053"/>
                      <a:pt x="54" y="48831"/>
                      <a:pt x="54" y="52134"/>
                    </a:cubicBezTo>
                    <a:cubicBezTo>
                      <a:pt x="-326" y="54560"/>
                      <a:pt x="1332" y="56835"/>
                      <a:pt x="3758" y="57216"/>
                    </a:cubicBezTo>
                    <a:cubicBezTo>
                      <a:pt x="4214" y="57292"/>
                      <a:pt x="4679" y="57292"/>
                      <a:pt x="5135" y="57216"/>
                    </a:cubicBezTo>
                    <a:cubicBezTo>
                      <a:pt x="11457" y="58169"/>
                      <a:pt x="17641" y="59870"/>
                      <a:pt x="23555" y="62297"/>
                    </a:cubicBezTo>
                    <a:cubicBezTo>
                      <a:pt x="32663" y="64545"/>
                      <a:pt x="39795" y="71621"/>
                      <a:pt x="42102" y="80717"/>
                    </a:cubicBezTo>
                    <a:cubicBezTo>
                      <a:pt x="44256" y="86205"/>
                      <a:pt x="45956" y="91845"/>
                      <a:pt x="47183" y="97612"/>
                    </a:cubicBezTo>
                    <a:cubicBezTo>
                      <a:pt x="46803" y="100038"/>
                      <a:pt x="48461" y="102312"/>
                      <a:pt x="50886" y="102693"/>
                    </a:cubicBezTo>
                    <a:cubicBezTo>
                      <a:pt x="51344" y="102769"/>
                      <a:pt x="51808" y="102769"/>
                      <a:pt x="52265" y="102693"/>
                    </a:cubicBezTo>
                    <a:cubicBezTo>
                      <a:pt x="55567" y="102693"/>
                      <a:pt x="57219" y="100915"/>
                      <a:pt x="58997" y="97612"/>
                    </a:cubicBezTo>
                    <a:cubicBezTo>
                      <a:pt x="58964" y="91819"/>
                      <a:pt x="60086" y="86077"/>
                      <a:pt x="62300" y="80717"/>
                    </a:cubicBezTo>
                    <a:cubicBezTo>
                      <a:pt x="64180" y="76626"/>
                      <a:pt x="66434" y="72714"/>
                      <a:pt x="69033" y="69030"/>
                    </a:cubicBezTo>
                    <a:cubicBezTo>
                      <a:pt x="72319" y="65803"/>
                      <a:pt x="76391" y="63478"/>
                      <a:pt x="80847" y="62297"/>
                    </a:cubicBezTo>
                    <a:cubicBezTo>
                      <a:pt x="86881" y="60099"/>
                      <a:pt x="93084" y="58397"/>
                      <a:pt x="99394" y="57216"/>
                    </a:cubicBezTo>
                    <a:cubicBezTo>
                      <a:pt x="101830" y="57520"/>
                      <a:pt x="104054" y="55806"/>
                      <a:pt x="104363" y="53366"/>
                    </a:cubicBezTo>
                    <a:cubicBezTo>
                      <a:pt x="104415" y="52960"/>
                      <a:pt x="104410" y="52541"/>
                      <a:pt x="104348" y="52134"/>
                    </a:cubicBezTo>
                    <a:cubicBezTo>
                      <a:pt x="104348" y="48831"/>
                      <a:pt x="102696" y="47053"/>
                      <a:pt x="99394" y="45402"/>
                    </a:cubicBezTo>
                    <a:cubicBezTo>
                      <a:pt x="90882" y="43750"/>
                      <a:pt x="85928" y="43750"/>
                      <a:pt x="80847" y="42099"/>
                    </a:cubicBezTo>
                    <a:close/>
                  </a:path>
                </a:pathLst>
              </a:custGeom>
              <a:solidFill>
                <a:srgbClr val="0078D4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66DF098F-A924-46F6-BFE5-16FBA791E4CB}"/>
                  </a:ext>
                </a:extLst>
              </p:cNvPr>
              <p:cNvSpPr/>
              <p:nvPr/>
            </p:nvSpPr>
            <p:spPr>
              <a:xfrm>
                <a:off x="800431" y="5969985"/>
                <a:ext cx="104293" cy="102771"/>
              </a:xfrm>
              <a:custGeom>
                <a:avLst/>
                <a:gdLst>
                  <a:gd name="connsiteX0" fmla="*/ 42048 w 104293"/>
                  <a:gd name="connsiteY0" fmla="*/ 78342 h 102771"/>
                  <a:gd name="connsiteX1" fmla="*/ 42048 w 104293"/>
                  <a:gd name="connsiteY1" fmla="*/ 78342 h 102771"/>
                  <a:gd name="connsiteX2" fmla="*/ 47129 w 104293"/>
                  <a:gd name="connsiteY2" fmla="*/ 96889 h 102771"/>
                  <a:gd name="connsiteX3" fmla="*/ 51347 w 104293"/>
                  <a:gd name="connsiteY3" fmla="*/ 102707 h 102771"/>
                  <a:gd name="connsiteX4" fmla="*/ 57165 w 104293"/>
                  <a:gd name="connsiteY4" fmla="*/ 98490 h 102771"/>
                  <a:gd name="connsiteX5" fmla="*/ 57165 w 104293"/>
                  <a:gd name="connsiteY5" fmla="*/ 96889 h 102771"/>
                  <a:gd name="connsiteX6" fmla="*/ 62246 w 104293"/>
                  <a:gd name="connsiteY6" fmla="*/ 78342 h 102771"/>
                  <a:gd name="connsiteX7" fmla="*/ 68979 w 104293"/>
                  <a:gd name="connsiteY7" fmla="*/ 66528 h 102771"/>
                  <a:gd name="connsiteX8" fmla="*/ 80793 w 104293"/>
                  <a:gd name="connsiteY8" fmla="*/ 61574 h 102771"/>
                  <a:gd name="connsiteX9" fmla="*/ 99212 w 104293"/>
                  <a:gd name="connsiteY9" fmla="*/ 56493 h 102771"/>
                  <a:gd name="connsiteX10" fmla="*/ 104294 w 104293"/>
                  <a:gd name="connsiteY10" fmla="*/ 49760 h 102771"/>
                  <a:gd name="connsiteX11" fmla="*/ 99212 w 104293"/>
                  <a:gd name="connsiteY11" fmla="*/ 44679 h 102771"/>
                  <a:gd name="connsiteX12" fmla="*/ 80793 w 104293"/>
                  <a:gd name="connsiteY12" fmla="*/ 39724 h 102771"/>
                  <a:gd name="connsiteX13" fmla="*/ 68979 w 104293"/>
                  <a:gd name="connsiteY13" fmla="*/ 32992 h 102771"/>
                  <a:gd name="connsiteX14" fmla="*/ 62246 w 104293"/>
                  <a:gd name="connsiteY14" fmla="*/ 22829 h 102771"/>
                  <a:gd name="connsiteX15" fmla="*/ 57165 w 104293"/>
                  <a:gd name="connsiteY15" fmla="*/ 4282 h 102771"/>
                  <a:gd name="connsiteX16" fmla="*/ 51347 w 104293"/>
                  <a:gd name="connsiteY16" fmla="*/ 65 h 102771"/>
                  <a:gd name="connsiteX17" fmla="*/ 47129 w 104293"/>
                  <a:gd name="connsiteY17" fmla="*/ 4282 h 102771"/>
                  <a:gd name="connsiteX18" fmla="*/ 42048 w 104293"/>
                  <a:gd name="connsiteY18" fmla="*/ 22829 h 102771"/>
                  <a:gd name="connsiteX19" fmla="*/ 35315 w 104293"/>
                  <a:gd name="connsiteY19" fmla="*/ 32992 h 102771"/>
                  <a:gd name="connsiteX20" fmla="*/ 23501 w 104293"/>
                  <a:gd name="connsiteY20" fmla="*/ 39724 h 102771"/>
                  <a:gd name="connsiteX21" fmla="*/ 4954 w 104293"/>
                  <a:gd name="connsiteY21" fmla="*/ 44679 h 102771"/>
                  <a:gd name="connsiteX22" fmla="*/ 0 w 104293"/>
                  <a:gd name="connsiteY22" fmla="*/ 49760 h 102771"/>
                  <a:gd name="connsiteX23" fmla="*/ 4954 w 104293"/>
                  <a:gd name="connsiteY23" fmla="*/ 56493 h 102771"/>
                  <a:gd name="connsiteX24" fmla="*/ 23501 w 104293"/>
                  <a:gd name="connsiteY24" fmla="*/ 61574 h 102771"/>
                  <a:gd name="connsiteX25" fmla="*/ 35315 w 104293"/>
                  <a:gd name="connsiteY25" fmla="*/ 66528 h 102771"/>
                  <a:gd name="connsiteX26" fmla="*/ 42048 w 104293"/>
                  <a:gd name="connsiteY26" fmla="*/ 78342 h 102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04293" h="102771">
                    <a:moveTo>
                      <a:pt x="42048" y="78342"/>
                    </a:moveTo>
                    <a:lnTo>
                      <a:pt x="42048" y="78342"/>
                    </a:lnTo>
                    <a:cubicBezTo>
                      <a:pt x="43699" y="83424"/>
                      <a:pt x="45351" y="90156"/>
                      <a:pt x="47129" y="96889"/>
                    </a:cubicBezTo>
                    <a:cubicBezTo>
                      <a:pt x="46687" y="99658"/>
                      <a:pt x="48575" y="102263"/>
                      <a:pt x="51347" y="102707"/>
                    </a:cubicBezTo>
                    <a:cubicBezTo>
                      <a:pt x="54117" y="103152"/>
                      <a:pt x="56723" y="101259"/>
                      <a:pt x="57165" y="98490"/>
                    </a:cubicBezTo>
                    <a:cubicBezTo>
                      <a:pt x="57250" y="97956"/>
                      <a:pt x="57250" y="97422"/>
                      <a:pt x="57165" y="96889"/>
                    </a:cubicBezTo>
                    <a:cubicBezTo>
                      <a:pt x="58816" y="90156"/>
                      <a:pt x="60594" y="83424"/>
                      <a:pt x="62246" y="78342"/>
                    </a:cubicBezTo>
                    <a:cubicBezTo>
                      <a:pt x="63426" y="73883"/>
                      <a:pt x="65747" y="69818"/>
                      <a:pt x="68979" y="66528"/>
                    </a:cubicBezTo>
                    <a:cubicBezTo>
                      <a:pt x="72776" y="64559"/>
                      <a:pt x="76726" y="62908"/>
                      <a:pt x="80793" y="61574"/>
                    </a:cubicBezTo>
                    <a:cubicBezTo>
                      <a:pt x="86728" y="59211"/>
                      <a:pt x="92904" y="57509"/>
                      <a:pt x="99212" y="56493"/>
                    </a:cubicBezTo>
                    <a:cubicBezTo>
                      <a:pt x="102642" y="54841"/>
                      <a:pt x="104294" y="53190"/>
                      <a:pt x="104294" y="49760"/>
                    </a:cubicBezTo>
                    <a:cubicBezTo>
                      <a:pt x="104294" y="46330"/>
                      <a:pt x="102642" y="46457"/>
                      <a:pt x="99212" y="44679"/>
                    </a:cubicBezTo>
                    <a:cubicBezTo>
                      <a:pt x="92913" y="43688"/>
                      <a:pt x="86738" y="42036"/>
                      <a:pt x="80793" y="39724"/>
                    </a:cubicBezTo>
                    <a:cubicBezTo>
                      <a:pt x="76367" y="38467"/>
                      <a:pt x="72312" y="36168"/>
                      <a:pt x="68979" y="32992"/>
                    </a:cubicBezTo>
                    <a:cubicBezTo>
                      <a:pt x="65549" y="31213"/>
                      <a:pt x="63897" y="26259"/>
                      <a:pt x="62246" y="22829"/>
                    </a:cubicBezTo>
                    <a:cubicBezTo>
                      <a:pt x="60594" y="19399"/>
                      <a:pt x="58816" y="11015"/>
                      <a:pt x="57165" y="4282"/>
                    </a:cubicBezTo>
                    <a:cubicBezTo>
                      <a:pt x="56723" y="1513"/>
                      <a:pt x="54117" y="-380"/>
                      <a:pt x="51347" y="65"/>
                    </a:cubicBezTo>
                    <a:cubicBezTo>
                      <a:pt x="49177" y="408"/>
                      <a:pt x="47476" y="2110"/>
                      <a:pt x="47129" y="4282"/>
                    </a:cubicBezTo>
                    <a:cubicBezTo>
                      <a:pt x="45351" y="11015"/>
                      <a:pt x="43699" y="17748"/>
                      <a:pt x="42048" y="22829"/>
                    </a:cubicBezTo>
                    <a:cubicBezTo>
                      <a:pt x="40193" y="26462"/>
                      <a:pt x="37934" y="29867"/>
                      <a:pt x="35315" y="32992"/>
                    </a:cubicBezTo>
                    <a:cubicBezTo>
                      <a:pt x="31964" y="36142"/>
                      <a:pt x="27915" y="38441"/>
                      <a:pt x="23501" y="39724"/>
                    </a:cubicBezTo>
                    <a:cubicBezTo>
                      <a:pt x="17443" y="41808"/>
                      <a:pt x="11245" y="43459"/>
                      <a:pt x="4954" y="44679"/>
                    </a:cubicBezTo>
                    <a:cubicBezTo>
                      <a:pt x="1651" y="46457"/>
                      <a:pt x="0" y="48109"/>
                      <a:pt x="0" y="49760"/>
                    </a:cubicBezTo>
                    <a:cubicBezTo>
                      <a:pt x="0" y="51412"/>
                      <a:pt x="1651" y="54841"/>
                      <a:pt x="4954" y="56493"/>
                    </a:cubicBezTo>
                    <a:cubicBezTo>
                      <a:pt x="11250" y="57738"/>
                      <a:pt x="17449" y="59440"/>
                      <a:pt x="23501" y="61574"/>
                    </a:cubicBezTo>
                    <a:cubicBezTo>
                      <a:pt x="27558" y="62920"/>
                      <a:pt x="31507" y="64585"/>
                      <a:pt x="35315" y="66528"/>
                    </a:cubicBezTo>
                    <a:cubicBezTo>
                      <a:pt x="37912" y="70250"/>
                      <a:pt x="40165" y="74214"/>
                      <a:pt x="42048" y="78342"/>
                    </a:cubicBezTo>
                    <a:close/>
                  </a:path>
                </a:pathLst>
              </a:custGeom>
              <a:solidFill>
                <a:srgbClr val="0078D4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5131B650-3837-443F-8562-CBF7001F0DEC}"/>
                  </a:ext>
                </a:extLst>
              </p:cNvPr>
              <p:cNvSpPr/>
              <p:nvPr/>
            </p:nvSpPr>
            <p:spPr>
              <a:xfrm>
                <a:off x="1060681" y="6013394"/>
                <a:ext cx="103570" cy="103404"/>
              </a:xfrm>
              <a:custGeom>
                <a:avLst/>
                <a:gdLst>
                  <a:gd name="connsiteX0" fmla="*/ 5629 w 103570"/>
                  <a:gd name="connsiteY0" fmla="*/ 56275 h 103404"/>
                  <a:gd name="connsiteX1" fmla="*/ 5629 w 103570"/>
                  <a:gd name="connsiteY1" fmla="*/ 56275 h 103404"/>
                  <a:gd name="connsiteX2" fmla="*/ 24175 w 103570"/>
                  <a:gd name="connsiteY2" fmla="*/ 61356 h 103404"/>
                  <a:gd name="connsiteX3" fmla="*/ 35989 w 103570"/>
                  <a:gd name="connsiteY3" fmla="*/ 68089 h 103404"/>
                  <a:gd name="connsiteX4" fmla="*/ 42722 w 103570"/>
                  <a:gd name="connsiteY4" fmla="*/ 79903 h 103404"/>
                  <a:gd name="connsiteX5" fmla="*/ 46025 w 103570"/>
                  <a:gd name="connsiteY5" fmla="*/ 98450 h 103404"/>
                  <a:gd name="connsiteX6" fmla="*/ 52758 w 103570"/>
                  <a:gd name="connsiteY6" fmla="*/ 103404 h 103404"/>
                  <a:gd name="connsiteX7" fmla="*/ 57839 w 103570"/>
                  <a:gd name="connsiteY7" fmla="*/ 98450 h 103404"/>
                  <a:gd name="connsiteX8" fmla="*/ 62920 w 103570"/>
                  <a:gd name="connsiteY8" fmla="*/ 79903 h 103404"/>
                  <a:gd name="connsiteX9" fmla="*/ 69907 w 103570"/>
                  <a:gd name="connsiteY9" fmla="*/ 68979 h 103404"/>
                  <a:gd name="connsiteX10" fmla="*/ 81594 w 103570"/>
                  <a:gd name="connsiteY10" fmla="*/ 62246 h 103404"/>
                  <a:gd name="connsiteX11" fmla="*/ 100141 w 103570"/>
                  <a:gd name="connsiteY11" fmla="*/ 57165 h 103404"/>
                  <a:gd name="connsiteX12" fmla="*/ 103571 w 103570"/>
                  <a:gd name="connsiteY12" fmla="*/ 52210 h 103404"/>
                  <a:gd name="connsiteX13" fmla="*/ 100141 w 103570"/>
                  <a:gd name="connsiteY13" fmla="*/ 47129 h 103404"/>
                  <a:gd name="connsiteX14" fmla="*/ 81594 w 103570"/>
                  <a:gd name="connsiteY14" fmla="*/ 42048 h 103404"/>
                  <a:gd name="connsiteX15" fmla="*/ 63174 w 103570"/>
                  <a:gd name="connsiteY15" fmla="*/ 23501 h 103404"/>
                  <a:gd name="connsiteX16" fmla="*/ 58093 w 103570"/>
                  <a:gd name="connsiteY16" fmla="*/ 5081 h 103404"/>
                  <a:gd name="connsiteX17" fmla="*/ 53012 w 103570"/>
                  <a:gd name="connsiteY17" fmla="*/ 0 h 103404"/>
                  <a:gd name="connsiteX18" fmla="*/ 46279 w 103570"/>
                  <a:gd name="connsiteY18" fmla="*/ 5081 h 103404"/>
                  <a:gd name="connsiteX19" fmla="*/ 42976 w 103570"/>
                  <a:gd name="connsiteY19" fmla="*/ 23501 h 103404"/>
                  <a:gd name="connsiteX20" fmla="*/ 36243 w 103570"/>
                  <a:gd name="connsiteY20" fmla="*/ 35315 h 103404"/>
                  <a:gd name="connsiteX21" fmla="*/ 24429 w 103570"/>
                  <a:gd name="connsiteY21" fmla="*/ 42048 h 103404"/>
                  <a:gd name="connsiteX22" fmla="*/ 5883 w 103570"/>
                  <a:gd name="connsiteY22" fmla="*/ 47129 h 103404"/>
                  <a:gd name="connsiteX23" fmla="*/ 65 w 103570"/>
                  <a:gd name="connsiteY23" fmla="*/ 51346 h 103404"/>
                  <a:gd name="connsiteX24" fmla="*/ 4281 w 103570"/>
                  <a:gd name="connsiteY24" fmla="*/ 57165 h 103404"/>
                  <a:gd name="connsiteX25" fmla="*/ 5883 w 103570"/>
                  <a:gd name="connsiteY25" fmla="*/ 57165 h 103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03570" h="103404">
                    <a:moveTo>
                      <a:pt x="5629" y="56275"/>
                    </a:moveTo>
                    <a:lnTo>
                      <a:pt x="5629" y="56275"/>
                    </a:lnTo>
                    <a:cubicBezTo>
                      <a:pt x="11906" y="57596"/>
                      <a:pt x="18099" y="59299"/>
                      <a:pt x="24175" y="61356"/>
                    </a:cubicBezTo>
                    <a:cubicBezTo>
                      <a:pt x="28309" y="63237"/>
                      <a:pt x="32263" y="65498"/>
                      <a:pt x="35989" y="68089"/>
                    </a:cubicBezTo>
                    <a:cubicBezTo>
                      <a:pt x="38540" y="71850"/>
                      <a:pt x="40791" y="75800"/>
                      <a:pt x="42722" y="79903"/>
                    </a:cubicBezTo>
                    <a:cubicBezTo>
                      <a:pt x="44927" y="85836"/>
                      <a:pt x="46046" y="92124"/>
                      <a:pt x="46025" y="98450"/>
                    </a:cubicBezTo>
                    <a:cubicBezTo>
                      <a:pt x="47676" y="101753"/>
                      <a:pt x="49455" y="103404"/>
                      <a:pt x="52758" y="103404"/>
                    </a:cubicBezTo>
                    <a:cubicBezTo>
                      <a:pt x="55463" y="103277"/>
                      <a:pt x="57648" y="101156"/>
                      <a:pt x="57839" y="98450"/>
                    </a:cubicBezTo>
                    <a:cubicBezTo>
                      <a:pt x="59025" y="92136"/>
                      <a:pt x="60725" y="85937"/>
                      <a:pt x="62920" y="79903"/>
                    </a:cubicBezTo>
                    <a:cubicBezTo>
                      <a:pt x="64310" y="75737"/>
                      <a:pt x="66711" y="71989"/>
                      <a:pt x="69907" y="68979"/>
                    </a:cubicBezTo>
                    <a:cubicBezTo>
                      <a:pt x="73587" y="66375"/>
                      <a:pt x="77500" y="64126"/>
                      <a:pt x="81594" y="62246"/>
                    </a:cubicBezTo>
                    <a:cubicBezTo>
                      <a:pt x="87600" y="59959"/>
                      <a:pt x="93811" y="58257"/>
                      <a:pt x="100141" y="57165"/>
                    </a:cubicBezTo>
                    <a:cubicBezTo>
                      <a:pt x="103571" y="57165"/>
                      <a:pt x="103571" y="55513"/>
                      <a:pt x="103571" y="52210"/>
                    </a:cubicBezTo>
                    <a:cubicBezTo>
                      <a:pt x="103571" y="48908"/>
                      <a:pt x="103571" y="47129"/>
                      <a:pt x="100141" y="47129"/>
                    </a:cubicBezTo>
                    <a:cubicBezTo>
                      <a:pt x="93797" y="46087"/>
                      <a:pt x="87580" y="44385"/>
                      <a:pt x="81594" y="42048"/>
                    </a:cubicBezTo>
                    <a:cubicBezTo>
                      <a:pt x="72501" y="39736"/>
                      <a:pt x="65419" y="32609"/>
                      <a:pt x="63174" y="23501"/>
                    </a:cubicBezTo>
                    <a:cubicBezTo>
                      <a:pt x="60750" y="17581"/>
                      <a:pt x="59044" y="11407"/>
                      <a:pt x="58093" y="5081"/>
                    </a:cubicBezTo>
                    <a:cubicBezTo>
                      <a:pt x="57909" y="2350"/>
                      <a:pt x="55738" y="190"/>
                      <a:pt x="53012" y="0"/>
                    </a:cubicBezTo>
                    <a:cubicBezTo>
                      <a:pt x="49709" y="0"/>
                      <a:pt x="47930" y="1651"/>
                      <a:pt x="46279" y="5081"/>
                    </a:cubicBezTo>
                    <a:cubicBezTo>
                      <a:pt x="46478" y="11382"/>
                      <a:pt x="45353" y="17657"/>
                      <a:pt x="42976" y="23501"/>
                    </a:cubicBezTo>
                    <a:cubicBezTo>
                      <a:pt x="41073" y="27629"/>
                      <a:pt x="38821" y="31580"/>
                      <a:pt x="36243" y="35315"/>
                    </a:cubicBezTo>
                    <a:cubicBezTo>
                      <a:pt x="32957" y="38542"/>
                      <a:pt x="28886" y="40866"/>
                      <a:pt x="24429" y="42048"/>
                    </a:cubicBezTo>
                    <a:cubicBezTo>
                      <a:pt x="18371" y="44169"/>
                      <a:pt x="12175" y="45859"/>
                      <a:pt x="5883" y="47129"/>
                    </a:cubicBezTo>
                    <a:cubicBezTo>
                      <a:pt x="3111" y="46684"/>
                      <a:pt x="507" y="48577"/>
                      <a:pt x="65" y="51346"/>
                    </a:cubicBezTo>
                    <a:cubicBezTo>
                      <a:pt x="-379" y="54116"/>
                      <a:pt x="1510" y="56720"/>
                      <a:pt x="4281" y="57165"/>
                    </a:cubicBezTo>
                    <a:cubicBezTo>
                      <a:pt x="4812" y="57253"/>
                      <a:pt x="5352" y="57253"/>
                      <a:pt x="5883" y="57165"/>
                    </a:cubicBezTo>
                    <a:close/>
                  </a:path>
                </a:pathLst>
              </a:custGeom>
              <a:solidFill>
                <a:srgbClr val="0078D4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6145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BF45299-B065-4DD3-9493-1FF1105ABD77}"/>
              </a:ext>
            </a:extLst>
          </p:cNvPr>
          <p:cNvSpPr txBox="1"/>
          <p:nvPr/>
        </p:nvSpPr>
        <p:spPr>
          <a:xfrm>
            <a:off x="249595" y="249487"/>
            <a:ext cx="6453345" cy="9851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1" spc="0" baseline="0">
                <a:solidFill>
                  <a:srgbClr val="0078D4"/>
                </a:solidFill>
                <a:latin typeface="Segoe UI Semibold (Headings)"/>
                <a:cs typeface="Segoe UI Semibold" panose="020B0702040204020203" pitchFamily="34" charset="0"/>
                <a:sym typeface="Segoe UI"/>
                <a:rtl val="0"/>
              </a:rPr>
              <a:t>Many customers are already eligible for Azure Virtual Desktop</a:t>
            </a:r>
            <a:endParaRPr lang="en-IN" sz="3201" spc="0" baseline="0">
              <a:solidFill>
                <a:srgbClr val="0078D4"/>
              </a:solidFill>
              <a:latin typeface="Segoe UI Semibold (Headings)"/>
              <a:cs typeface="Segoe UI Semibold" panose="020B0702040204020203" pitchFamily="34" charset="0"/>
              <a:sym typeface="Segoe UI"/>
              <a:rtl val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48E6D6-D893-4581-A9FD-3D90D4A44C95}"/>
              </a:ext>
            </a:extLst>
          </p:cNvPr>
          <p:cNvSpPr txBox="1"/>
          <p:nvPr/>
        </p:nvSpPr>
        <p:spPr>
          <a:xfrm>
            <a:off x="249595" y="1334979"/>
            <a:ext cx="537583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IN" sz="2000" spc="0" baseline="0">
                <a:solidFill>
                  <a:srgbClr val="000000"/>
                </a:solidFill>
                <a:latin typeface="Segoe UI Semibold (Headings)"/>
                <a:cs typeface="Segoe UI Semilight" panose="020B0402040204020203" pitchFamily="34" charset="0"/>
                <a:sym typeface="Segoe UI"/>
                <a:rtl val="0"/>
              </a:rPr>
              <a:t>Azure Virtual Desktop Licensing Requirements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5DCC2C-E28E-416E-887C-4ABAC9FC8BCE}"/>
              </a:ext>
            </a:extLst>
          </p:cNvPr>
          <p:cNvSpPr txBox="1"/>
          <p:nvPr/>
        </p:nvSpPr>
        <p:spPr>
          <a:xfrm>
            <a:off x="150034" y="5445117"/>
            <a:ext cx="608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Customers pay for the virtual machines (VMs), storage, and networking consumed when the users are using the service</a:t>
            </a:r>
            <a:endParaRPr lang="en-IN" sz="2000" spc="0" baseline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  <a:sym typeface="Segoe UI"/>
              <a:rtl val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DB1537A-2307-4534-8336-69F98D2267C5}"/>
              </a:ext>
            </a:extLst>
          </p:cNvPr>
          <p:cNvSpPr txBox="1"/>
          <p:nvPr/>
        </p:nvSpPr>
        <p:spPr>
          <a:xfrm>
            <a:off x="150034" y="6487233"/>
            <a:ext cx="6450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spc="0" baseline="0">
                <a:solidFill>
                  <a:srgbClr val="000000"/>
                </a:solidFill>
                <a:latin typeface="Segoe UI"/>
                <a:cs typeface="Segoe UI"/>
                <a:sym typeface="Segoe UI"/>
                <a:rtl val="0"/>
              </a:rPr>
              <a:t>*Customers can access Azure Virtual Desktop from their non-Windows Pro endpoints if they have a Microsoft 365 E3/E5/F1, Microsoft 365 A3/A5, or Windows 10 VDA per user license.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C5E0901-0D25-4176-B2F2-8CECBF0BF48A}"/>
              </a:ext>
            </a:extLst>
          </p:cNvPr>
          <p:cNvSpPr txBox="1"/>
          <p:nvPr/>
        </p:nvSpPr>
        <p:spPr>
          <a:xfrm>
            <a:off x="139524" y="1729474"/>
            <a:ext cx="856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spc="0" baseline="0">
                <a:solidFill>
                  <a:srgbClr val="0078D4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Client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D249D8F-C806-4C26-975F-E089EEB19971}"/>
              </a:ext>
            </a:extLst>
          </p:cNvPr>
          <p:cNvSpPr txBox="1"/>
          <p:nvPr/>
        </p:nvSpPr>
        <p:spPr>
          <a:xfrm>
            <a:off x="520621" y="2644151"/>
            <a:ext cx="2651367" cy="15871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000" spc="0" baseline="0">
                <a:solidFill>
                  <a:srgbClr val="0078D4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Microsoft 365 E3/E5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000" spc="0" baseline="0">
                <a:solidFill>
                  <a:srgbClr val="0078D4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Microsoft 365 A3/A5/Student Use Benefits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000" spc="0" baseline="0">
                <a:solidFill>
                  <a:srgbClr val="0078D4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Microsoft 365 F1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000" spc="0" baseline="0">
                <a:solidFill>
                  <a:srgbClr val="0078D4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Microsoft 365 Business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000" spc="0" baseline="0">
                <a:solidFill>
                  <a:srgbClr val="0078D4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Windows 10 Enterprise E3/E5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000" spc="0" baseline="0">
                <a:solidFill>
                  <a:srgbClr val="0078D4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Windows 10 Education A3/A5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000" spc="0" baseline="0">
                <a:solidFill>
                  <a:srgbClr val="0078D4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Windows 10 VDA per user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A50A297F-A7D3-4AE0-B666-C2E668B8BF24}"/>
              </a:ext>
            </a:extLst>
          </p:cNvPr>
          <p:cNvSpPr txBox="1"/>
          <p:nvPr/>
        </p:nvSpPr>
        <p:spPr>
          <a:xfrm>
            <a:off x="139523" y="2156035"/>
            <a:ext cx="5662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Customers are eligible to access Windows 10 single and multi session and </a:t>
            </a:r>
          </a:p>
          <a:p>
            <a:pPr algn="l"/>
            <a:r>
              <a:rPr lang="en-US" sz="12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Windows 7 with Azure Virtual Desktop if they have one of the following licenses*:</a:t>
            </a:r>
            <a:endParaRPr lang="en-IN" sz="1200" spc="0" baseline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  <a:sym typeface="Segoe UI"/>
              <a:rtl val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92D08DB-6431-4781-A13B-B422B16BD976}"/>
              </a:ext>
            </a:extLst>
          </p:cNvPr>
          <p:cNvGrpSpPr/>
          <p:nvPr/>
        </p:nvGrpSpPr>
        <p:grpSpPr>
          <a:xfrm>
            <a:off x="1097706" y="1640539"/>
            <a:ext cx="5680128" cy="665141"/>
            <a:chOff x="1173906" y="1564337"/>
            <a:chExt cx="5680128" cy="665141"/>
          </a:xfrm>
        </p:grpSpPr>
        <p:grpSp>
          <p:nvGrpSpPr>
            <p:cNvPr id="179" name="Graphic 4">
              <a:extLst>
                <a:ext uri="{FF2B5EF4-FFF2-40B4-BE49-F238E27FC236}">
                  <a16:creationId xmlns:a16="http://schemas.microsoft.com/office/drawing/2014/main" id="{1543858F-E3F0-46EA-B106-64CDD2A88DFD}"/>
                </a:ext>
              </a:extLst>
            </p:cNvPr>
            <p:cNvGrpSpPr/>
            <p:nvPr/>
          </p:nvGrpSpPr>
          <p:grpSpPr>
            <a:xfrm>
              <a:off x="1173906" y="1564337"/>
              <a:ext cx="5680128" cy="665141"/>
              <a:chOff x="1173906" y="1564337"/>
              <a:chExt cx="5680128" cy="665141"/>
            </a:xfrm>
            <a:solidFill>
              <a:srgbClr val="FFFFFF"/>
            </a:solidFill>
          </p:grpSpPr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AD7048E7-4247-4150-A06C-109DD62AC8A9}"/>
                  </a:ext>
                </a:extLst>
              </p:cNvPr>
              <p:cNvSpPr/>
              <p:nvPr/>
            </p:nvSpPr>
            <p:spPr>
              <a:xfrm>
                <a:off x="1173906" y="1896908"/>
                <a:ext cx="5680128" cy="12703"/>
              </a:xfrm>
              <a:custGeom>
                <a:avLst/>
                <a:gdLst>
                  <a:gd name="connsiteX0" fmla="*/ 0 w 5680128"/>
                  <a:gd name="connsiteY0" fmla="*/ 0 h 12703"/>
                  <a:gd name="connsiteX1" fmla="*/ 5680129 w 5680128"/>
                  <a:gd name="connsiteY1" fmla="*/ 0 h 12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80128" h="12703">
                    <a:moveTo>
                      <a:pt x="0" y="0"/>
                    </a:moveTo>
                    <a:lnTo>
                      <a:pt x="5680129" y="0"/>
                    </a:lnTo>
                  </a:path>
                </a:pathLst>
              </a:custGeom>
              <a:ln w="12697" cap="flat">
                <a:solidFill>
                  <a:srgbClr val="0078D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58043851-B9B5-4913-8CAB-F66750B9FD44}"/>
                  </a:ext>
                </a:extLst>
              </p:cNvPr>
              <p:cNvSpPr/>
              <p:nvPr/>
            </p:nvSpPr>
            <p:spPr>
              <a:xfrm>
                <a:off x="5631983" y="1564337"/>
                <a:ext cx="665141" cy="665141"/>
              </a:xfrm>
              <a:custGeom>
                <a:avLst/>
                <a:gdLst>
                  <a:gd name="connsiteX0" fmla="*/ 665142 w 665141"/>
                  <a:gd name="connsiteY0" fmla="*/ 332571 h 665141"/>
                  <a:gd name="connsiteX1" fmla="*/ 332571 w 665141"/>
                  <a:gd name="connsiteY1" fmla="*/ 665142 h 665141"/>
                  <a:gd name="connsiteX2" fmla="*/ 0 w 665141"/>
                  <a:gd name="connsiteY2" fmla="*/ 332571 h 665141"/>
                  <a:gd name="connsiteX3" fmla="*/ 332571 w 665141"/>
                  <a:gd name="connsiteY3" fmla="*/ 0 h 665141"/>
                  <a:gd name="connsiteX4" fmla="*/ 665142 w 665141"/>
                  <a:gd name="connsiteY4" fmla="*/ 332571 h 665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5141" h="665141">
                    <a:moveTo>
                      <a:pt x="665142" y="332571"/>
                    </a:moveTo>
                    <a:cubicBezTo>
                      <a:pt x="665142" y="516245"/>
                      <a:pt x="516245" y="665142"/>
                      <a:pt x="332571" y="665142"/>
                    </a:cubicBezTo>
                    <a:cubicBezTo>
                      <a:pt x="148897" y="665142"/>
                      <a:pt x="0" y="516245"/>
                      <a:pt x="0" y="332571"/>
                    </a:cubicBezTo>
                    <a:cubicBezTo>
                      <a:pt x="0" y="148897"/>
                      <a:pt x="148897" y="0"/>
                      <a:pt x="332571" y="0"/>
                    </a:cubicBezTo>
                    <a:cubicBezTo>
                      <a:pt x="516245" y="0"/>
                      <a:pt x="665142" y="148897"/>
                      <a:pt x="665142" y="332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394" cap="flat">
                <a:solidFill>
                  <a:srgbClr val="0078D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186" name="Graphic 4">
              <a:extLst>
                <a:ext uri="{FF2B5EF4-FFF2-40B4-BE49-F238E27FC236}">
                  <a16:creationId xmlns:a16="http://schemas.microsoft.com/office/drawing/2014/main" id="{7C7A028A-6713-4C1C-9B71-3F1FDD4DC2B5}"/>
                </a:ext>
              </a:extLst>
            </p:cNvPr>
            <p:cNvGrpSpPr/>
            <p:nvPr/>
          </p:nvGrpSpPr>
          <p:grpSpPr>
            <a:xfrm>
              <a:off x="5787852" y="1797820"/>
              <a:ext cx="361661" cy="191568"/>
              <a:chOff x="5787852" y="1797820"/>
              <a:chExt cx="361661" cy="191568"/>
            </a:xfrm>
          </p:grpSpPr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F2F03B5-B6B5-4656-B247-7511461BC545}"/>
                  </a:ext>
                </a:extLst>
              </p:cNvPr>
              <p:cNvSpPr/>
              <p:nvPr/>
            </p:nvSpPr>
            <p:spPr>
              <a:xfrm>
                <a:off x="5897608" y="1797820"/>
                <a:ext cx="102133" cy="101883"/>
              </a:xfrm>
              <a:custGeom>
                <a:avLst/>
                <a:gdLst>
                  <a:gd name="connsiteX0" fmla="*/ 51321 w 102133"/>
                  <a:gd name="connsiteY0" fmla="*/ 101883 h 101883"/>
                  <a:gd name="connsiteX1" fmla="*/ 51321 w 102133"/>
                  <a:gd name="connsiteY1" fmla="*/ 101883 h 101883"/>
                  <a:gd name="connsiteX2" fmla="*/ 102134 w 102133"/>
                  <a:gd name="connsiteY2" fmla="*/ 51070 h 101883"/>
                  <a:gd name="connsiteX3" fmla="*/ 72281 w 102133"/>
                  <a:gd name="connsiteY3" fmla="*/ 4830 h 101883"/>
                  <a:gd name="connsiteX4" fmla="*/ 29852 w 102133"/>
                  <a:gd name="connsiteY4" fmla="*/ 4830 h 101883"/>
                  <a:gd name="connsiteX5" fmla="*/ 0 w 102133"/>
                  <a:gd name="connsiteY5" fmla="*/ 51070 h 101883"/>
                  <a:gd name="connsiteX6" fmla="*/ 50813 w 102133"/>
                  <a:gd name="connsiteY6" fmla="*/ 101883 h 10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133" h="101883">
                    <a:moveTo>
                      <a:pt x="51321" y="101883"/>
                    </a:moveTo>
                    <a:lnTo>
                      <a:pt x="51321" y="101883"/>
                    </a:lnTo>
                    <a:cubicBezTo>
                      <a:pt x="79382" y="101883"/>
                      <a:pt x="102134" y="79132"/>
                      <a:pt x="102134" y="51070"/>
                    </a:cubicBezTo>
                    <a:cubicBezTo>
                      <a:pt x="102109" y="31139"/>
                      <a:pt x="90447" y="13049"/>
                      <a:pt x="72281" y="4830"/>
                    </a:cubicBezTo>
                    <a:cubicBezTo>
                      <a:pt x="58867" y="-1610"/>
                      <a:pt x="43267" y="-1610"/>
                      <a:pt x="29852" y="4830"/>
                    </a:cubicBezTo>
                    <a:cubicBezTo>
                      <a:pt x="11687" y="13049"/>
                      <a:pt x="12" y="31139"/>
                      <a:pt x="0" y="51070"/>
                    </a:cubicBezTo>
                    <a:cubicBezTo>
                      <a:pt x="0" y="79132"/>
                      <a:pt x="22751" y="101883"/>
                      <a:pt x="50813" y="101883"/>
                    </a:cubicBezTo>
                    <a:close/>
                  </a:path>
                </a:pathLst>
              </a:custGeom>
              <a:solidFill>
                <a:srgbClr val="C1C1C1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E013EEED-0E7B-4C20-8EF8-7BA592508A0D}"/>
                  </a:ext>
                </a:extLst>
              </p:cNvPr>
              <p:cNvSpPr/>
              <p:nvPr/>
            </p:nvSpPr>
            <p:spPr>
              <a:xfrm>
                <a:off x="5871820" y="1912279"/>
                <a:ext cx="154217" cy="77108"/>
              </a:xfrm>
              <a:custGeom>
                <a:avLst/>
                <a:gdLst>
                  <a:gd name="connsiteX0" fmla="*/ 77108 w 154217"/>
                  <a:gd name="connsiteY0" fmla="*/ 0 h 77108"/>
                  <a:gd name="connsiteX1" fmla="*/ 77108 w 154217"/>
                  <a:gd name="connsiteY1" fmla="*/ 0 h 77108"/>
                  <a:gd name="connsiteX2" fmla="*/ 0 w 154217"/>
                  <a:gd name="connsiteY2" fmla="*/ 77109 h 77108"/>
                  <a:gd name="connsiteX3" fmla="*/ 154217 w 154217"/>
                  <a:gd name="connsiteY3" fmla="*/ 77109 h 77108"/>
                  <a:gd name="connsiteX4" fmla="*/ 77108 w 154217"/>
                  <a:gd name="connsiteY4" fmla="*/ 0 h 7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217" h="77108">
                    <a:moveTo>
                      <a:pt x="77108" y="0"/>
                    </a:moveTo>
                    <a:lnTo>
                      <a:pt x="77108" y="0"/>
                    </a:lnTo>
                    <a:cubicBezTo>
                      <a:pt x="34578" y="140"/>
                      <a:pt x="140" y="34578"/>
                      <a:pt x="0" y="77109"/>
                    </a:cubicBezTo>
                    <a:lnTo>
                      <a:pt x="154217" y="77109"/>
                    </a:lnTo>
                    <a:cubicBezTo>
                      <a:pt x="154078" y="34578"/>
                      <a:pt x="119639" y="140"/>
                      <a:pt x="77108" y="0"/>
                    </a:cubicBezTo>
                    <a:close/>
                  </a:path>
                </a:pathLst>
              </a:custGeom>
              <a:solidFill>
                <a:srgbClr val="C1C1C1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CFBA17A9-0383-4B47-9C24-D5CDA2418889}"/>
                  </a:ext>
                </a:extLst>
              </p:cNvPr>
              <p:cNvSpPr/>
              <p:nvPr/>
            </p:nvSpPr>
            <p:spPr>
              <a:xfrm>
                <a:off x="5787852" y="1938318"/>
                <a:ext cx="72281" cy="51069"/>
              </a:xfrm>
              <a:custGeom>
                <a:avLst/>
                <a:gdLst>
                  <a:gd name="connsiteX0" fmla="*/ 0 w 72281"/>
                  <a:gd name="connsiteY0" fmla="*/ 51070 h 51069"/>
                  <a:gd name="connsiteX1" fmla="*/ 60721 w 72281"/>
                  <a:gd name="connsiteY1" fmla="*/ 51070 h 51069"/>
                  <a:gd name="connsiteX2" fmla="*/ 72281 w 72281"/>
                  <a:gd name="connsiteY2" fmla="*/ 4830 h 51069"/>
                  <a:gd name="connsiteX3" fmla="*/ 52083 w 72281"/>
                  <a:gd name="connsiteY3" fmla="*/ 3 h 51069"/>
                  <a:gd name="connsiteX4" fmla="*/ 0 w 72281"/>
                  <a:gd name="connsiteY4" fmla="*/ 50816 h 5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281" h="51069">
                    <a:moveTo>
                      <a:pt x="0" y="51070"/>
                    </a:moveTo>
                    <a:lnTo>
                      <a:pt x="60721" y="51070"/>
                    </a:lnTo>
                    <a:cubicBezTo>
                      <a:pt x="60582" y="34924"/>
                      <a:pt x="64558" y="19007"/>
                      <a:pt x="72281" y="4830"/>
                    </a:cubicBezTo>
                    <a:cubicBezTo>
                      <a:pt x="65955" y="1845"/>
                      <a:pt x="59083" y="206"/>
                      <a:pt x="52083" y="3"/>
                    </a:cubicBezTo>
                    <a:cubicBezTo>
                      <a:pt x="23691" y="-277"/>
                      <a:pt x="419" y="22437"/>
                      <a:pt x="0" y="50816"/>
                    </a:cubicBezTo>
                    <a:close/>
                  </a:path>
                </a:pathLst>
              </a:custGeom>
              <a:solidFill>
                <a:srgbClr val="C1C1C1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0090226A-3420-42FC-A6EA-8BFF3696E5E6}"/>
                  </a:ext>
                </a:extLst>
              </p:cNvPr>
              <p:cNvSpPr/>
              <p:nvPr/>
            </p:nvSpPr>
            <p:spPr>
              <a:xfrm>
                <a:off x="5800859" y="1848635"/>
                <a:ext cx="77312" cy="77109"/>
              </a:xfrm>
              <a:custGeom>
                <a:avLst/>
                <a:gdLst>
                  <a:gd name="connsiteX0" fmla="*/ 39076 w 77312"/>
                  <a:gd name="connsiteY0" fmla="*/ 1 h 77109"/>
                  <a:gd name="connsiteX1" fmla="*/ 39076 w 77312"/>
                  <a:gd name="connsiteY1" fmla="*/ 1 h 77109"/>
                  <a:gd name="connsiteX2" fmla="*/ 1 w 77312"/>
                  <a:gd name="connsiteY2" fmla="*/ 38669 h 77109"/>
                  <a:gd name="connsiteX3" fmla="*/ 13669 w 77312"/>
                  <a:gd name="connsiteY3" fmla="*/ 68471 h 77109"/>
                  <a:gd name="connsiteX4" fmla="*/ 35773 w 77312"/>
                  <a:gd name="connsiteY4" fmla="*/ 77109 h 77109"/>
                  <a:gd name="connsiteX5" fmla="*/ 40600 w 77312"/>
                  <a:gd name="connsiteY5" fmla="*/ 77109 h 77109"/>
                  <a:gd name="connsiteX6" fmla="*/ 62831 w 77312"/>
                  <a:gd name="connsiteY6" fmla="*/ 68471 h 77109"/>
                  <a:gd name="connsiteX7" fmla="*/ 77313 w 77312"/>
                  <a:gd name="connsiteY7" fmla="*/ 38618 h 77109"/>
                  <a:gd name="connsiteX8" fmla="*/ 39203 w 77312"/>
                  <a:gd name="connsiteY8" fmla="*/ 509 h 77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7312" h="77109">
                    <a:moveTo>
                      <a:pt x="39076" y="1"/>
                    </a:moveTo>
                    <a:lnTo>
                      <a:pt x="39076" y="1"/>
                    </a:lnTo>
                    <a:cubicBezTo>
                      <a:pt x="17607" y="-114"/>
                      <a:pt x="115" y="17201"/>
                      <a:pt x="1" y="38669"/>
                    </a:cubicBezTo>
                    <a:cubicBezTo>
                      <a:pt x="-63" y="50128"/>
                      <a:pt x="4942" y="61040"/>
                      <a:pt x="13669" y="68471"/>
                    </a:cubicBezTo>
                    <a:cubicBezTo>
                      <a:pt x="19792" y="73845"/>
                      <a:pt x="27617" y="76906"/>
                      <a:pt x="35773" y="77109"/>
                    </a:cubicBezTo>
                    <a:lnTo>
                      <a:pt x="40600" y="77109"/>
                    </a:lnTo>
                    <a:cubicBezTo>
                      <a:pt x="48781" y="76881"/>
                      <a:pt x="56644" y="73832"/>
                      <a:pt x="62831" y="68471"/>
                    </a:cubicBezTo>
                    <a:cubicBezTo>
                      <a:pt x="71837" y="61154"/>
                      <a:pt x="77135" y="50217"/>
                      <a:pt x="77313" y="38618"/>
                    </a:cubicBezTo>
                    <a:cubicBezTo>
                      <a:pt x="76969" y="17709"/>
                      <a:pt x="60112" y="852"/>
                      <a:pt x="39203" y="509"/>
                    </a:cubicBezTo>
                    <a:close/>
                  </a:path>
                </a:pathLst>
              </a:custGeom>
              <a:solidFill>
                <a:srgbClr val="C1C1C1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5D0F5377-B316-45D4-BA42-C0164A42B666}"/>
                  </a:ext>
                </a:extLst>
              </p:cNvPr>
              <p:cNvSpPr/>
              <p:nvPr/>
            </p:nvSpPr>
            <p:spPr>
              <a:xfrm>
                <a:off x="6021210" y="1835170"/>
                <a:ext cx="128302" cy="128175"/>
              </a:xfrm>
              <a:custGeom>
                <a:avLst/>
                <a:gdLst>
                  <a:gd name="connsiteX0" fmla="*/ 77236 w 128302"/>
                  <a:gd name="connsiteY0" fmla="*/ 51067 h 128175"/>
                  <a:gd name="connsiteX1" fmla="*/ 77236 w 128302"/>
                  <a:gd name="connsiteY1" fmla="*/ 51067 h 128175"/>
                  <a:gd name="connsiteX2" fmla="*/ 77236 w 128302"/>
                  <a:gd name="connsiteY2" fmla="*/ 0 h 128175"/>
                  <a:gd name="connsiteX3" fmla="*/ 51194 w 128302"/>
                  <a:gd name="connsiteY3" fmla="*/ 0 h 128175"/>
                  <a:gd name="connsiteX4" fmla="*/ 51194 w 128302"/>
                  <a:gd name="connsiteY4" fmla="*/ 51067 h 128175"/>
                  <a:gd name="connsiteX5" fmla="*/ 0 w 128302"/>
                  <a:gd name="connsiteY5" fmla="*/ 51067 h 128175"/>
                  <a:gd name="connsiteX6" fmla="*/ 0 w 128302"/>
                  <a:gd name="connsiteY6" fmla="*/ 77109 h 128175"/>
                  <a:gd name="connsiteX7" fmla="*/ 51194 w 128302"/>
                  <a:gd name="connsiteY7" fmla="*/ 77109 h 128175"/>
                  <a:gd name="connsiteX8" fmla="*/ 51194 w 128302"/>
                  <a:gd name="connsiteY8" fmla="*/ 77109 h 128175"/>
                  <a:gd name="connsiteX9" fmla="*/ 51194 w 128302"/>
                  <a:gd name="connsiteY9" fmla="*/ 128176 h 128175"/>
                  <a:gd name="connsiteX10" fmla="*/ 77236 w 128302"/>
                  <a:gd name="connsiteY10" fmla="*/ 128176 h 128175"/>
                  <a:gd name="connsiteX11" fmla="*/ 77236 w 128302"/>
                  <a:gd name="connsiteY11" fmla="*/ 77109 h 128175"/>
                  <a:gd name="connsiteX12" fmla="*/ 77236 w 128302"/>
                  <a:gd name="connsiteY12" fmla="*/ 77109 h 128175"/>
                  <a:gd name="connsiteX13" fmla="*/ 128303 w 128302"/>
                  <a:gd name="connsiteY13" fmla="*/ 77109 h 128175"/>
                  <a:gd name="connsiteX14" fmla="*/ 128303 w 128302"/>
                  <a:gd name="connsiteY14" fmla="*/ 51067 h 128175"/>
                  <a:gd name="connsiteX15" fmla="*/ 77236 w 128302"/>
                  <a:gd name="connsiteY15" fmla="*/ 51067 h 128175"/>
                  <a:gd name="connsiteX16" fmla="*/ 77236 w 128302"/>
                  <a:gd name="connsiteY16" fmla="*/ 51067 h 128175"/>
                  <a:gd name="connsiteX17" fmla="*/ 77236 w 128302"/>
                  <a:gd name="connsiteY17" fmla="*/ 51067 h 12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302" h="128175">
                    <a:moveTo>
                      <a:pt x="77236" y="51067"/>
                    </a:moveTo>
                    <a:lnTo>
                      <a:pt x="77236" y="51067"/>
                    </a:lnTo>
                    <a:lnTo>
                      <a:pt x="77236" y="0"/>
                    </a:lnTo>
                    <a:lnTo>
                      <a:pt x="51194" y="0"/>
                    </a:lnTo>
                    <a:lnTo>
                      <a:pt x="51194" y="51067"/>
                    </a:lnTo>
                    <a:lnTo>
                      <a:pt x="0" y="51067"/>
                    </a:lnTo>
                    <a:lnTo>
                      <a:pt x="0" y="77109"/>
                    </a:lnTo>
                    <a:lnTo>
                      <a:pt x="51194" y="77109"/>
                    </a:lnTo>
                    <a:lnTo>
                      <a:pt x="51194" y="77109"/>
                    </a:lnTo>
                    <a:lnTo>
                      <a:pt x="51194" y="128176"/>
                    </a:lnTo>
                    <a:lnTo>
                      <a:pt x="77236" y="128176"/>
                    </a:lnTo>
                    <a:lnTo>
                      <a:pt x="77236" y="77109"/>
                    </a:lnTo>
                    <a:lnTo>
                      <a:pt x="77236" y="77109"/>
                    </a:lnTo>
                    <a:lnTo>
                      <a:pt x="128303" y="77109"/>
                    </a:lnTo>
                    <a:lnTo>
                      <a:pt x="128303" y="51067"/>
                    </a:lnTo>
                    <a:lnTo>
                      <a:pt x="77236" y="51067"/>
                    </a:lnTo>
                    <a:lnTo>
                      <a:pt x="77236" y="51067"/>
                    </a:lnTo>
                    <a:lnTo>
                      <a:pt x="77236" y="51067"/>
                    </a:lnTo>
                    <a:close/>
                  </a:path>
                </a:pathLst>
              </a:custGeom>
              <a:solidFill>
                <a:srgbClr val="0078D4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E839D78A-27D4-410D-BE10-8BB578D39FBD}"/>
              </a:ext>
            </a:extLst>
          </p:cNvPr>
          <p:cNvSpPr txBox="1"/>
          <p:nvPr/>
        </p:nvSpPr>
        <p:spPr>
          <a:xfrm>
            <a:off x="520621" y="5172445"/>
            <a:ext cx="34243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00" spc="0" baseline="0">
                <a:solidFill>
                  <a:srgbClr val="0078D4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RDS CAL license with active Software Assurance (SA)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734A954-8B48-4284-8A9D-951AD86DED0A}"/>
              </a:ext>
            </a:extLst>
          </p:cNvPr>
          <p:cNvSpPr txBox="1"/>
          <p:nvPr/>
        </p:nvSpPr>
        <p:spPr>
          <a:xfrm>
            <a:off x="139524" y="4257768"/>
            <a:ext cx="923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spc="0" baseline="0">
                <a:solidFill>
                  <a:srgbClr val="0078D4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Server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B1B6D5EE-9793-4A58-B895-7CD9DE81920C}"/>
              </a:ext>
            </a:extLst>
          </p:cNvPr>
          <p:cNvSpPr txBox="1"/>
          <p:nvPr/>
        </p:nvSpPr>
        <p:spPr>
          <a:xfrm>
            <a:off x="139525" y="4684329"/>
            <a:ext cx="5294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Customers are eligible to access Server workloads with Azure Virtual Desktop if they have one of the following licenses: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1DEAFA-F02F-4EC2-9698-45E40E18D571}"/>
              </a:ext>
            </a:extLst>
          </p:cNvPr>
          <p:cNvGrpSpPr/>
          <p:nvPr/>
        </p:nvGrpSpPr>
        <p:grpSpPr>
          <a:xfrm>
            <a:off x="1097706" y="4181718"/>
            <a:ext cx="5680128" cy="665141"/>
            <a:chOff x="1173906" y="3992779"/>
            <a:chExt cx="5680128" cy="665141"/>
          </a:xfrm>
        </p:grpSpPr>
        <p:grpSp>
          <p:nvGrpSpPr>
            <p:cNvPr id="182" name="Graphic 4">
              <a:extLst>
                <a:ext uri="{FF2B5EF4-FFF2-40B4-BE49-F238E27FC236}">
                  <a16:creationId xmlns:a16="http://schemas.microsoft.com/office/drawing/2014/main" id="{3A95F13B-B090-4E15-930A-0C690CA651A3}"/>
                </a:ext>
              </a:extLst>
            </p:cNvPr>
            <p:cNvGrpSpPr/>
            <p:nvPr/>
          </p:nvGrpSpPr>
          <p:grpSpPr>
            <a:xfrm>
              <a:off x="1173906" y="3992779"/>
              <a:ext cx="5680128" cy="665141"/>
              <a:chOff x="1173906" y="3840377"/>
              <a:chExt cx="5680128" cy="665141"/>
            </a:xfrm>
            <a:solidFill>
              <a:srgbClr val="FFFFFF"/>
            </a:solidFill>
          </p:grpSpPr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76F29CD3-658D-4553-B996-351EBEACEE19}"/>
                  </a:ext>
                </a:extLst>
              </p:cNvPr>
              <p:cNvSpPr/>
              <p:nvPr/>
            </p:nvSpPr>
            <p:spPr>
              <a:xfrm>
                <a:off x="1173906" y="4172948"/>
                <a:ext cx="5680128" cy="12703"/>
              </a:xfrm>
              <a:custGeom>
                <a:avLst/>
                <a:gdLst>
                  <a:gd name="connsiteX0" fmla="*/ 0 w 5680128"/>
                  <a:gd name="connsiteY0" fmla="*/ 0 h 12703"/>
                  <a:gd name="connsiteX1" fmla="*/ 5680129 w 5680128"/>
                  <a:gd name="connsiteY1" fmla="*/ 0 h 12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80128" h="12703">
                    <a:moveTo>
                      <a:pt x="0" y="0"/>
                    </a:moveTo>
                    <a:lnTo>
                      <a:pt x="5680129" y="0"/>
                    </a:lnTo>
                  </a:path>
                </a:pathLst>
              </a:custGeom>
              <a:ln w="12697" cap="flat">
                <a:solidFill>
                  <a:srgbClr val="0078D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D8FE7306-081C-41EC-ADBF-DC53E62595DF}"/>
                  </a:ext>
                </a:extLst>
              </p:cNvPr>
              <p:cNvSpPr/>
              <p:nvPr/>
            </p:nvSpPr>
            <p:spPr>
              <a:xfrm>
                <a:off x="5631983" y="3840377"/>
                <a:ext cx="665141" cy="665141"/>
              </a:xfrm>
              <a:custGeom>
                <a:avLst/>
                <a:gdLst>
                  <a:gd name="connsiteX0" fmla="*/ 665142 w 665141"/>
                  <a:gd name="connsiteY0" fmla="*/ 332571 h 665141"/>
                  <a:gd name="connsiteX1" fmla="*/ 332571 w 665141"/>
                  <a:gd name="connsiteY1" fmla="*/ 665142 h 665141"/>
                  <a:gd name="connsiteX2" fmla="*/ 0 w 665141"/>
                  <a:gd name="connsiteY2" fmla="*/ 332571 h 665141"/>
                  <a:gd name="connsiteX3" fmla="*/ 332571 w 665141"/>
                  <a:gd name="connsiteY3" fmla="*/ 0 h 665141"/>
                  <a:gd name="connsiteX4" fmla="*/ 665142 w 665141"/>
                  <a:gd name="connsiteY4" fmla="*/ 332571 h 665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5141" h="665141">
                    <a:moveTo>
                      <a:pt x="665142" y="332571"/>
                    </a:moveTo>
                    <a:cubicBezTo>
                      <a:pt x="665142" y="516245"/>
                      <a:pt x="516245" y="665142"/>
                      <a:pt x="332571" y="665142"/>
                    </a:cubicBezTo>
                    <a:cubicBezTo>
                      <a:pt x="148897" y="665142"/>
                      <a:pt x="0" y="516245"/>
                      <a:pt x="0" y="332571"/>
                    </a:cubicBezTo>
                    <a:cubicBezTo>
                      <a:pt x="0" y="148897"/>
                      <a:pt x="148897" y="0"/>
                      <a:pt x="332571" y="0"/>
                    </a:cubicBezTo>
                    <a:cubicBezTo>
                      <a:pt x="516245" y="0"/>
                      <a:pt x="665142" y="148897"/>
                      <a:pt x="665142" y="332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394" cap="flat">
                <a:solidFill>
                  <a:srgbClr val="0078D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192" name="Graphic 4">
              <a:extLst>
                <a:ext uri="{FF2B5EF4-FFF2-40B4-BE49-F238E27FC236}">
                  <a16:creationId xmlns:a16="http://schemas.microsoft.com/office/drawing/2014/main" id="{4D6EAE6E-676B-431A-A84F-5647D57F654E}"/>
                </a:ext>
              </a:extLst>
            </p:cNvPr>
            <p:cNvGrpSpPr/>
            <p:nvPr/>
          </p:nvGrpSpPr>
          <p:grpSpPr>
            <a:xfrm>
              <a:off x="5760749" y="4191074"/>
              <a:ext cx="411767" cy="264890"/>
              <a:chOff x="5760749" y="4038672"/>
              <a:chExt cx="411767" cy="264890"/>
            </a:xfrm>
          </p:grpSpPr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39EB4549-9076-4590-9586-C0FE5CCD60AE}"/>
                  </a:ext>
                </a:extLst>
              </p:cNvPr>
              <p:cNvSpPr/>
              <p:nvPr/>
            </p:nvSpPr>
            <p:spPr>
              <a:xfrm>
                <a:off x="5760749" y="4038672"/>
                <a:ext cx="270480" cy="201476"/>
              </a:xfrm>
              <a:custGeom>
                <a:avLst/>
                <a:gdLst>
                  <a:gd name="connsiteX0" fmla="*/ 19227 w 270480"/>
                  <a:gd name="connsiteY0" fmla="*/ 165907 h 201476"/>
                  <a:gd name="connsiteX1" fmla="*/ 19227 w 270480"/>
                  <a:gd name="connsiteY1" fmla="*/ 165907 h 201476"/>
                  <a:gd name="connsiteX2" fmla="*/ 40441 w 270480"/>
                  <a:gd name="connsiteY2" fmla="*/ 180262 h 201476"/>
                  <a:gd name="connsiteX3" fmla="*/ 67499 w 270480"/>
                  <a:gd name="connsiteY3" fmla="*/ 186105 h 201476"/>
                  <a:gd name="connsiteX4" fmla="*/ 221208 w 270480"/>
                  <a:gd name="connsiteY4" fmla="*/ 186105 h 201476"/>
                  <a:gd name="connsiteX5" fmla="*/ 230863 w 270480"/>
                  <a:gd name="connsiteY5" fmla="*/ 197539 h 201476"/>
                  <a:gd name="connsiteX6" fmla="*/ 244328 w 270480"/>
                  <a:gd name="connsiteY6" fmla="*/ 201477 h 201476"/>
                  <a:gd name="connsiteX7" fmla="*/ 254999 w 270480"/>
                  <a:gd name="connsiteY7" fmla="*/ 199444 h 201476"/>
                  <a:gd name="connsiteX8" fmla="*/ 262748 w 270480"/>
                  <a:gd name="connsiteY8" fmla="*/ 193727 h 201476"/>
                  <a:gd name="connsiteX9" fmla="*/ 268464 w 270480"/>
                  <a:gd name="connsiteY9" fmla="*/ 185089 h 201476"/>
                  <a:gd name="connsiteX10" fmla="*/ 270370 w 270480"/>
                  <a:gd name="connsiteY10" fmla="*/ 175435 h 201476"/>
                  <a:gd name="connsiteX11" fmla="*/ 268464 w 270480"/>
                  <a:gd name="connsiteY11" fmla="*/ 164891 h 201476"/>
                  <a:gd name="connsiteX12" fmla="*/ 262748 w 270480"/>
                  <a:gd name="connsiteY12" fmla="*/ 157269 h 201476"/>
                  <a:gd name="connsiteX13" fmla="*/ 254999 w 270480"/>
                  <a:gd name="connsiteY13" fmla="*/ 151426 h 201476"/>
                  <a:gd name="connsiteX14" fmla="*/ 244328 w 270480"/>
                  <a:gd name="connsiteY14" fmla="*/ 149520 h 201476"/>
                  <a:gd name="connsiteX15" fmla="*/ 230863 w 270480"/>
                  <a:gd name="connsiteY15" fmla="*/ 153331 h 201476"/>
                  <a:gd name="connsiteX16" fmla="*/ 221208 w 270480"/>
                  <a:gd name="connsiteY16" fmla="*/ 164891 h 201476"/>
                  <a:gd name="connsiteX17" fmla="*/ 67880 w 270480"/>
                  <a:gd name="connsiteY17" fmla="*/ 164891 h 201476"/>
                  <a:gd name="connsiteX18" fmla="*/ 49587 w 270480"/>
                  <a:gd name="connsiteY18" fmla="*/ 161080 h 201476"/>
                  <a:gd name="connsiteX19" fmla="*/ 34090 w 270480"/>
                  <a:gd name="connsiteY19" fmla="*/ 151426 h 201476"/>
                  <a:gd name="connsiteX20" fmla="*/ 24435 w 270480"/>
                  <a:gd name="connsiteY20" fmla="*/ 136055 h 201476"/>
                  <a:gd name="connsiteX21" fmla="*/ 20624 w 270480"/>
                  <a:gd name="connsiteY21" fmla="*/ 118778 h 201476"/>
                  <a:gd name="connsiteX22" fmla="*/ 24435 w 270480"/>
                  <a:gd name="connsiteY22" fmla="*/ 100613 h 201476"/>
                  <a:gd name="connsiteX23" fmla="*/ 34090 w 270480"/>
                  <a:gd name="connsiteY23" fmla="*/ 85242 h 201476"/>
                  <a:gd name="connsiteX24" fmla="*/ 49587 w 270480"/>
                  <a:gd name="connsiteY24" fmla="*/ 75587 h 201476"/>
                  <a:gd name="connsiteX25" fmla="*/ 67880 w 270480"/>
                  <a:gd name="connsiteY25" fmla="*/ 71776 h 201476"/>
                  <a:gd name="connsiteX26" fmla="*/ 89094 w 270480"/>
                  <a:gd name="connsiteY26" fmla="*/ 71776 h 201476"/>
                  <a:gd name="connsiteX27" fmla="*/ 96843 w 270480"/>
                  <a:gd name="connsiteY27" fmla="*/ 51578 h 201476"/>
                  <a:gd name="connsiteX28" fmla="*/ 110309 w 270480"/>
                  <a:gd name="connsiteY28" fmla="*/ 35191 h 201476"/>
                  <a:gd name="connsiteX29" fmla="*/ 129618 w 270480"/>
                  <a:gd name="connsiteY29" fmla="*/ 23758 h 201476"/>
                  <a:gd name="connsiteX30" fmla="*/ 150832 w 270480"/>
                  <a:gd name="connsiteY30" fmla="*/ 19820 h 201476"/>
                  <a:gd name="connsiteX31" fmla="*/ 201010 w 270480"/>
                  <a:gd name="connsiteY31" fmla="*/ 45227 h 201476"/>
                  <a:gd name="connsiteX32" fmla="*/ 211554 w 270480"/>
                  <a:gd name="connsiteY32" fmla="*/ 41416 h 201476"/>
                  <a:gd name="connsiteX33" fmla="*/ 222225 w 270480"/>
                  <a:gd name="connsiteY33" fmla="*/ 38494 h 201476"/>
                  <a:gd name="connsiteX34" fmla="*/ 208759 w 270480"/>
                  <a:gd name="connsiteY34" fmla="*/ 22234 h 201476"/>
                  <a:gd name="connsiteX35" fmla="*/ 191355 w 270480"/>
                  <a:gd name="connsiteY35" fmla="*/ 9530 h 201476"/>
                  <a:gd name="connsiteX36" fmla="*/ 172047 w 270480"/>
                  <a:gd name="connsiteY36" fmla="*/ 1908 h 201476"/>
                  <a:gd name="connsiteX37" fmla="*/ 150832 w 270480"/>
                  <a:gd name="connsiteY37" fmla="*/ 3 h 201476"/>
                  <a:gd name="connsiteX38" fmla="*/ 126696 w 270480"/>
                  <a:gd name="connsiteY38" fmla="*/ 2798 h 201476"/>
                  <a:gd name="connsiteX39" fmla="*/ 104592 w 270480"/>
                  <a:gd name="connsiteY39" fmla="*/ 13342 h 201476"/>
                  <a:gd name="connsiteX40" fmla="*/ 86172 w 270480"/>
                  <a:gd name="connsiteY40" fmla="*/ 29729 h 201476"/>
                  <a:gd name="connsiteX41" fmla="*/ 73469 w 270480"/>
                  <a:gd name="connsiteY41" fmla="*/ 51832 h 201476"/>
                  <a:gd name="connsiteX42" fmla="*/ 67626 w 270480"/>
                  <a:gd name="connsiteY42" fmla="*/ 51832 h 201476"/>
                  <a:gd name="connsiteX43" fmla="*/ 40568 w 270480"/>
                  <a:gd name="connsiteY43" fmla="*/ 56659 h 201476"/>
                  <a:gd name="connsiteX44" fmla="*/ 19354 w 270480"/>
                  <a:gd name="connsiteY44" fmla="*/ 71014 h 201476"/>
                  <a:gd name="connsiteX45" fmla="*/ 4872 w 270480"/>
                  <a:gd name="connsiteY45" fmla="*/ 92229 h 201476"/>
                  <a:gd name="connsiteX46" fmla="*/ 45 w 270480"/>
                  <a:gd name="connsiteY46" fmla="*/ 119032 h 201476"/>
                  <a:gd name="connsiteX47" fmla="*/ 4872 w 270480"/>
                  <a:gd name="connsiteY47" fmla="*/ 144439 h 201476"/>
                  <a:gd name="connsiteX48" fmla="*/ 19354 w 270480"/>
                  <a:gd name="connsiteY48" fmla="*/ 165653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70480" h="201476">
                    <a:moveTo>
                      <a:pt x="19227" y="165907"/>
                    </a:moveTo>
                    <a:lnTo>
                      <a:pt x="19227" y="165907"/>
                    </a:lnTo>
                    <a:cubicBezTo>
                      <a:pt x="25032" y="172335"/>
                      <a:pt x="32311" y="177264"/>
                      <a:pt x="40441" y="180262"/>
                    </a:cubicBezTo>
                    <a:cubicBezTo>
                      <a:pt x="48952" y="184098"/>
                      <a:pt x="58162" y="186093"/>
                      <a:pt x="67499" y="186105"/>
                    </a:cubicBezTo>
                    <a:lnTo>
                      <a:pt x="221208" y="186105"/>
                    </a:lnTo>
                    <a:cubicBezTo>
                      <a:pt x="223012" y="190920"/>
                      <a:pt x="226416" y="194960"/>
                      <a:pt x="230863" y="197539"/>
                    </a:cubicBezTo>
                    <a:cubicBezTo>
                      <a:pt x="235004" y="199838"/>
                      <a:pt x="239602" y="201184"/>
                      <a:pt x="244328" y="201477"/>
                    </a:cubicBezTo>
                    <a:cubicBezTo>
                      <a:pt x="247974" y="201387"/>
                      <a:pt x="251581" y="200702"/>
                      <a:pt x="254999" y="199444"/>
                    </a:cubicBezTo>
                    <a:cubicBezTo>
                      <a:pt x="258162" y="198491"/>
                      <a:pt x="260906" y="196471"/>
                      <a:pt x="262748" y="193727"/>
                    </a:cubicBezTo>
                    <a:cubicBezTo>
                      <a:pt x="265733" y="191720"/>
                      <a:pt x="267791" y="188621"/>
                      <a:pt x="268464" y="185089"/>
                    </a:cubicBezTo>
                    <a:cubicBezTo>
                      <a:pt x="270103" y="182155"/>
                      <a:pt x="270763" y="178776"/>
                      <a:pt x="270370" y="175435"/>
                    </a:cubicBezTo>
                    <a:cubicBezTo>
                      <a:pt x="270675" y="171814"/>
                      <a:pt x="270014" y="168181"/>
                      <a:pt x="268464" y="164891"/>
                    </a:cubicBezTo>
                    <a:cubicBezTo>
                      <a:pt x="267486" y="161779"/>
                      <a:pt x="265466" y="159086"/>
                      <a:pt x="262748" y="157269"/>
                    </a:cubicBezTo>
                    <a:cubicBezTo>
                      <a:pt x="260626" y="154779"/>
                      <a:pt x="257984" y="152785"/>
                      <a:pt x="254999" y="151426"/>
                    </a:cubicBezTo>
                    <a:cubicBezTo>
                      <a:pt x="251556" y="150270"/>
                      <a:pt x="247961" y="149634"/>
                      <a:pt x="244328" y="149520"/>
                    </a:cubicBezTo>
                    <a:cubicBezTo>
                      <a:pt x="239552" y="149355"/>
                      <a:pt x="234839" y="150689"/>
                      <a:pt x="230863" y="153331"/>
                    </a:cubicBezTo>
                    <a:cubicBezTo>
                      <a:pt x="226416" y="155961"/>
                      <a:pt x="222999" y="160038"/>
                      <a:pt x="221208" y="164891"/>
                    </a:cubicBezTo>
                    <a:lnTo>
                      <a:pt x="67880" y="164891"/>
                    </a:lnTo>
                    <a:cubicBezTo>
                      <a:pt x="61567" y="165158"/>
                      <a:pt x="55279" y="163850"/>
                      <a:pt x="49587" y="161080"/>
                    </a:cubicBezTo>
                    <a:cubicBezTo>
                      <a:pt x="43871" y="158844"/>
                      <a:pt x="38612" y="155580"/>
                      <a:pt x="34090" y="151426"/>
                    </a:cubicBezTo>
                    <a:cubicBezTo>
                      <a:pt x="30304" y="146675"/>
                      <a:pt x="27064" y="141530"/>
                      <a:pt x="24435" y="136055"/>
                    </a:cubicBezTo>
                    <a:cubicBezTo>
                      <a:pt x="21831" y="130669"/>
                      <a:pt x="20522" y="124762"/>
                      <a:pt x="20624" y="118778"/>
                    </a:cubicBezTo>
                    <a:cubicBezTo>
                      <a:pt x="20433" y="112503"/>
                      <a:pt x="21742" y="106278"/>
                      <a:pt x="24435" y="100613"/>
                    </a:cubicBezTo>
                    <a:cubicBezTo>
                      <a:pt x="27064" y="95138"/>
                      <a:pt x="30304" y="89993"/>
                      <a:pt x="34090" y="85242"/>
                    </a:cubicBezTo>
                    <a:cubicBezTo>
                      <a:pt x="38612" y="81088"/>
                      <a:pt x="43871" y="77823"/>
                      <a:pt x="49587" y="75587"/>
                    </a:cubicBezTo>
                    <a:cubicBezTo>
                      <a:pt x="55279" y="72818"/>
                      <a:pt x="61567" y="71510"/>
                      <a:pt x="67880" y="71776"/>
                    </a:cubicBezTo>
                    <a:lnTo>
                      <a:pt x="89094" y="71776"/>
                    </a:lnTo>
                    <a:cubicBezTo>
                      <a:pt x="90428" y="64624"/>
                      <a:pt x="93058" y="57790"/>
                      <a:pt x="96843" y="51578"/>
                    </a:cubicBezTo>
                    <a:cubicBezTo>
                      <a:pt x="100298" y="45341"/>
                      <a:pt x="104872" y="39790"/>
                      <a:pt x="110309" y="35191"/>
                    </a:cubicBezTo>
                    <a:cubicBezTo>
                      <a:pt x="116025" y="30288"/>
                      <a:pt x="122568" y="26413"/>
                      <a:pt x="129618" y="23758"/>
                    </a:cubicBezTo>
                    <a:cubicBezTo>
                      <a:pt x="136465" y="21446"/>
                      <a:pt x="143604" y="20125"/>
                      <a:pt x="150832" y="19820"/>
                    </a:cubicBezTo>
                    <a:cubicBezTo>
                      <a:pt x="170573" y="20112"/>
                      <a:pt x="189082" y="29487"/>
                      <a:pt x="201010" y="45227"/>
                    </a:cubicBezTo>
                    <a:cubicBezTo>
                      <a:pt x="204821" y="44210"/>
                      <a:pt x="207743" y="42305"/>
                      <a:pt x="211554" y="41416"/>
                    </a:cubicBezTo>
                    <a:cubicBezTo>
                      <a:pt x="215365" y="40526"/>
                      <a:pt x="218287" y="39510"/>
                      <a:pt x="222225" y="38494"/>
                    </a:cubicBezTo>
                    <a:cubicBezTo>
                      <a:pt x="217397" y="32778"/>
                      <a:pt x="213459" y="26934"/>
                      <a:pt x="208759" y="22234"/>
                    </a:cubicBezTo>
                    <a:cubicBezTo>
                      <a:pt x="203182" y="17699"/>
                      <a:pt x="197377" y="13456"/>
                      <a:pt x="191355" y="9530"/>
                    </a:cubicBezTo>
                    <a:cubicBezTo>
                      <a:pt x="185144" y="6456"/>
                      <a:pt x="178678" y="3903"/>
                      <a:pt x="172047" y="1908"/>
                    </a:cubicBezTo>
                    <a:cubicBezTo>
                      <a:pt x="165034" y="727"/>
                      <a:pt x="157946" y="92"/>
                      <a:pt x="150832" y="3"/>
                    </a:cubicBezTo>
                    <a:cubicBezTo>
                      <a:pt x="142702" y="-61"/>
                      <a:pt x="134597" y="880"/>
                      <a:pt x="126696" y="2798"/>
                    </a:cubicBezTo>
                    <a:cubicBezTo>
                      <a:pt x="118998" y="5567"/>
                      <a:pt x="111592" y="9099"/>
                      <a:pt x="104592" y="13342"/>
                    </a:cubicBezTo>
                    <a:cubicBezTo>
                      <a:pt x="98012" y="18296"/>
                      <a:pt x="91851" y="23771"/>
                      <a:pt x="86172" y="29729"/>
                    </a:cubicBezTo>
                    <a:cubicBezTo>
                      <a:pt x="80787" y="36372"/>
                      <a:pt x="76493" y="43829"/>
                      <a:pt x="73469" y="51832"/>
                    </a:cubicBezTo>
                    <a:lnTo>
                      <a:pt x="67626" y="51832"/>
                    </a:lnTo>
                    <a:cubicBezTo>
                      <a:pt x="58365" y="51451"/>
                      <a:pt x="49130" y="53090"/>
                      <a:pt x="40568" y="56659"/>
                    </a:cubicBezTo>
                    <a:cubicBezTo>
                      <a:pt x="32819" y="60356"/>
                      <a:pt x="25667" y="65184"/>
                      <a:pt x="19354" y="71014"/>
                    </a:cubicBezTo>
                    <a:cubicBezTo>
                      <a:pt x="13498" y="77328"/>
                      <a:pt x="8619" y="84480"/>
                      <a:pt x="4872" y="92229"/>
                    </a:cubicBezTo>
                    <a:cubicBezTo>
                      <a:pt x="1341" y="100714"/>
                      <a:pt x="-298" y="109848"/>
                      <a:pt x="45" y="119032"/>
                    </a:cubicBezTo>
                    <a:cubicBezTo>
                      <a:pt x="-133" y="127747"/>
                      <a:pt x="1506" y="136398"/>
                      <a:pt x="4872" y="144439"/>
                    </a:cubicBezTo>
                    <a:cubicBezTo>
                      <a:pt x="8619" y="152188"/>
                      <a:pt x="13498" y="159340"/>
                      <a:pt x="19354" y="165653"/>
                    </a:cubicBezTo>
                    <a:close/>
                  </a:path>
                </a:pathLst>
              </a:custGeom>
              <a:solidFill>
                <a:srgbClr val="0078D4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5AE06C05-9624-4A08-9B94-7DCEE571B4DB}"/>
                  </a:ext>
                </a:extLst>
              </p:cNvPr>
              <p:cNvSpPr/>
              <p:nvPr/>
            </p:nvSpPr>
            <p:spPr>
              <a:xfrm>
                <a:off x="5848573" y="4084533"/>
                <a:ext cx="323943" cy="219028"/>
              </a:xfrm>
              <a:custGeom>
                <a:avLst/>
                <a:gdLst>
                  <a:gd name="connsiteX0" fmla="*/ 299797 w 323943"/>
                  <a:gd name="connsiteY0" fmla="*/ 76728 h 219028"/>
                  <a:gd name="connsiteX1" fmla="*/ 299797 w 323943"/>
                  <a:gd name="connsiteY1" fmla="*/ 76728 h 219028"/>
                  <a:gd name="connsiteX2" fmla="*/ 274390 w 323943"/>
                  <a:gd name="connsiteY2" fmla="*/ 58562 h 219028"/>
                  <a:gd name="connsiteX3" fmla="*/ 242632 w 323943"/>
                  <a:gd name="connsiteY3" fmla="*/ 51830 h 219028"/>
                  <a:gd name="connsiteX4" fmla="*/ 227134 w 323943"/>
                  <a:gd name="connsiteY4" fmla="*/ 30742 h 219028"/>
                  <a:gd name="connsiteX5" fmla="*/ 207825 w 323943"/>
                  <a:gd name="connsiteY5" fmla="*/ 14355 h 219028"/>
                  <a:gd name="connsiteX6" fmla="*/ 183689 w 323943"/>
                  <a:gd name="connsiteY6" fmla="*/ 3811 h 219028"/>
                  <a:gd name="connsiteX7" fmla="*/ 158282 w 323943"/>
                  <a:gd name="connsiteY7" fmla="*/ 1 h 219028"/>
                  <a:gd name="connsiteX8" fmla="*/ 127414 w 323943"/>
                  <a:gd name="connsiteY8" fmla="*/ 5717 h 219028"/>
                  <a:gd name="connsiteX9" fmla="*/ 100483 w 323943"/>
                  <a:gd name="connsiteY9" fmla="*/ 21088 h 219028"/>
                  <a:gd name="connsiteX10" fmla="*/ 79269 w 323943"/>
                  <a:gd name="connsiteY10" fmla="*/ 44081 h 219028"/>
                  <a:gd name="connsiteX11" fmla="*/ 66565 w 323943"/>
                  <a:gd name="connsiteY11" fmla="*/ 72917 h 219028"/>
                  <a:gd name="connsiteX12" fmla="*/ 37601 w 323943"/>
                  <a:gd name="connsiteY12" fmla="*/ 82572 h 219028"/>
                  <a:gd name="connsiteX13" fmla="*/ 14482 w 323943"/>
                  <a:gd name="connsiteY13" fmla="*/ 103659 h 219028"/>
                  <a:gd name="connsiteX14" fmla="*/ 126397 w 323943"/>
                  <a:gd name="connsiteY14" fmla="*/ 103659 h 219028"/>
                  <a:gd name="connsiteX15" fmla="*/ 139863 w 323943"/>
                  <a:gd name="connsiteY15" fmla="*/ 92099 h 219028"/>
                  <a:gd name="connsiteX16" fmla="*/ 158156 w 323943"/>
                  <a:gd name="connsiteY16" fmla="*/ 88288 h 219028"/>
                  <a:gd name="connsiteX17" fmla="*/ 174670 w 323943"/>
                  <a:gd name="connsiteY17" fmla="*/ 91210 h 219028"/>
                  <a:gd name="connsiteX18" fmla="*/ 188135 w 323943"/>
                  <a:gd name="connsiteY18" fmla="*/ 99848 h 219028"/>
                  <a:gd name="connsiteX19" fmla="*/ 196774 w 323943"/>
                  <a:gd name="connsiteY19" fmla="*/ 113313 h 219028"/>
                  <a:gd name="connsiteX20" fmla="*/ 200711 w 323943"/>
                  <a:gd name="connsiteY20" fmla="*/ 129573 h 219028"/>
                  <a:gd name="connsiteX21" fmla="*/ 196774 w 323943"/>
                  <a:gd name="connsiteY21" fmla="*/ 145961 h 219028"/>
                  <a:gd name="connsiteX22" fmla="*/ 188135 w 323943"/>
                  <a:gd name="connsiteY22" fmla="*/ 158664 h 219028"/>
                  <a:gd name="connsiteX23" fmla="*/ 172764 w 323943"/>
                  <a:gd name="connsiteY23" fmla="*/ 168572 h 219028"/>
                  <a:gd name="connsiteX24" fmla="*/ 156250 w 323943"/>
                  <a:gd name="connsiteY24" fmla="*/ 171494 h 219028"/>
                  <a:gd name="connsiteX25" fmla="*/ 138974 w 323943"/>
                  <a:gd name="connsiteY25" fmla="*/ 167556 h 219028"/>
                  <a:gd name="connsiteX26" fmla="*/ 124492 w 323943"/>
                  <a:gd name="connsiteY26" fmla="*/ 156123 h 219028"/>
                  <a:gd name="connsiteX27" fmla="*/ 0 w 323943"/>
                  <a:gd name="connsiteY27" fmla="*/ 156123 h 219028"/>
                  <a:gd name="connsiteX28" fmla="*/ 7749 w 323943"/>
                  <a:gd name="connsiteY28" fmla="*/ 181530 h 219028"/>
                  <a:gd name="connsiteX29" fmla="*/ 24136 w 323943"/>
                  <a:gd name="connsiteY29" fmla="*/ 200712 h 219028"/>
                  <a:gd name="connsiteX30" fmla="*/ 46367 w 323943"/>
                  <a:gd name="connsiteY30" fmla="*/ 214177 h 219028"/>
                  <a:gd name="connsiteX31" fmla="*/ 72409 w 323943"/>
                  <a:gd name="connsiteY31" fmla="*/ 219004 h 219028"/>
                  <a:gd name="connsiteX32" fmla="*/ 240218 w 323943"/>
                  <a:gd name="connsiteY32" fmla="*/ 219004 h 219028"/>
                  <a:gd name="connsiteX33" fmla="*/ 272104 w 323943"/>
                  <a:gd name="connsiteY33" fmla="*/ 212272 h 219028"/>
                  <a:gd name="connsiteX34" fmla="*/ 299797 w 323943"/>
                  <a:gd name="connsiteY34" fmla="*/ 193979 h 219028"/>
                  <a:gd name="connsiteX35" fmla="*/ 317200 w 323943"/>
                  <a:gd name="connsiteY35" fmla="*/ 167048 h 219028"/>
                  <a:gd name="connsiteX36" fmla="*/ 323933 w 323943"/>
                  <a:gd name="connsiteY36" fmla="*/ 135417 h 219028"/>
                  <a:gd name="connsiteX37" fmla="*/ 317200 w 323943"/>
                  <a:gd name="connsiteY37" fmla="*/ 102770 h 219028"/>
                  <a:gd name="connsiteX38" fmla="*/ 299797 w 323943"/>
                  <a:gd name="connsiteY38" fmla="*/ 76728 h 219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323943" h="219028">
                    <a:moveTo>
                      <a:pt x="299797" y="76728"/>
                    </a:moveTo>
                    <a:lnTo>
                      <a:pt x="299797" y="76728"/>
                    </a:lnTo>
                    <a:cubicBezTo>
                      <a:pt x="292327" y="69373"/>
                      <a:pt x="283752" y="63250"/>
                      <a:pt x="274390" y="58562"/>
                    </a:cubicBezTo>
                    <a:cubicBezTo>
                      <a:pt x="264266" y="54510"/>
                      <a:pt x="253531" y="52236"/>
                      <a:pt x="242632" y="51830"/>
                    </a:cubicBezTo>
                    <a:cubicBezTo>
                      <a:pt x="238300" y="44220"/>
                      <a:pt x="233092" y="37145"/>
                      <a:pt x="227134" y="30742"/>
                    </a:cubicBezTo>
                    <a:cubicBezTo>
                      <a:pt x="221405" y="24492"/>
                      <a:pt x="214913" y="18992"/>
                      <a:pt x="207825" y="14355"/>
                    </a:cubicBezTo>
                    <a:cubicBezTo>
                      <a:pt x="200279" y="9795"/>
                      <a:pt x="192162" y="6250"/>
                      <a:pt x="183689" y="3811"/>
                    </a:cubicBezTo>
                    <a:cubicBezTo>
                      <a:pt x="175407" y="1512"/>
                      <a:pt x="166870" y="242"/>
                      <a:pt x="158282" y="1"/>
                    </a:cubicBezTo>
                    <a:cubicBezTo>
                      <a:pt x="147726" y="-38"/>
                      <a:pt x="137258" y="1906"/>
                      <a:pt x="127414" y="5717"/>
                    </a:cubicBezTo>
                    <a:cubicBezTo>
                      <a:pt x="117543" y="9096"/>
                      <a:pt x="108409" y="14304"/>
                      <a:pt x="100483" y="21088"/>
                    </a:cubicBezTo>
                    <a:cubicBezTo>
                      <a:pt x="91768" y="27046"/>
                      <a:pt x="84515" y="34909"/>
                      <a:pt x="79269" y="44081"/>
                    </a:cubicBezTo>
                    <a:cubicBezTo>
                      <a:pt x="73488" y="52935"/>
                      <a:pt x="69194" y="62678"/>
                      <a:pt x="66565" y="72917"/>
                    </a:cubicBezTo>
                    <a:cubicBezTo>
                      <a:pt x="56352" y="74124"/>
                      <a:pt x="46494" y="77401"/>
                      <a:pt x="37601" y="82572"/>
                    </a:cubicBezTo>
                    <a:cubicBezTo>
                      <a:pt x="28404" y="87767"/>
                      <a:pt x="20490" y="94970"/>
                      <a:pt x="14482" y="103659"/>
                    </a:cubicBezTo>
                    <a:lnTo>
                      <a:pt x="126397" y="103659"/>
                    </a:lnTo>
                    <a:cubicBezTo>
                      <a:pt x="130170" y="99048"/>
                      <a:pt x="134731" y="95135"/>
                      <a:pt x="139863" y="92099"/>
                    </a:cubicBezTo>
                    <a:cubicBezTo>
                      <a:pt x="145617" y="89520"/>
                      <a:pt x="151855" y="88212"/>
                      <a:pt x="158156" y="88288"/>
                    </a:cubicBezTo>
                    <a:cubicBezTo>
                      <a:pt x="163796" y="88237"/>
                      <a:pt x="169385" y="89228"/>
                      <a:pt x="174670" y="91210"/>
                    </a:cubicBezTo>
                    <a:cubicBezTo>
                      <a:pt x="179510" y="93509"/>
                      <a:pt x="184032" y="96418"/>
                      <a:pt x="188135" y="99848"/>
                    </a:cubicBezTo>
                    <a:cubicBezTo>
                      <a:pt x="191895" y="103710"/>
                      <a:pt x="194830" y="108296"/>
                      <a:pt x="196774" y="113313"/>
                    </a:cubicBezTo>
                    <a:cubicBezTo>
                      <a:pt x="199073" y="118445"/>
                      <a:pt x="200406" y="123959"/>
                      <a:pt x="200711" y="129573"/>
                    </a:cubicBezTo>
                    <a:cubicBezTo>
                      <a:pt x="200318" y="135214"/>
                      <a:pt x="198984" y="140752"/>
                      <a:pt x="196774" y="145961"/>
                    </a:cubicBezTo>
                    <a:cubicBezTo>
                      <a:pt x="194843" y="150762"/>
                      <a:pt x="191895" y="155094"/>
                      <a:pt x="188135" y="158664"/>
                    </a:cubicBezTo>
                    <a:cubicBezTo>
                      <a:pt x="183435" y="162589"/>
                      <a:pt x="178277" y="165917"/>
                      <a:pt x="172764" y="168572"/>
                    </a:cubicBezTo>
                    <a:cubicBezTo>
                      <a:pt x="167480" y="170554"/>
                      <a:pt x="161890" y="171545"/>
                      <a:pt x="156250" y="171494"/>
                    </a:cubicBezTo>
                    <a:cubicBezTo>
                      <a:pt x="150254" y="171685"/>
                      <a:pt x="144296" y="170338"/>
                      <a:pt x="138974" y="167556"/>
                    </a:cubicBezTo>
                    <a:cubicBezTo>
                      <a:pt x="133359" y="164876"/>
                      <a:pt x="128404" y="160963"/>
                      <a:pt x="124492" y="156123"/>
                    </a:cubicBezTo>
                    <a:lnTo>
                      <a:pt x="0" y="156123"/>
                    </a:lnTo>
                    <a:cubicBezTo>
                      <a:pt x="1092" y="164978"/>
                      <a:pt x="3709" y="173578"/>
                      <a:pt x="7749" y="181530"/>
                    </a:cubicBezTo>
                    <a:cubicBezTo>
                      <a:pt x="11852" y="188974"/>
                      <a:pt x="17429" y="195503"/>
                      <a:pt x="24136" y="200712"/>
                    </a:cubicBezTo>
                    <a:cubicBezTo>
                      <a:pt x="30538" y="206682"/>
                      <a:pt x="38110" y="211268"/>
                      <a:pt x="46367" y="214177"/>
                    </a:cubicBezTo>
                    <a:cubicBezTo>
                      <a:pt x="54687" y="217353"/>
                      <a:pt x="63503" y="218992"/>
                      <a:pt x="72409" y="219004"/>
                    </a:cubicBezTo>
                    <a:lnTo>
                      <a:pt x="240218" y="219004"/>
                    </a:lnTo>
                    <a:cubicBezTo>
                      <a:pt x="251232" y="219297"/>
                      <a:pt x="262157" y="216985"/>
                      <a:pt x="272104" y="212272"/>
                    </a:cubicBezTo>
                    <a:cubicBezTo>
                      <a:pt x="282203" y="207609"/>
                      <a:pt x="291540" y="201436"/>
                      <a:pt x="299797" y="193979"/>
                    </a:cubicBezTo>
                    <a:cubicBezTo>
                      <a:pt x="307533" y="186408"/>
                      <a:pt x="313478" y="177211"/>
                      <a:pt x="317200" y="167048"/>
                    </a:cubicBezTo>
                    <a:cubicBezTo>
                      <a:pt x="321824" y="157152"/>
                      <a:pt x="324123" y="146342"/>
                      <a:pt x="323933" y="135417"/>
                    </a:cubicBezTo>
                    <a:cubicBezTo>
                      <a:pt x="324123" y="124175"/>
                      <a:pt x="321824" y="113021"/>
                      <a:pt x="317200" y="102770"/>
                    </a:cubicBezTo>
                    <a:cubicBezTo>
                      <a:pt x="313211" y="93001"/>
                      <a:pt x="307292" y="84147"/>
                      <a:pt x="299797" y="76728"/>
                    </a:cubicBezTo>
                    <a:close/>
                  </a:path>
                </a:pathLst>
              </a:custGeom>
              <a:solidFill>
                <a:srgbClr val="C1C1C1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9C9FFDAA-EE2F-4A5B-9ED4-04C23A9D33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3" r="13635"/>
          <a:stretch/>
        </p:blipFill>
        <p:spPr>
          <a:xfrm>
            <a:off x="6804289" y="0"/>
            <a:ext cx="5632186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35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7C9D8C7-B0EB-42CA-AF6C-055EF56B6CD7}"/>
              </a:ext>
            </a:extLst>
          </p:cNvPr>
          <p:cNvSpPr txBox="1"/>
          <p:nvPr/>
        </p:nvSpPr>
        <p:spPr>
          <a:xfrm>
            <a:off x="259514" y="251523"/>
            <a:ext cx="3902094" cy="4925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IN" sz="3201" spc="-32" baseline="0" err="1">
                <a:solidFill>
                  <a:srgbClr val="0078D4"/>
                </a:solidFill>
                <a:latin typeface="Segoe UI Semibold (Headings)"/>
                <a:cs typeface="Segoe UI Semibold" panose="020B0702040204020203" pitchFamily="34" charset="0"/>
                <a:sym typeface="Segoe UI"/>
                <a:rtl val="0"/>
              </a:rPr>
              <a:t>FSLogix</a:t>
            </a:r>
            <a:r>
              <a:rPr lang="en-IN" sz="3201" spc="-32" baseline="0">
                <a:solidFill>
                  <a:srgbClr val="0078D4"/>
                </a:solidFill>
                <a:latin typeface="Segoe UI Semibold (Headings)"/>
                <a:cs typeface="Segoe UI Semibold" panose="020B0702040204020203" pitchFamily="34" charset="0"/>
                <a:sym typeface="Segoe UI"/>
                <a:rtl val="0"/>
              </a:rPr>
              <a:t> entitlements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A737DE-6300-4A31-BA19-968B47AD1AF3}"/>
              </a:ext>
            </a:extLst>
          </p:cNvPr>
          <p:cNvSpPr txBox="1"/>
          <p:nvPr/>
        </p:nvSpPr>
        <p:spPr>
          <a:xfrm>
            <a:off x="259514" y="898245"/>
            <a:ext cx="353507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IN" sz="2000" spc="0" baseline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Access to </a:t>
            </a:r>
            <a:r>
              <a:rPr lang="en-IN" sz="2000" spc="0" baseline="0" err="1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FSLogix</a:t>
            </a:r>
            <a:r>
              <a:rPr lang="en-IN" sz="2000" spc="0" baseline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 technology*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E9B59F-AFCD-4169-8F80-E7EFAC8E81C5}"/>
              </a:ext>
            </a:extLst>
          </p:cNvPr>
          <p:cNvSpPr txBox="1"/>
          <p:nvPr/>
        </p:nvSpPr>
        <p:spPr>
          <a:xfrm>
            <a:off x="164924" y="6430215"/>
            <a:ext cx="48878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*Including Office 365 Container, Profile Container, App Masking, and Java Redirection</a:t>
            </a:r>
            <a:endParaRPr lang="en-IN" sz="1000" spc="0" baseline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  <a:sym typeface="Segoe UI"/>
              <a:rtl val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4E1A51-CBBF-4A50-B5AE-EDCDF1E147D3}"/>
              </a:ext>
            </a:extLst>
          </p:cNvPr>
          <p:cNvSpPr txBox="1"/>
          <p:nvPr/>
        </p:nvSpPr>
        <p:spPr>
          <a:xfrm>
            <a:off x="546021" y="2824293"/>
            <a:ext cx="5305811" cy="3266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spc="0" baseline="0">
                <a:solidFill>
                  <a:srgbClr val="000000"/>
                </a:solidFill>
                <a:latin typeface="Segoe UI"/>
                <a:cs typeface="Segoe UI"/>
                <a:sym typeface="Segoe UI"/>
                <a:rtl val="0"/>
              </a:rPr>
              <a:t>Microsoft 365 E3/E5/F1/Business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spc="0" baseline="0">
                <a:solidFill>
                  <a:srgbClr val="000000"/>
                </a:solidFill>
                <a:latin typeface="Segoe UI"/>
                <a:cs typeface="Segoe UI"/>
                <a:sym typeface="Segoe UI"/>
                <a:rtl val="0"/>
              </a:rPr>
              <a:t>Microsoft 365 A3/A5/Student Use Benefits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spc="0" baseline="0">
                <a:solidFill>
                  <a:srgbClr val="000000"/>
                </a:solidFill>
                <a:latin typeface="Segoe UI"/>
                <a:cs typeface="Segoe UI"/>
                <a:sym typeface="Segoe UI"/>
                <a:rtl val="0"/>
              </a:rPr>
              <a:t>Windows 10 Enterprise E3/E5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spc="0" baseline="0">
                <a:solidFill>
                  <a:srgbClr val="000000"/>
                </a:solidFill>
                <a:latin typeface="Segoe UI"/>
                <a:cs typeface="Segoe UI"/>
                <a:sym typeface="Segoe UI"/>
                <a:rtl val="0"/>
              </a:rPr>
              <a:t>Windows 10 Education A3/A5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spc="0" baseline="0">
                <a:solidFill>
                  <a:srgbClr val="000000"/>
                </a:solidFill>
                <a:latin typeface="Segoe UI"/>
                <a:cs typeface="Segoe UI"/>
                <a:sym typeface="Segoe UI"/>
                <a:rtl val="0"/>
              </a:rPr>
              <a:t>Windows 10 VDA per user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spc="0" baseline="0">
                <a:solidFill>
                  <a:srgbClr val="000000"/>
                </a:solidFill>
                <a:latin typeface="Segoe UI"/>
                <a:cs typeface="Segoe UI"/>
                <a:sym typeface="Segoe UI"/>
                <a:rtl val="0"/>
              </a:rPr>
              <a:t>Remote Desktop Services (RDS) CAL  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spc="0" baseline="0">
                <a:solidFill>
                  <a:srgbClr val="000000"/>
                </a:solidFill>
                <a:latin typeface="Segoe UI"/>
                <a:cs typeface="Segoe UI"/>
                <a:sym typeface="Segoe UI"/>
                <a:rtl val="0"/>
              </a:rPr>
              <a:t>Remote Desktop Services (RDS) SAL     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FA8D85B-254D-4DEB-9FFF-7BA9079BDE5A}"/>
              </a:ext>
            </a:extLst>
          </p:cNvPr>
          <p:cNvSpPr txBox="1"/>
          <p:nvPr/>
        </p:nvSpPr>
        <p:spPr>
          <a:xfrm>
            <a:off x="164924" y="1321908"/>
            <a:ext cx="6388276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US" sz="2000" spc="-20" baseline="0" err="1">
                <a:solidFill>
                  <a:srgbClr val="000000"/>
                </a:solidFill>
                <a:latin typeface="Segoe UI Semilight"/>
                <a:cs typeface="Segoe UI Semilight"/>
                <a:sym typeface="Segoe UI"/>
              </a:rPr>
              <a:t>FSLogix</a:t>
            </a:r>
            <a:r>
              <a:rPr lang="en-US" sz="2000" spc="-20" baseline="0">
                <a:solidFill>
                  <a:srgbClr val="000000"/>
                </a:solidFill>
                <a:latin typeface="Segoe UI Semilight"/>
                <a:cs typeface="Segoe UI Semilight"/>
                <a:sym typeface="Segoe UI"/>
              </a:rPr>
              <a:t> technology, which improves the performance of Microsoft 365 </a:t>
            </a:r>
            <a:r>
              <a:rPr lang="en-US" sz="2000" spc="-20">
                <a:solidFill>
                  <a:srgbClr val="000000"/>
                </a:solidFill>
                <a:latin typeface="Segoe UI Semilight"/>
                <a:cs typeface="Segoe UI Semilight"/>
                <a:sym typeface="Segoe UI"/>
              </a:rPr>
              <a:t>Apps</a:t>
            </a:r>
            <a:r>
              <a:rPr lang="en-US" sz="2000" spc="-20" baseline="0">
                <a:solidFill>
                  <a:srgbClr val="000000"/>
                </a:solidFill>
                <a:latin typeface="Segoe UI Semilight"/>
                <a:cs typeface="Segoe UI Semilight"/>
                <a:sym typeface="Segoe UI"/>
              </a:rPr>
              <a:t> for enterprise in multi-user virtual environments, is now available at no additional cost for Microsoft 365 customers.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DF15F1-4910-4799-99C4-6720AB9051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" r="45699"/>
          <a:stretch/>
        </p:blipFill>
        <p:spPr>
          <a:xfrm>
            <a:off x="6804289" y="0"/>
            <a:ext cx="5632186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93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908E50A-D86C-4B72-ABFA-3CD99369A4DD}"/>
              </a:ext>
            </a:extLst>
          </p:cNvPr>
          <p:cNvSpPr txBox="1"/>
          <p:nvPr/>
        </p:nvSpPr>
        <p:spPr>
          <a:xfrm>
            <a:off x="259514" y="250219"/>
            <a:ext cx="1285608" cy="4925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IN" sz="3201" spc="0" baseline="0">
                <a:solidFill>
                  <a:srgbClr val="0078D4"/>
                </a:solidFill>
                <a:latin typeface="Segoe UI Semibold (Headings)"/>
                <a:cs typeface="Segoe UI Semibold" panose="020B0702040204020203" pitchFamily="34" charset="0"/>
                <a:sym typeface="Segoe UI"/>
                <a:rtl val="0"/>
              </a:rPr>
              <a:t>Pricing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845BF-03D0-442E-A16A-EB2F16AD2807}"/>
              </a:ext>
            </a:extLst>
          </p:cNvPr>
          <p:cNvSpPr txBox="1"/>
          <p:nvPr/>
        </p:nvSpPr>
        <p:spPr>
          <a:xfrm>
            <a:off x="164924" y="948248"/>
            <a:ext cx="620453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Pay only for the virtual machines (VMs), storage, and networking consumed when your users are using the service. </a:t>
            </a:r>
          </a:p>
          <a:p>
            <a:pPr algn="l"/>
            <a:endParaRPr lang="en-US" sz="2000" baseline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  <a:sym typeface="Segoe UI"/>
              <a:rtl val="0"/>
            </a:endParaRPr>
          </a:p>
          <a:p>
            <a:pPr algn="l"/>
            <a:endParaRPr lang="en-US" sz="2000" baseline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  <a:sym typeface="Segoe UI"/>
              <a:rtl val="0"/>
            </a:endParaRPr>
          </a:p>
          <a:p>
            <a:pPr algn="l"/>
            <a:r>
              <a:rPr lang="en-US" sz="200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You have the flexibility to pick any VM and storage options to match your use cases.</a:t>
            </a:r>
          </a:p>
          <a:p>
            <a:pPr algn="l"/>
            <a:endParaRPr lang="en-US" sz="2000" baseline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  <a:sym typeface="Segoe UI"/>
              <a:rtl val="0"/>
            </a:endParaRPr>
          </a:p>
          <a:p>
            <a:pPr algn="l"/>
            <a:endParaRPr lang="en-US" sz="2000" baseline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  <a:sym typeface="Segoe UI"/>
              <a:rtl val="0"/>
            </a:endParaRPr>
          </a:p>
          <a:p>
            <a:pPr defTabSz="932472" fontAlgn="base">
              <a:spcAft>
                <a:spcPts val="0"/>
              </a:spcAft>
            </a:pPr>
            <a:r>
              <a:rPr lang="en-US" sz="20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Take advantage of options such as </a:t>
            </a:r>
            <a:r>
              <a:rPr lang="en-US" sz="2000">
                <a:solidFill>
                  <a:srgbClr val="0278D4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one-year or three-year Azure Reserved Virtual Machine Instances</a:t>
            </a:r>
            <a:r>
              <a:rPr lang="en-US" sz="20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, which can save you up to 72 percent versus pay-as-you-go pricing. Reserved Virtual Machine Instances are flexible and can easily be exchanged or returned.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849D42-3DF1-41DD-A26F-FD9FFC4147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" t="9832" r="5161" b="19049"/>
          <a:stretch/>
        </p:blipFill>
        <p:spPr>
          <a:xfrm>
            <a:off x="6804289" y="0"/>
            <a:ext cx="5632186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11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D8C8-33A1-40AD-A728-64D0CA94D4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6" r="1282"/>
          <a:stretch/>
        </p:blipFill>
        <p:spPr>
          <a:xfrm>
            <a:off x="6804289" y="0"/>
            <a:ext cx="5632186" cy="6994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ADD9D1-A5CD-45F9-8146-2006B4AA9CFE}"/>
              </a:ext>
            </a:extLst>
          </p:cNvPr>
          <p:cNvSpPr txBox="1"/>
          <p:nvPr/>
        </p:nvSpPr>
        <p:spPr>
          <a:xfrm>
            <a:off x="258004" y="256342"/>
            <a:ext cx="5793381" cy="9851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1" spc="0" baseline="0">
                <a:solidFill>
                  <a:srgbClr val="0078D4"/>
                </a:solidFill>
                <a:latin typeface="Segoe UI Semibold (Headings)"/>
                <a:cs typeface="Segoe UI Semibold" panose="020B0702040204020203" pitchFamily="34" charset="0"/>
                <a:sym typeface="Segoe UI"/>
                <a:rtl val="0"/>
              </a:rPr>
              <a:t>Customer demands impacting </a:t>
            </a:r>
          </a:p>
          <a:p>
            <a:pPr algn="l"/>
            <a:r>
              <a:rPr lang="en-US" sz="3201" spc="0" baseline="0">
                <a:solidFill>
                  <a:srgbClr val="0078D4"/>
                </a:solidFill>
                <a:latin typeface="Segoe UI Semibold (Headings)"/>
                <a:cs typeface="Segoe UI Semibold" panose="020B0702040204020203" pitchFamily="34" charset="0"/>
                <a:sym typeface="Segoe UI"/>
                <a:rtl val="0"/>
              </a:rPr>
              <a:t>service providers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9A3381-559C-4568-8A43-7EA6D9FBDF3C}"/>
              </a:ext>
            </a:extLst>
          </p:cNvPr>
          <p:cNvSpPr txBox="1"/>
          <p:nvPr/>
        </p:nvSpPr>
        <p:spPr>
          <a:xfrm>
            <a:off x="258004" y="1390185"/>
            <a:ext cx="5355564" cy="6235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Customers don’t have the skills to do what needs to be done.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B4FB9DD-7EA5-4ECE-B296-19456538A101}"/>
              </a:ext>
            </a:extLst>
          </p:cNvPr>
          <p:cNvSpPr txBox="1"/>
          <p:nvPr/>
        </p:nvSpPr>
        <p:spPr>
          <a:xfrm>
            <a:off x="258004" y="2131576"/>
            <a:ext cx="612526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spc="-10" baseline="0">
                <a:solidFill>
                  <a:srgbClr val="0078D4"/>
                </a:solidFill>
                <a:latin typeface="Segoe UI Bold" panose="020B0802040204020203" pitchFamily="34" charset="0"/>
                <a:cs typeface="Segoe UI Bold" panose="020B0802040204020203" pitchFamily="34" charset="0"/>
                <a:sym typeface="Segoe UI"/>
                <a:rtl val="0"/>
              </a:rPr>
              <a:t>Key skills shortages for decision makers skills that customers look to partners to fulfill:</a:t>
            </a:r>
            <a:endParaRPr lang="en-IN" sz="1200" spc="-10" baseline="0">
              <a:solidFill>
                <a:srgbClr val="0078D4"/>
              </a:solidFill>
              <a:latin typeface="Segoe UI Bold" panose="020B0802040204020203" pitchFamily="34" charset="0"/>
              <a:cs typeface="Segoe UI Bold" panose="020B0802040204020203" pitchFamily="34" charset="0"/>
              <a:sym typeface="Segoe UI"/>
              <a:rtl val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0BF6213-B6A0-4D9A-928B-16D5890D6FBD}"/>
              </a:ext>
            </a:extLst>
          </p:cNvPr>
          <p:cNvSpPr txBox="1"/>
          <p:nvPr/>
        </p:nvSpPr>
        <p:spPr>
          <a:xfrm>
            <a:off x="258004" y="6724093"/>
            <a:ext cx="646972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lang="en-US" sz="100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*2018, IDC, When Computing Becomes Human: Automation, Innovation and the Rise of the All-Powerful Service Provider</a:t>
            </a:r>
          </a:p>
        </p:txBody>
      </p:sp>
      <p:sp>
        <p:nvSpPr>
          <p:cNvPr id="186" name="Freeform: Shape 185">
            <a:extLst>
              <a:ext uri="{FF2B5EF4-FFF2-40B4-BE49-F238E27FC236}">
                <a16:creationId xmlns:a16="http://schemas.microsoft.com/office/drawing/2014/main" id="{2566C466-6394-4CCC-8C44-14537D463410}"/>
              </a:ext>
            </a:extLst>
          </p:cNvPr>
          <p:cNvSpPr/>
          <p:nvPr/>
        </p:nvSpPr>
        <p:spPr>
          <a:xfrm>
            <a:off x="6809996" y="4880706"/>
            <a:ext cx="5629020" cy="2113819"/>
          </a:xfrm>
          <a:custGeom>
            <a:avLst/>
            <a:gdLst>
              <a:gd name="connsiteX0" fmla="*/ 0 w 5663360"/>
              <a:gd name="connsiteY0" fmla="*/ 0 h 2113819"/>
              <a:gd name="connsiteX1" fmla="*/ 5663361 w 5663360"/>
              <a:gd name="connsiteY1" fmla="*/ 0 h 2113819"/>
              <a:gd name="connsiteX2" fmla="*/ 5663361 w 5663360"/>
              <a:gd name="connsiteY2" fmla="*/ 2113820 h 2113819"/>
              <a:gd name="connsiteX3" fmla="*/ 0 w 5663360"/>
              <a:gd name="connsiteY3" fmla="*/ 2113820 h 2113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3360" h="2113819">
                <a:moveTo>
                  <a:pt x="0" y="0"/>
                </a:moveTo>
                <a:lnTo>
                  <a:pt x="5663361" y="0"/>
                </a:lnTo>
                <a:lnTo>
                  <a:pt x="5663361" y="2113820"/>
                </a:lnTo>
                <a:lnTo>
                  <a:pt x="0" y="2113820"/>
                </a:lnTo>
                <a:close/>
              </a:path>
            </a:pathLst>
          </a:custGeom>
          <a:solidFill>
            <a:srgbClr val="606060">
              <a:alpha val="70000"/>
            </a:srgbClr>
          </a:solidFill>
          <a:ln w="12697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2C0DB4F0-F1F1-4170-91B7-51F332C78BBA}"/>
              </a:ext>
            </a:extLst>
          </p:cNvPr>
          <p:cNvSpPr txBox="1"/>
          <p:nvPr/>
        </p:nvSpPr>
        <p:spPr>
          <a:xfrm>
            <a:off x="7325095" y="4880082"/>
            <a:ext cx="1449436" cy="892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5201" spc="0" baseline="0">
                <a:solidFill>
                  <a:srgbClr val="FFFFFF"/>
                </a:solidFill>
                <a:latin typeface="Segoe UI"/>
                <a:cs typeface="Segoe UI"/>
                <a:sym typeface="Segoe UI"/>
                <a:rtl val="0"/>
              </a:rPr>
              <a:t>70%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882630F2-B858-4CA7-8765-5392B368F9F8}"/>
              </a:ext>
            </a:extLst>
          </p:cNvPr>
          <p:cNvSpPr txBox="1"/>
          <p:nvPr/>
        </p:nvSpPr>
        <p:spPr>
          <a:xfrm>
            <a:off x="7325095" y="5658918"/>
            <a:ext cx="4909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spc="0" baseline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of customers in cloud </a:t>
            </a:r>
          </a:p>
          <a:p>
            <a:pPr algn="l"/>
            <a:r>
              <a:rPr lang="en-US" sz="2000" spc="0" baseline="0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use a provider to either build or maintain their multi-cloud environments.*</a:t>
            </a:r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FD31919B-5000-43E3-9022-4B7981051C87}"/>
              </a:ext>
            </a:extLst>
          </p:cNvPr>
          <p:cNvGrpSpPr/>
          <p:nvPr/>
        </p:nvGrpSpPr>
        <p:grpSpPr>
          <a:xfrm>
            <a:off x="258004" y="2481857"/>
            <a:ext cx="5895089" cy="1575610"/>
            <a:chOff x="307164" y="2366191"/>
            <a:chExt cx="5895089" cy="157561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EAAE82A-A650-4AAD-A49B-A0813B73E8D8}"/>
                </a:ext>
              </a:extLst>
            </p:cNvPr>
            <p:cNvSpPr txBox="1"/>
            <p:nvPr/>
          </p:nvSpPr>
          <p:spPr>
            <a:xfrm>
              <a:off x="311731" y="2366191"/>
              <a:ext cx="85401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IN" sz="1200" spc="0" baseline="0">
                  <a:solidFill>
                    <a:srgbClr val="50505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  <a:sym typeface="Segoe UI"/>
                  <a:rtl val="0"/>
                </a:rPr>
                <a:t>Architecture</a:t>
              </a:r>
            </a:p>
          </p:txBody>
        </p: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125238A5-D5CE-4550-BE91-8C77972B03C8}"/>
                </a:ext>
              </a:extLst>
            </p:cNvPr>
            <p:cNvGrpSpPr/>
            <p:nvPr/>
          </p:nvGrpSpPr>
          <p:grpSpPr>
            <a:xfrm>
              <a:off x="307164" y="2544507"/>
              <a:ext cx="5895089" cy="1397294"/>
              <a:chOff x="307164" y="2544507"/>
              <a:chExt cx="5895089" cy="1397294"/>
            </a:xfrm>
          </p:grpSpPr>
          <p:grpSp>
            <p:nvGrpSpPr>
              <p:cNvPr id="81" name="Graphic 4">
                <a:extLst>
                  <a:ext uri="{FF2B5EF4-FFF2-40B4-BE49-F238E27FC236}">
                    <a16:creationId xmlns:a16="http://schemas.microsoft.com/office/drawing/2014/main" id="{4A3814A5-F599-46BC-97B1-643EF25B5CD9}"/>
                  </a:ext>
                </a:extLst>
              </p:cNvPr>
              <p:cNvGrpSpPr/>
              <p:nvPr/>
            </p:nvGrpSpPr>
            <p:grpSpPr>
              <a:xfrm>
                <a:off x="307164" y="2670638"/>
                <a:ext cx="3107975" cy="1195756"/>
                <a:chOff x="307164" y="2575388"/>
                <a:chExt cx="3107975" cy="1195756"/>
              </a:xfrm>
            </p:grpSpPr>
            <p:grpSp>
              <p:nvGrpSpPr>
                <p:cNvPr id="82" name="Graphic 4">
                  <a:extLst>
                    <a:ext uri="{FF2B5EF4-FFF2-40B4-BE49-F238E27FC236}">
                      <a16:creationId xmlns:a16="http://schemas.microsoft.com/office/drawing/2014/main" id="{6C566E22-9A72-4636-AFF1-13A3FDB03103}"/>
                    </a:ext>
                  </a:extLst>
                </p:cNvPr>
                <p:cNvGrpSpPr/>
                <p:nvPr/>
              </p:nvGrpSpPr>
              <p:grpSpPr>
                <a:xfrm>
                  <a:off x="307164" y="2575388"/>
                  <a:ext cx="3107975" cy="104801"/>
                  <a:chOff x="307164" y="2575388"/>
                  <a:chExt cx="3107975" cy="104801"/>
                </a:xfrm>
              </p:grpSpPr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FEED0167-4D80-43F5-98F0-3FE1A7DFFF09}"/>
                      </a:ext>
                    </a:extLst>
                  </p:cNvPr>
                  <p:cNvSpPr/>
                  <p:nvPr/>
                </p:nvSpPr>
                <p:spPr>
                  <a:xfrm>
                    <a:off x="307164" y="2595840"/>
                    <a:ext cx="3107975" cy="64024"/>
                  </a:xfrm>
                  <a:prstGeom prst="roundRect">
                    <a:avLst/>
                  </a:prstGeom>
                  <a:solidFill>
                    <a:srgbClr val="505050"/>
                  </a:solidFill>
                  <a:ln w="1269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1050FC99-E501-4225-99F7-EBD11A26427F}"/>
                      </a:ext>
                    </a:extLst>
                  </p:cNvPr>
                  <p:cNvSpPr/>
                  <p:nvPr/>
                </p:nvSpPr>
                <p:spPr>
                  <a:xfrm>
                    <a:off x="307164" y="2575388"/>
                    <a:ext cx="1858357" cy="104801"/>
                  </a:xfrm>
                  <a:prstGeom prst="roundRect">
                    <a:avLst/>
                  </a:prstGeom>
                  <a:solidFill>
                    <a:srgbClr val="0078D4"/>
                  </a:solidFill>
                  <a:ln w="1269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C2EC7D06-2F91-41EC-99BB-2D026D1520B6}"/>
                    </a:ext>
                  </a:extLst>
                </p:cNvPr>
                <p:cNvSpPr/>
                <p:nvPr/>
              </p:nvSpPr>
              <p:spPr>
                <a:xfrm>
                  <a:off x="307164" y="2813955"/>
                  <a:ext cx="3107975" cy="64024"/>
                </a:xfrm>
                <a:prstGeom prst="roundRect">
                  <a:avLst/>
                </a:prstGeom>
                <a:solidFill>
                  <a:srgbClr val="505050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B61201FC-AAE4-48CF-9A88-8888F29B2CC1}"/>
                    </a:ext>
                  </a:extLst>
                </p:cNvPr>
                <p:cNvSpPr/>
                <p:nvPr/>
              </p:nvSpPr>
              <p:spPr>
                <a:xfrm>
                  <a:off x="307164" y="2793630"/>
                  <a:ext cx="1596289" cy="104801"/>
                </a:xfrm>
                <a:prstGeom prst="roundRect">
                  <a:avLst/>
                </a:prstGeom>
                <a:solidFill>
                  <a:srgbClr val="0078D4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47D94D84-3900-465F-B861-F4C72A4793BA}"/>
                    </a:ext>
                  </a:extLst>
                </p:cNvPr>
                <p:cNvSpPr/>
                <p:nvPr/>
              </p:nvSpPr>
              <p:spPr>
                <a:xfrm>
                  <a:off x="307164" y="3032197"/>
                  <a:ext cx="3107975" cy="64024"/>
                </a:xfrm>
                <a:prstGeom prst="roundRect">
                  <a:avLst/>
                </a:prstGeom>
                <a:solidFill>
                  <a:srgbClr val="505050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C6CAA367-BB6D-4A18-92FD-A1F41961CD65}"/>
                    </a:ext>
                  </a:extLst>
                </p:cNvPr>
                <p:cNvSpPr/>
                <p:nvPr/>
              </p:nvSpPr>
              <p:spPr>
                <a:xfrm>
                  <a:off x="307164" y="3011745"/>
                  <a:ext cx="1450583" cy="104801"/>
                </a:xfrm>
                <a:prstGeom prst="roundRect">
                  <a:avLst/>
                </a:prstGeom>
                <a:solidFill>
                  <a:srgbClr val="0078D4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AA35FA03-0085-486F-965C-4D6AD0F31662}"/>
                    </a:ext>
                  </a:extLst>
                </p:cNvPr>
                <p:cNvSpPr/>
                <p:nvPr/>
              </p:nvSpPr>
              <p:spPr>
                <a:xfrm>
                  <a:off x="307164" y="3250311"/>
                  <a:ext cx="3107975" cy="64024"/>
                </a:xfrm>
                <a:prstGeom prst="roundRect">
                  <a:avLst/>
                </a:prstGeom>
                <a:solidFill>
                  <a:srgbClr val="505050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FA526C23-3EF4-48DA-B9C5-80DFB6AED2A3}"/>
                    </a:ext>
                  </a:extLst>
                </p:cNvPr>
                <p:cNvSpPr/>
                <p:nvPr/>
              </p:nvSpPr>
              <p:spPr>
                <a:xfrm>
                  <a:off x="307164" y="3229986"/>
                  <a:ext cx="1276579" cy="104801"/>
                </a:xfrm>
                <a:prstGeom prst="roundRect">
                  <a:avLst/>
                </a:prstGeom>
                <a:solidFill>
                  <a:srgbClr val="0078D4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E613935F-C0FF-4B8A-9A6E-2FA8F1D5C33C}"/>
                    </a:ext>
                  </a:extLst>
                </p:cNvPr>
                <p:cNvSpPr/>
                <p:nvPr/>
              </p:nvSpPr>
              <p:spPr>
                <a:xfrm>
                  <a:off x="307164" y="3468553"/>
                  <a:ext cx="3107975" cy="64024"/>
                </a:xfrm>
                <a:prstGeom prst="roundRect">
                  <a:avLst/>
                </a:prstGeom>
                <a:solidFill>
                  <a:srgbClr val="505050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826B2561-9B33-4F50-85FE-FCE34DE7154F}"/>
                    </a:ext>
                  </a:extLst>
                </p:cNvPr>
                <p:cNvSpPr/>
                <p:nvPr/>
              </p:nvSpPr>
              <p:spPr>
                <a:xfrm>
                  <a:off x="307164" y="3448101"/>
                  <a:ext cx="1179213" cy="104801"/>
                </a:xfrm>
                <a:prstGeom prst="roundRect">
                  <a:avLst/>
                </a:prstGeom>
                <a:solidFill>
                  <a:srgbClr val="0078D4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F1BF9F0E-0701-4B39-9778-B41E296EAF6C}"/>
                    </a:ext>
                  </a:extLst>
                </p:cNvPr>
                <p:cNvSpPr/>
                <p:nvPr/>
              </p:nvSpPr>
              <p:spPr>
                <a:xfrm>
                  <a:off x="307164" y="3686668"/>
                  <a:ext cx="3107975" cy="64024"/>
                </a:xfrm>
                <a:prstGeom prst="roundRect">
                  <a:avLst/>
                </a:prstGeom>
                <a:solidFill>
                  <a:srgbClr val="505050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7B690BAD-14AB-484A-81D3-CCABF07FE346}"/>
                    </a:ext>
                  </a:extLst>
                </p:cNvPr>
                <p:cNvSpPr/>
                <p:nvPr/>
              </p:nvSpPr>
              <p:spPr>
                <a:xfrm>
                  <a:off x="307164" y="3666343"/>
                  <a:ext cx="873856" cy="104801"/>
                </a:xfrm>
                <a:prstGeom prst="roundRect">
                  <a:avLst/>
                </a:prstGeom>
                <a:solidFill>
                  <a:srgbClr val="0078D4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67577A59-3453-4F1D-BEEB-BD4C705C1A0E}"/>
                  </a:ext>
                </a:extLst>
              </p:cNvPr>
              <p:cNvGrpSpPr/>
              <p:nvPr/>
            </p:nvGrpSpPr>
            <p:grpSpPr>
              <a:xfrm>
                <a:off x="3373369" y="2544507"/>
                <a:ext cx="522714" cy="1397294"/>
                <a:chOff x="3373369" y="2449257"/>
                <a:chExt cx="522714" cy="1397294"/>
              </a:xfrm>
            </p:grpSpPr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92EE2A15-2C19-4C1B-9B52-0BF451C80630}"/>
                    </a:ext>
                  </a:extLst>
                </p:cNvPr>
                <p:cNvSpPr txBox="1"/>
                <p:nvPr/>
              </p:nvSpPr>
              <p:spPr>
                <a:xfrm>
                  <a:off x="3373369" y="2449257"/>
                  <a:ext cx="522714" cy="306467"/>
                </a:xfrm>
                <a:prstGeom prst="round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IN" sz="1200" spc="0" baseline="0">
                      <a:solidFill>
                        <a:srgbClr val="505050"/>
                      </a:solidFill>
                      <a:latin typeface="Segoe UI"/>
                      <a:cs typeface="Segoe UI"/>
                      <a:sym typeface="Segoe UI"/>
                      <a:rtl val="0"/>
                    </a:rPr>
                    <a:t>42%</a:t>
                  </a:r>
                </a:p>
              </p:txBody>
            </p:sp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998E30D0-F875-4019-A5F7-B7450768D717}"/>
                    </a:ext>
                  </a:extLst>
                </p:cNvPr>
                <p:cNvSpPr txBox="1"/>
                <p:nvPr/>
              </p:nvSpPr>
              <p:spPr>
                <a:xfrm>
                  <a:off x="3373369" y="2667371"/>
                  <a:ext cx="522714" cy="306467"/>
                </a:xfrm>
                <a:prstGeom prst="round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IN" sz="1200" spc="0" baseline="0">
                      <a:solidFill>
                        <a:srgbClr val="505050"/>
                      </a:solidFill>
                      <a:latin typeface="Segoe UI"/>
                      <a:cs typeface="Segoe UI"/>
                      <a:sym typeface="Segoe UI"/>
                      <a:rtl val="0"/>
                    </a:rPr>
                    <a:t>39%</a:t>
                  </a:r>
                </a:p>
              </p:txBody>
            </p:sp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2AC76DBC-0756-494A-8AC8-C41AF53BB0D2}"/>
                    </a:ext>
                  </a:extLst>
                </p:cNvPr>
                <p:cNvSpPr txBox="1"/>
                <p:nvPr/>
              </p:nvSpPr>
              <p:spPr>
                <a:xfrm>
                  <a:off x="3373369" y="2885613"/>
                  <a:ext cx="522714" cy="306467"/>
                </a:xfrm>
                <a:prstGeom prst="round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IN" sz="1200" spc="0" baseline="0">
                      <a:solidFill>
                        <a:srgbClr val="505050"/>
                      </a:solidFill>
                      <a:latin typeface="Segoe UI"/>
                      <a:cs typeface="Segoe UI"/>
                      <a:sym typeface="Segoe UI"/>
                      <a:rtl val="0"/>
                    </a:rPr>
                    <a:t>36%</a:t>
                  </a:r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F0FF24E5-71C1-4FFB-A6C5-780B9E03F9F5}"/>
                    </a:ext>
                  </a:extLst>
                </p:cNvPr>
                <p:cNvSpPr txBox="1"/>
                <p:nvPr/>
              </p:nvSpPr>
              <p:spPr>
                <a:xfrm>
                  <a:off x="3373369" y="3103728"/>
                  <a:ext cx="522714" cy="306467"/>
                </a:xfrm>
                <a:prstGeom prst="round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IN" sz="1200" spc="0" baseline="0">
                      <a:solidFill>
                        <a:srgbClr val="505050"/>
                      </a:solidFill>
                      <a:latin typeface="Segoe UI"/>
                      <a:cs typeface="Segoe UI"/>
                      <a:sym typeface="Segoe UI"/>
                      <a:rtl val="0"/>
                    </a:rPr>
                    <a:t>24%</a:t>
                  </a:r>
                </a:p>
              </p:txBody>
            </p:sp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02515C04-E84C-4794-838C-B6F851382AE2}"/>
                    </a:ext>
                  </a:extLst>
                </p:cNvPr>
                <p:cNvSpPr txBox="1"/>
                <p:nvPr/>
              </p:nvSpPr>
              <p:spPr>
                <a:xfrm>
                  <a:off x="3373369" y="3321969"/>
                  <a:ext cx="522714" cy="306467"/>
                </a:xfrm>
                <a:prstGeom prst="round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IN" sz="1200" spc="0" baseline="0">
                      <a:solidFill>
                        <a:srgbClr val="505050"/>
                      </a:solidFill>
                      <a:latin typeface="Segoe UI"/>
                      <a:cs typeface="Segoe UI"/>
                      <a:sym typeface="Segoe UI"/>
                      <a:rtl val="0"/>
                    </a:rPr>
                    <a:t>22%</a:t>
                  </a:r>
                </a:p>
              </p:txBody>
            </p:sp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1796F58A-C3D2-4DB7-9A31-F5F83FBEFAC3}"/>
                    </a:ext>
                  </a:extLst>
                </p:cNvPr>
                <p:cNvSpPr txBox="1"/>
                <p:nvPr/>
              </p:nvSpPr>
              <p:spPr>
                <a:xfrm>
                  <a:off x="3373369" y="3540084"/>
                  <a:ext cx="522714" cy="306467"/>
                </a:xfrm>
                <a:prstGeom prst="round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IN" sz="1200" spc="0" baseline="0">
                      <a:solidFill>
                        <a:srgbClr val="505050"/>
                      </a:solidFill>
                      <a:latin typeface="Segoe UI"/>
                      <a:cs typeface="Segoe UI"/>
                      <a:sym typeface="Segoe UI"/>
                      <a:rtl val="0"/>
                    </a:rPr>
                    <a:t>16%</a:t>
                  </a:r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5BF69130-9C19-41EE-917B-1C7DC2DD4969}"/>
                  </a:ext>
                </a:extLst>
              </p:cNvPr>
              <p:cNvGrpSpPr/>
              <p:nvPr/>
            </p:nvGrpSpPr>
            <p:grpSpPr>
              <a:xfrm>
                <a:off x="4011606" y="2598995"/>
                <a:ext cx="2190647" cy="1289325"/>
                <a:chOff x="4011606" y="2503745"/>
                <a:chExt cx="2190647" cy="1289325"/>
              </a:xfrm>
            </p:grpSpPr>
            <p:sp>
              <p:nvSpPr>
                <p:cNvPr id="203" name="Title 3">
                  <a:extLst>
                    <a:ext uri="{FF2B5EF4-FFF2-40B4-BE49-F238E27FC236}">
                      <a16:creationId xmlns:a16="http://schemas.microsoft.com/office/drawing/2014/main" id="{F8087085-D697-4B58-9103-7AEC206FC4A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011606" y="2503745"/>
                  <a:ext cx="2190647" cy="167546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lvl1pPr algn="l" defTabSz="932742" rtl="0" eaLnBrk="1" latinLnBrk="0" hangingPunct="1">
                    <a:lnSpc>
                      <a:spcPts val="3200"/>
                    </a:lnSpc>
                    <a:spcBef>
                      <a:spcPct val="0"/>
                    </a:spcBef>
                    <a:buNone/>
                    <a:defRPr lang="en-US" sz="2800" b="0" strike="noStrike" kern="1200" cap="none" spc="-150" baseline="0">
                      <a:ln w="3175">
                        <a:noFill/>
                      </a:ln>
                      <a:solidFill>
                        <a:srgbClr val="2F2F2F"/>
                      </a:solidFill>
                      <a:effectLst/>
                      <a:latin typeface="+mj-lt"/>
                      <a:ea typeface="+mn-ea"/>
                      <a:cs typeface="Segoe UI" pitchFamily="34" charset="0"/>
                    </a:defRPr>
                  </a:lvl1pPr>
                </a:lstStyle>
                <a:p>
                  <a:pPr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1224"/>
                    </a:spcAft>
                  </a:pPr>
                  <a:r>
                    <a:rPr lang="en-US" sz="1000" spc="0">
                      <a:solidFill>
                        <a:srgbClr val="505050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DevOps</a:t>
                  </a:r>
                  <a:endParaRPr lang="en-US" sz="1000" spc="0">
                    <a:ln>
                      <a:noFill/>
                    </a:ln>
                    <a:solidFill>
                      <a:srgbClr val="505050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endParaRPr>
                </a:p>
              </p:txBody>
            </p:sp>
            <p:sp>
              <p:nvSpPr>
                <p:cNvPr id="204" name="Title 3">
                  <a:extLst>
                    <a:ext uri="{FF2B5EF4-FFF2-40B4-BE49-F238E27FC236}">
                      <a16:creationId xmlns:a16="http://schemas.microsoft.com/office/drawing/2014/main" id="{FF5E233A-9C77-473D-88BA-621E168D3A6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011606" y="2728102"/>
                  <a:ext cx="2190647" cy="167546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lvl1pPr algn="l" defTabSz="932742" rtl="0" eaLnBrk="1" latinLnBrk="0" hangingPunct="1">
                    <a:lnSpc>
                      <a:spcPts val="3200"/>
                    </a:lnSpc>
                    <a:spcBef>
                      <a:spcPct val="0"/>
                    </a:spcBef>
                    <a:buNone/>
                    <a:defRPr lang="en-US" sz="2800" b="0" strike="noStrike" kern="1200" cap="none" spc="-150" baseline="0">
                      <a:ln w="3175">
                        <a:noFill/>
                      </a:ln>
                      <a:solidFill>
                        <a:srgbClr val="2F2F2F"/>
                      </a:solidFill>
                      <a:effectLst/>
                      <a:latin typeface="+mj-lt"/>
                      <a:ea typeface="+mn-ea"/>
                      <a:cs typeface="Segoe UI" pitchFamily="34" charset="0"/>
                    </a:defRPr>
                  </a:lvl1pPr>
                </a:lstStyle>
                <a:p>
                  <a:pPr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1224"/>
                    </a:spcAft>
                  </a:pPr>
                  <a:r>
                    <a:rPr lang="en-US" sz="1000" spc="0">
                      <a:solidFill>
                        <a:srgbClr val="505050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Cloud architect</a:t>
                  </a:r>
                  <a:endParaRPr lang="en-US" sz="1000" spc="0">
                    <a:ln>
                      <a:noFill/>
                    </a:ln>
                    <a:solidFill>
                      <a:srgbClr val="505050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endParaRPr>
                </a:p>
              </p:txBody>
            </p:sp>
            <p:sp>
              <p:nvSpPr>
                <p:cNvPr id="205" name="Title 3">
                  <a:extLst>
                    <a:ext uri="{FF2B5EF4-FFF2-40B4-BE49-F238E27FC236}">
                      <a16:creationId xmlns:a16="http://schemas.microsoft.com/office/drawing/2014/main" id="{3ACE21BB-5BD9-4CBB-88E8-87120DDD73D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011606" y="2952458"/>
                  <a:ext cx="2190647" cy="167546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lvl1pPr algn="l" defTabSz="932742" rtl="0" eaLnBrk="1" latinLnBrk="0" hangingPunct="1">
                    <a:lnSpc>
                      <a:spcPts val="3200"/>
                    </a:lnSpc>
                    <a:spcBef>
                      <a:spcPct val="0"/>
                    </a:spcBef>
                    <a:buNone/>
                    <a:defRPr lang="en-US" sz="2800" b="0" strike="noStrike" kern="1200" cap="none" spc="-150" baseline="0">
                      <a:ln w="3175">
                        <a:noFill/>
                      </a:ln>
                      <a:solidFill>
                        <a:srgbClr val="2F2F2F"/>
                      </a:solidFill>
                      <a:effectLst/>
                      <a:latin typeface="+mj-lt"/>
                      <a:ea typeface="+mn-ea"/>
                      <a:cs typeface="Segoe UI" pitchFamily="34" charset="0"/>
                    </a:defRPr>
                  </a:lvl1pPr>
                </a:lstStyle>
                <a:p>
                  <a:pPr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1224"/>
                    </a:spcAft>
                  </a:pPr>
                  <a:r>
                    <a:rPr lang="en-US" sz="1000" spc="0">
                      <a:solidFill>
                        <a:srgbClr val="505050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Cloud management/orchestration</a:t>
                  </a:r>
                  <a:endParaRPr lang="en-US" sz="1000" spc="0">
                    <a:ln>
                      <a:noFill/>
                    </a:ln>
                    <a:solidFill>
                      <a:srgbClr val="505050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endParaRPr>
                </a:p>
              </p:txBody>
            </p:sp>
            <p:sp>
              <p:nvSpPr>
                <p:cNvPr id="206" name="Title 3">
                  <a:extLst>
                    <a:ext uri="{FF2B5EF4-FFF2-40B4-BE49-F238E27FC236}">
                      <a16:creationId xmlns:a16="http://schemas.microsoft.com/office/drawing/2014/main" id="{3213AB20-6134-4EE4-86A6-F5891AB6127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011606" y="3176814"/>
                  <a:ext cx="2190647" cy="167546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lvl1pPr algn="l" defTabSz="932742" rtl="0" eaLnBrk="1" latinLnBrk="0" hangingPunct="1">
                    <a:lnSpc>
                      <a:spcPts val="3200"/>
                    </a:lnSpc>
                    <a:spcBef>
                      <a:spcPct val="0"/>
                    </a:spcBef>
                    <a:buNone/>
                    <a:defRPr lang="en-US" sz="2800" b="0" strike="noStrike" kern="1200" cap="none" spc="-150" baseline="0">
                      <a:ln w="3175">
                        <a:noFill/>
                      </a:ln>
                      <a:solidFill>
                        <a:srgbClr val="2F2F2F"/>
                      </a:solidFill>
                      <a:effectLst/>
                      <a:latin typeface="+mj-lt"/>
                      <a:ea typeface="+mn-ea"/>
                      <a:cs typeface="Segoe UI" pitchFamily="34" charset="0"/>
                    </a:defRPr>
                  </a:lvl1pPr>
                </a:lstStyle>
                <a:p>
                  <a:pPr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1224"/>
                    </a:spcAft>
                  </a:pPr>
                  <a:r>
                    <a:rPr lang="en-US" sz="1000" spc="0">
                      <a:ln>
                        <a:noFill/>
                      </a:ln>
                      <a:solidFill>
                        <a:srgbClr val="505050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Machine or deep learning</a:t>
                  </a:r>
                </a:p>
              </p:txBody>
            </p:sp>
            <p:sp>
              <p:nvSpPr>
                <p:cNvPr id="207" name="Title 3">
                  <a:extLst>
                    <a:ext uri="{FF2B5EF4-FFF2-40B4-BE49-F238E27FC236}">
                      <a16:creationId xmlns:a16="http://schemas.microsoft.com/office/drawing/2014/main" id="{9AF83C3C-A571-4AA8-9858-3DEF5694CE4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011606" y="3401170"/>
                  <a:ext cx="2190647" cy="167546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lvl1pPr algn="l" defTabSz="932742" rtl="0" eaLnBrk="1" latinLnBrk="0" hangingPunct="1">
                    <a:lnSpc>
                      <a:spcPts val="3200"/>
                    </a:lnSpc>
                    <a:spcBef>
                      <a:spcPct val="0"/>
                    </a:spcBef>
                    <a:buNone/>
                    <a:defRPr lang="en-US" sz="2800" b="0" strike="noStrike" kern="1200" cap="none" spc="-150" baseline="0">
                      <a:ln w="3175">
                        <a:noFill/>
                      </a:ln>
                      <a:solidFill>
                        <a:srgbClr val="2F2F2F"/>
                      </a:solidFill>
                      <a:effectLst/>
                      <a:latin typeface="+mj-lt"/>
                      <a:ea typeface="+mn-ea"/>
                      <a:cs typeface="Segoe UI" pitchFamily="34" charset="0"/>
                    </a:defRPr>
                  </a:lvl1pPr>
                </a:lstStyle>
                <a:p>
                  <a:pPr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1224"/>
                    </a:spcAft>
                  </a:pPr>
                  <a:r>
                    <a:rPr lang="en-US" sz="1000" spc="0">
                      <a:solidFill>
                        <a:srgbClr val="505050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Cloud-native programming</a:t>
                  </a:r>
                  <a:endParaRPr lang="en-US" sz="1000" spc="0">
                    <a:ln>
                      <a:noFill/>
                    </a:ln>
                    <a:solidFill>
                      <a:srgbClr val="505050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endParaRPr>
                </a:p>
              </p:txBody>
            </p:sp>
            <p:sp>
              <p:nvSpPr>
                <p:cNvPr id="208" name="Title 3">
                  <a:extLst>
                    <a:ext uri="{FF2B5EF4-FFF2-40B4-BE49-F238E27FC236}">
                      <a16:creationId xmlns:a16="http://schemas.microsoft.com/office/drawing/2014/main" id="{8EF4FF1E-8172-4A21-BAC3-CE6CF896ECB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011606" y="3625524"/>
                  <a:ext cx="2190647" cy="167546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lvl1pPr algn="l" defTabSz="932742" rtl="0" eaLnBrk="1" latinLnBrk="0" hangingPunct="1">
                    <a:lnSpc>
                      <a:spcPts val="3200"/>
                    </a:lnSpc>
                    <a:spcBef>
                      <a:spcPct val="0"/>
                    </a:spcBef>
                    <a:buNone/>
                    <a:defRPr lang="en-US" sz="2800" b="0" strike="noStrike" kern="1200" cap="none" spc="-150" baseline="0">
                      <a:ln w="3175">
                        <a:noFill/>
                      </a:ln>
                      <a:solidFill>
                        <a:srgbClr val="2F2F2F"/>
                      </a:solidFill>
                      <a:effectLst/>
                      <a:latin typeface="+mj-lt"/>
                      <a:ea typeface="+mn-ea"/>
                      <a:cs typeface="Segoe UI" pitchFamily="34" charset="0"/>
                    </a:defRPr>
                  </a:lvl1pPr>
                </a:lstStyle>
                <a:p>
                  <a:pPr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1224"/>
                    </a:spcAft>
                  </a:pPr>
                  <a:r>
                    <a:rPr lang="en-US" sz="1000" spc="0">
                      <a:solidFill>
                        <a:srgbClr val="505050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Database administration</a:t>
                  </a:r>
                  <a:endParaRPr lang="en-US" sz="1000" spc="0">
                    <a:ln>
                      <a:noFill/>
                    </a:ln>
                    <a:solidFill>
                      <a:srgbClr val="505050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endParaRPr>
                </a:p>
              </p:txBody>
            </p:sp>
          </p:grpSp>
        </p:grp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B7F6E015-24F6-4FD9-8B39-EAB578703584}"/>
              </a:ext>
            </a:extLst>
          </p:cNvPr>
          <p:cNvGrpSpPr/>
          <p:nvPr/>
        </p:nvGrpSpPr>
        <p:grpSpPr>
          <a:xfrm>
            <a:off x="258004" y="4191180"/>
            <a:ext cx="5895089" cy="1571360"/>
            <a:chOff x="307164" y="3956088"/>
            <a:chExt cx="5895089" cy="1571360"/>
          </a:xfrm>
        </p:grpSpPr>
        <p:grpSp>
          <p:nvGrpSpPr>
            <p:cNvPr id="130" name="Graphic 4">
              <a:extLst>
                <a:ext uri="{FF2B5EF4-FFF2-40B4-BE49-F238E27FC236}">
                  <a16:creationId xmlns:a16="http://schemas.microsoft.com/office/drawing/2014/main" id="{FD4B4E42-2A93-4959-A79B-25982650F6E3}"/>
                </a:ext>
              </a:extLst>
            </p:cNvPr>
            <p:cNvGrpSpPr/>
            <p:nvPr/>
          </p:nvGrpSpPr>
          <p:grpSpPr>
            <a:xfrm>
              <a:off x="307164" y="4261490"/>
              <a:ext cx="3107975" cy="1220019"/>
              <a:chOff x="307164" y="4261490"/>
              <a:chExt cx="3107975" cy="1220019"/>
            </a:xfrm>
          </p:grpSpPr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B249328A-C7AC-4FA0-822C-A70EF44217BA}"/>
                  </a:ext>
                </a:extLst>
              </p:cNvPr>
              <p:cNvSpPr/>
              <p:nvPr/>
            </p:nvSpPr>
            <p:spPr>
              <a:xfrm>
                <a:off x="307164" y="4281942"/>
                <a:ext cx="3107975" cy="64024"/>
              </a:xfrm>
              <a:prstGeom prst="roundRect">
                <a:avLst/>
              </a:prstGeom>
              <a:solidFill>
                <a:srgbClr val="505050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D9BD9446-646A-4F9F-890D-A4304B86045A}"/>
                  </a:ext>
                </a:extLst>
              </p:cNvPr>
              <p:cNvSpPr/>
              <p:nvPr/>
            </p:nvSpPr>
            <p:spPr>
              <a:xfrm>
                <a:off x="307164" y="4261490"/>
                <a:ext cx="1974465" cy="104801"/>
              </a:xfrm>
              <a:prstGeom prst="roundRect">
                <a:avLst/>
              </a:prstGeom>
              <a:solidFill>
                <a:srgbClr val="50E6FF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2ECAC89B-D1A9-409D-BE7A-BF670A856F5D}"/>
                  </a:ext>
                </a:extLst>
              </p:cNvPr>
              <p:cNvSpPr/>
              <p:nvPr/>
            </p:nvSpPr>
            <p:spPr>
              <a:xfrm>
                <a:off x="307164" y="4504884"/>
                <a:ext cx="3107975" cy="64024"/>
              </a:xfrm>
              <a:prstGeom prst="roundRect">
                <a:avLst/>
              </a:prstGeom>
              <a:solidFill>
                <a:srgbClr val="505050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2562AF7C-80A8-4244-8CD1-CCE4BDC9F08D}"/>
                  </a:ext>
                </a:extLst>
              </p:cNvPr>
              <p:cNvSpPr/>
              <p:nvPr/>
            </p:nvSpPr>
            <p:spPr>
              <a:xfrm>
                <a:off x="307164" y="4484558"/>
                <a:ext cx="1112169" cy="104801"/>
              </a:xfrm>
              <a:prstGeom prst="roundRect">
                <a:avLst/>
              </a:prstGeom>
              <a:solidFill>
                <a:srgbClr val="50E6FF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8710B9C3-21C3-4E87-8935-B2FA2B045E5E}"/>
                  </a:ext>
                </a:extLst>
              </p:cNvPr>
              <p:cNvSpPr/>
              <p:nvPr/>
            </p:nvSpPr>
            <p:spPr>
              <a:xfrm>
                <a:off x="307164" y="4727953"/>
                <a:ext cx="3107975" cy="64024"/>
              </a:xfrm>
              <a:prstGeom prst="roundRect">
                <a:avLst/>
              </a:prstGeom>
              <a:solidFill>
                <a:srgbClr val="505050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FBF03383-4105-4301-941F-82CFD1F07770}"/>
                  </a:ext>
                </a:extLst>
              </p:cNvPr>
              <p:cNvSpPr/>
              <p:nvPr/>
            </p:nvSpPr>
            <p:spPr>
              <a:xfrm>
                <a:off x="307164" y="4707627"/>
                <a:ext cx="949059" cy="104801"/>
              </a:xfrm>
              <a:prstGeom prst="roundRect">
                <a:avLst/>
              </a:prstGeom>
              <a:solidFill>
                <a:srgbClr val="50E6FF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83DA3E4E-9E24-4FD8-821F-68A20D8334A6}"/>
                  </a:ext>
                </a:extLst>
              </p:cNvPr>
              <p:cNvSpPr/>
              <p:nvPr/>
            </p:nvSpPr>
            <p:spPr>
              <a:xfrm>
                <a:off x="307164" y="4951021"/>
                <a:ext cx="3107975" cy="64024"/>
              </a:xfrm>
              <a:prstGeom prst="roundRect">
                <a:avLst/>
              </a:prstGeom>
              <a:solidFill>
                <a:srgbClr val="505050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F9DBC9EC-FDBC-4757-941A-671D56D0E290}"/>
                  </a:ext>
                </a:extLst>
              </p:cNvPr>
              <p:cNvSpPr/>
              <p:nvPr/>
            </p:nvSpPr>
            <p:spPr>
              <a:xfrm>
                <a:off x="307164" y="4930569"/>
                <a:ext cx="919968" cy="104801"/>
              </a:xfrm>
              <a:prstGeom prst="roundRect">
                <a:avLst/>
              </a:prstGeom>
              <a:solidFill>
                <a:srgbClr val="50E6FF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FE607254-04D1-4F04-B5AA-215128DB3785}"/>
                  </a:ext>
                </a:extLst>
              </p:cNvPr>
              <p:cNvSpPr/>
              <p:nvPr/>
            </p:nvSpPr>
            <p:spPr>
              <a:xfrm>
                <a:off x="307164" y="5173963"/>
                <a:ext cx="3107975" cy="64024"/>
              </a:xfrm>
              <a:prstGeom prst="roundRect">
                <a:avLst/>
              </a:prstGeom>
              <a:solidFill>
                <a:srgbClr val="505050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569B3086-9C08-4E10-BB89-44F298F62A80}"/>
                  </a:ext>
                </a:extLst>
              </p:cNvPr>
              <p:cNvSpPr/>
              <p:nvPr/>
            </p:nvSpPr>
            <p:spPr>
              <a:xfrm>
                <a:off x="307164" y="5153638"/>
                <a:ext cx="873856" cy="104801"/>
              </a:xfrm>
              <a:prstGeom prst="roundRect">
                <a:avLst/>
              </a:prstGeom>
              <a:solidFill>
                <a:srgbClr val="50E6FF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CE7F0807-DDB4-4F95-AC65-50BDBC9ECA2D}"/>
                  </a:ext>
                </a:extLst>
              </p:cNvPr>
              <p:cNvSpPr/>
              <p:nvPr/>
            </p:nvSpPr>
            <p:spPr>
              <a:xfrm>
                <a:off x="307164" y="5397032"/>
                <a:ext cx="3107975" cy="64024"/>
              </a:xfrm>
              <a:prstGeom prst="roundRect">
                <a:avLst/>
              </a:prstGeom>
              <a:solidFill>
                <a:srgbClr val="505050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8DCF7D4-44AC-4AA5-AF59-138D89315D37}"/>
                  </a:ext>
                </a:extLst>
              </p:cNvPr>
              <p:cNvSpPr/>
              <p:nvPr/>
            </p:nvSpPr>
            <p:spPr>
              <a:xfrm>
                <a:off x="307164" y="5376707"/>
                <a:ext cx="753429" cy="104801"/>
              </a:xfrm>
              <a:prstGeom prst="roundRect">
                <a:avLst/>
              </a:prstGeom>
              <a:solidFill>
                <a:srgbClr val="50E6FF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143" name="Graphic 4">
              <a:extLst>
                <a:ext uri="{FF2B5EF4-FFF2-40B4-BE49-F238E27FC236}">
                  <a16:creationId xmlns:a16="http://schemas.microsoft.com/office/drawing/2014/main" id="{5692E509-20C8-4600-B891-145ABF926AC8}"/>
                </a:ext>
              </a:extLst>
            </p:cNvPr>
            <p:cNvGrpSpPr/>
            <p:nvPr/>
          </p:nvGrpSpPr>
          <p:grpSpPr>
            <a:xfrm>
              <a:off x="3373369" y="4135358"/>
              <a:ext cx="494046" cy="1392090"/>
              <a:chOff x="3373369" y="4135358"/>
              <a:chExt cx="494046" cy="1392090"/>
            </a:xfrm>
            <a:solidFill>
              <a:srgbClr val="505050"/>
            </a:solidFill>
          </p:grpSpPr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01EF636D-9EF9-499D-BF3A-9ABE1286A816}"/>
                  </a:ext>
                </a:extLst>
              </p:cNvPr>
              <p:cNvSpPr txBox="1"/>
              <p:nvPr/>
            </p:nvSpPr>
            <p:spPr>
              <a:xfrm>
                <a:off x="3373369" y="4135358"/>
                <a:ext cx="4940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IN" sz="1200" spc="0" baseline="0">
                    <a:solidFill>
                      <a:srgbClr val="505050"/>
                    </a:solidFill>
                    <a:latin typeface="Segoe UI"/>
                    <a:cs typeface="Segoe UI"/>
                    <a:sym typeface="Segoe UI"/>
                    <a:rtl val="0"/>
                  </a:rPr>
                  <a:t>43%</a:t>
                </a: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B55E8EDC-9F6F-47E9-94A8-824D1E6D6899}"/>
                  </a:ext>
                </a:extLst>
              </p:cNvPr>
              <p:cNvSpPr txBox="1"/>
              <p:nvPr/>
            </p:nvSpPr>
            <p:spPr>
              <a:xfrm>
                <a:off x="3373369" y="4358427"/>
                <a:ext cx="4940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IN" sz="1200" spc="0" baseline="0">
                    <a:solidFill>
                      <a:srgbClr val="505050"/>
                    </a:solidFill>
                    <a:latin typeface="Segoe UI"/>
                    <a:cs typeface="Segoe UI"/>
                    <a:sym typeface="Segoe UI"/>
                    <a:rtl val="0"/>
                  </a:rPr>
                  <a:t>25%</a:t>
                </a: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405B53E3-B559-46F9-8A6D-CB6A2E58C12F}"/>
                  </a:ext>
                </a:extLst>
              </p:cNvPr>
              <p:cNvSpPr txBox="1"/>
              <p:nvPr/>
            </p:nvSpPr>
            <p:spPr>
              <a:xfrm>
                <a:off x="3373369" y="4581369"/>
                <a:ext cx="4940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IN" sz="1200" spc="0" baseline="0">
                    <a:solidFill>
                      <a:srgbClr val="505050"/>
                    </a:solidFill>
                    <a:latin typeface="Segoe UI"/>
                    <a:cs typeface="Segoe UI"/>
                    <a:sym typeface="Segoe UI"/>
                    <a:rtl val="0"/>
                  </a:rPr>
                  <a:t>21%</a:t>
                </a: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2A9B409-9FE1-4B33-AB96-D2ED56A09D9E}"/>
                  </a:ext>
                </a:extLst>
              </p:cNvPr>
              <p:cNvSpPr txBox="1"/>
              <p:nvPr/>
            </p:nvSpPr>
            <p:spPr>
              <a:xfrm>
                <a:off x="3373369" y="4804438"/>
                <a:ext cx="4940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IN" sz="1200" spc="0" baseline="0">
                    <a:solidFill>
                      <a:srgbClr val="505050"/>
                    </a:solidFill>
                    <a:latin typeface="Segoe UI"/>
                    <a:cs typeface="Segoe UI"/>
                    <a:sym typeface="Segoe UI"/>
                    <a:rtl val="0"/>
                  </a:rPr>
                  <a:t>20%</a:t>
                </a:r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100DC050-4F1E-4282-8171-C937DAF88E59}"/>
                  </a:ext>
                </a:extLst>
              </p:cNvPr>
              <p:cNvSpPr txBox="1"/>
              <p:nvPr/>
            </p:nvSpPr>
            <p:spPr>
              <a:xfrm>
                <a:off x="3373369" y="5027507"/>
                <a:ext cx="4940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IN" sz="1200" spc="0" baseline="0">
                    <a:solidFill>
                      <a:srgbClr val="505050"/>
                    </a:solidFill>
                    <a:latin typeface="Segoe UI"/>
                    <a:cs typeface="Segoe UI"/>
                    <a:sym typeface="Segoe UI"/>
                    <a:rtl val="0"/>
                  </a:rPr>
                  <a:t>19%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95377FAE-8951-4571-8242-77938F03C04E}"/>
                  </a:ext>
                </a:extLst>
              </p:cNvPr>
              <p:cNvSpPr txBox="1"/>
              <p:nvPr/>
            </p:nvSpPr>
            <p:spPr>
              <a:xfrm>
                <a:off x="3373369" y="5250449"/>
                <a:ext cx="4940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IN" sz="1200" spc="0" baseline="0">
                    <a:solidFill>
                      <a:srgbClr val="505050"/>
                    </a:solidFill>
                    <a:latin typeface="Segoe UI"/>
                    <a:cs typeface="Segoe UI"/>
                    <a:sym typeface="Segoe UI"/>
                    <a:rtl val="0"/>
                  </a:rPr>
                  <a:t>13%</a:t>
                </a:r>
              </a:p>
            </p:txBody>
          </p:sp>
        </p:grp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60A1D8DC-CCCB-4ACB-8669-0CE10CB55132}"/>
                </a:ext>
              </a:extLst>
            </p:cNvPr>
            <p:cNvSpPr txBox="1"/>
            <p:nvPr/>
          </p:nvSpPr>
          <p:spPr>
            <a:xfrm>
              <a:off x="311731" y="3956088"/>
              <a:ext cx="772647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IN" sz="1200">
                  <a:solidFill>
                    <a:srgbClr val="50505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  <a:sym typeface="Segoe UI"/>
                  <a:rtl val="0"/>
                </a:rPr>
                <a:t>Operations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A7D0CC8-7021-4BEE-BF78-91D69886C097}"/>
                </a:ext>
              </a:extLst>
            </p:cNvPr>
            <p:cNvGrpSpPr/>
            <p:nvPr/>
          </p:nvGrpSpPr>
          <p:grpSpPr>
            <a:xfrm>
              <a:off x="4011606" y="4188114"/>
              <a:ext cx="2190647" cy="1288129"/>
              <a:chOff x="3776151" y="4188114"/>
              <a:chExt cx="2190647" cy="1288129"/>
            </a:xfrm>
          </p:grpSpPr>
          <p:sp>
            <p:nvSpPr>
              <p:cNvPr id="209" name="Title 3">
                <a:extLst>
                  <a:ext uri="{FF2B5EF4-FFF2-40B4-BE49-F238E27FC236}">
                    <a16:creationId xmlns:a16="http://schemas.microsoft.com/office/drawing/2014/main" id="{5187616C-A239-49BD-8892-6423A55F63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76151" y="4188114"/>
                <a:ext cx="2190647" cy="167546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lvl1pPr algn="l" defTabSz="932742" rtl="0" eaLnBrk="1" latinLnBrk="0" hangingPunct="1">
                  <a:lnSpc>
                    <a:spcPts val="3200"/>
                  </a:lnSpc>
                  <a:spcBef>
                    <a:spcPct val="0"/>
                  </a:spcBef>
                  <a:buNone/>
                  <a:defRPr lang="en-US" sz="2800" b="0" strike="noStrike" kern="1200" cap="none" spc="-150" baseline="0">
                    <a:ln w="3175">
                      <a:noFill/>
                    </a:ln>
                    <a:solidFill>
                      <a:srgbClr val="2F2F2F"/>
                    </a:solidFill>
                    <a:effectLst/>
                    <a:latin typeface="+mj-lt"/>
                    <a:ea typeface="+mn-ea"/>
                    <a:cs typeface="Segoe UI" pitchFamily="34" charset="0"/>
                  </a:defRPr>
                </a:lvl1pPr>
              </a:lstStyle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1224"/>
                  </a:spcAft>
                </a:pPr>
                <a:r>
                  <a:rPr lang="en-US" sz="1000" spc="0">
                    <a:solidFill>
                      <a:srgbClr val="505050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Cloud platform expertise</a:t>
                </a:r>
              </a:p>
            </p:txBody>
          </p:sp>
          <p:sp>
            <p:nvSpPr>
              <p:cNvPr id="210" name="Title 3">
                <a:extLst>
                  <a:ext uri="{FF2B5EF4-FFF2-40B4-BE49-F238E27FC236}">
                    <a16:creationId xmlns:a16="http://schemas.microsoft.com/office/drawing/2014/main" id="{CA26451D-43C1-42C4-96E0-FA168FFB50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76151" y="4402071"/>
                <a:ext cx="2190647" cy="167546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lvl1pPr algn="l" defTabSz="932742" rtl="0" eaLnBrk="1" latinLnBrk="0" hangingPunct="1">
                  <a:lnSpc>
                    <a:spcPts val="3200"/>
                  </a:lnSpc>
                  <a:spcBef>
                    <a:spcPct val="0"/>
                  </a:spcBef>
                  <a:buNone/>
                  <a:defRPr lang="en-US" sz="2800" b="0" strike="noStrike" kern="1200" cap="none" spc="-150" baseline="0">
                    <a:ln w="3175">
                      <a:noFill/>
                    </a:ln>
                    <a:solidFill>
                      <a:srgbClr val="2F2F2F"/>
                    </a:solidFill>
                    <a:effectLst/>
                    <a:latin typeface="+mj-lt"/>
                    <a:ea typeface="+mn-ea"/>
                    <a:cs typeface="Segoe UI" pitchFamily="34" charset="0"/>
                  </a:defRPr>
                </a:lvl1pPr>
              </a:lstStyle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1224"/>
                  </a:spcAft>
                </a:pPr>
                <a:r>
                  <a:rPr lang="en-US" sz="1000" spc="0">
                    <a:solidFill>
                      <a:srgbClr val="505050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Software-defined networking</a:t>
                </a:r>
              </a:p>
            </p:txBody>
          </p:sp>
          <p:sp>
            <p:nvSpPr>
              <p:cNvPr id="211" name="Title 3">
                <a:extLst>
                  <a:ext uri="{FF2B5EF4-FFF2-40B4-BE49-F238E27FC236}">
                    <a16:creationId xmlns:a16="http://schemas.microsoft.com/office/drawing/2014/main" id="{F7646B5B-87CA-4949-85AD-A847D0A9AB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76151" y="4626188"/>
                <a:ext cx="2190647" cy="167546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lvl1pPr algn="l" defTabSz="932742" rtl="0" eaLnBrk="1" latinLnBrk="0" hangingPunct="1">
                  <a:lnSpc>
                    <a:spcPts val="3200"/>
                  </a:lnSpc>
                  <a:spcBef>
                    <a:spcPct val="0"/>
                  </a:spcBef>
                  <a:buNone/>
                  <a:defRPr lang="en-US" sz="2800" b="0" strike="noStrike" kern="1200" cap="none" spc="-150" baseline="0">
                    <a:ln w="3175">
                      <a:noFill/>
                    </a:ln>
                    <a:solidFill>
                      <a:srgbClr val="2F2F2F"/>
                    </a:solidFill>
                    <a:effectLst/>
                    <a:latin typeface="+mj-lt"/>
                    <a:ea typeface="+mn-ea"/>
                    <a:cs typeface="Segoe UI" pitchFamily="34" charset="0"/>
                  </a:defRPr>
                </a:lvl1pPr>
              </a:lstStyle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1224"/>
                  </a:spcAft>
                </a:pPr>
                <a:r>
                  <a:rPr lang="en-US" sz="1000" spc="0">
                    <a:solidFill>
                      <a:srgbClr val="505050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Cloud server/system administration</a:t>
                </a:r>
              </a:p>
            </p:txBody>
          </p:sp>
          <p:sp>
            <p:nvSpPr>
              <p:cNvPr id="212" name="Title 3">
                <a:extLst>
                  <a:ext uri="{FF2B5EF4-FFF2-40B4-BE49-F238E27FC236}">
                    <a16:creationId xmlns:a16="http://schemas.microsoft.com/office/drawing/2014/main" id="{5EB42B2E-06C8-4B41-88BB-25BB8F978C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76151" y="4850305"/>
                <a:ext cx="2190647" cy="167546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lvl1pPr algn="l" defTabSz="932742" rtl="0" eaLnBrk="1" latinLnBrk="0" hangingPunct="1">
                  <a:lnSpc>
                    <a:spcPts val="3200"/>
                  </a:lnSpc>
                  <a:spcBef>
                    <a:spcPct val="0"/>
                  </a:spcBef>
                  <a:buNone/>
                  <a:defRPr lang="en-US" sz="2800" b="0" strike="noStrike" kern="1200" cap="none" spc="-150" baseline="0">
                    <a:ln w="3175">
                      <a:noFill/>
                    </a:ln>
                    <a:solidFill>
                      <a:srgbClr val="2F2F2F"/>
                    </a:solidFill>
                    <a:effectLst/>
                    <a:latin typeface="+mj-lt"/>
                    <a:ea typeface="+mn-ea"/>
                    <a:cs typeface="Segoe UI" pitchFamily="34" charset="0"/>
                  </a:defRPr>
                </a:lvl1pPr>
              </a:lstStyle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1224"/>
                  </a:spcAft>
                </a:pPr>
                <a:r>
                  <a:rPr lang="en-US" sz="1000" spc="0">
                    <a:solidFill>
                      <a:srgbClr val="505050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Cloud storage administration</a:t>
                </a:r>
              </a:p>
            </p:txBody>
          </p:sp>
          <p:sp>
            <p:nvSpPr>
              <p:cNvPr id="213" name="Title 3">
                <a:extLst>
                  <a:ext uri="{FF2B5EF4-FFF2-40B4-BE49-F238E27FC236}">
                    <a16:creationId xmlns:a16="http://schemas.microsoft.com/office/drawing/2014/main" id="{2A89DFB7-533A-4A5C-93BF-27C0FF52A0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76151" y="5074422"/>
                <a:ext cx="2190647" cy="167546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lvl1pPr algn="l" defTabSz="932742" rtl="0" eaLnBrk="1" latinLnBrk="0" hangingPunct="1">
                  <a:lnSpc>
                    <a:spcPts val="3200"/>
                  </a:lnSpc>
                  <a:spcBef>
                    <a:spcPct val="0"/>
                  </a:spcBef>
                  <a:buNone/>
                  <a:defRPr lang="en-US" sz="2800" b="0" strike="noStrike" kern="1200" cap="none" spc="-150" baseline="0">
                    <a:ln w="3175">
                      <a:noFill/>
                    </a:ln>
                    <a:solidFill>
                      <a:srgbClr val="2F2F2F"/>
                    </a:solidFill>
                    <a:effectLst/>
                    <a:latin typeface="+mj-lt"/>
                    <a:ea typeface="+mn-ea"/>
                    <a:cs typeface="Segoe UI" pitchFamily="34" charset="0"/>
                  </a:defRPr>
                </a:lvl1pPr>
              </a:lstStyle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1224"/>
                  </a:spcAft>
                </a:pPr>
                <a:r>
                  <a:rPr lang="en-US" sz="1000" spc="0">
                    <a:solidFill>
                      <a:srgbClr val="505050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Cloud provider management</a:t>
                </a:r>
              </a:p>
            </p:txBody>
          </p:sp>
          <p:sp>
            <p:nvSpPr>
              <p:cNvPr id="214" name="Title 3">
                <a:extLst>
                  <a:ext uri="{FF2B5EF4-FFF2-40B4-BE49-F238E27FC236}">
                    <a16:creationId xmlns:a16="http://schemas.microsoft.com/office/drawing/2014/main" id="{0D849129-C6C8-4901-A5CC-9BF0FAA186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76151" y="5308697"/>
                <a:ext cx="2190647" cy="167546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lvl1pPr algn="l" defTabSz="932742" rtl="0" eaLnBrk="1" latinLnBrk="0" hangingPunct="1">
                  <a:lnSpc>
                    <a:spcPts val="3200"/>
                  </a:lnSpc>
                  <a:spcBef>
                    <a:spcPct val="0"/>
                  </a:spcBef>
                  <a:buNone/>
                  <a:defRPr lang="en-US" sz="2800" b="0" strike="noStrike" kern="1200" cap="none" spc="-150" baseline="0">
                    <a:ln w="3175">
                      <a:noFill/>
                    </a:ln>
                    <a:solidFill>
                      <a:srgbClr val="2F2F2F"/>
                    </a:solidFill>
                    <a:effectLst/>
                    <a:latin typeface="+mj-lt"/>
                    <a:ea typeface="+mn-ea"/>
                    <a:cs typeface="Segoe UI" pitchFamily="34" charset="0"/>
                  </a:defRPr>
                </a:lvl1pPr>
              </a:lstStyle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1224"/>
                  </a:spcAft>
                </a:pPr>
                <a:r>
                  <a:rPr lang="en-US" sz="1000" spc="0">
                    <a:solidFill>
                      <a:srgbClr val="505050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OpenStack</a:t>
                </a:r>
              </a:p>
            </p:txBody>
          </p:sp>
        </p:grp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6B0208F8-FBA8-451B-BBB3-FE7EEB591D60}"/>
              </a:ext>
            </a:extLst>
          </p:cNvPr>
          <p:cNvGrpSpPr/>
          <p:nvPr/>
        </p:nvGrpSpPr>
        <p:grpSpPr>
          <a:xfrm>
            <a:off x="258004" y="5896254"/>
            <a:ext cx="5895089" cy="679144"/>
            <a:chOff x="307164" y="5666646"/>
            <a:chExt cx="5895089" cy="679144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12DE3772-7BE4-435A-B145-E37DD741CE4F}"/>
                </a:ext>
              </a:extLst>
            </p:cNvPr>
            <p:cNvSpPr txBox="1"/>
            <p:nvPr/>
          </p:nvSpPr>
          <p:spPr>
            <a:xfrm>
              <a:off x="311731" y="5666646"/>
              <a:ext cx="55944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IN" sz="1200">
                  <a:solidFill>
                    <a:srgbClr val="50505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  <a:sym typeface="Segoe UI"/>
                  <a:rtl val="0"/>
                </a:rPr>
                <a:t>Security</a:t>
              </a:r>
            </a:p>
          </p:txBody>
        </p:sp>
        <p:grpSp>
          <p:nvGrpSpPr>
            <p:cNvPr id="153" name="Graphic 4">
              <a:extLst>
                <a:ext uri="{FF2B5EF4-FFF2-40B4-BE49-F238E27FC236}">
                  <a16:creationId xmlns:a16="http://schemas.microsoft.com/office/drawing/2014/main" id="{69407DCB-D789-4D7B-920F-181EF04A6049}"/>
                </a:ext>
              </a:extLst>
            </p:cNvPr>
            <p:cNvGrpSpPr/>
            <p:nvPr/>
          </p:nvGrpSpPr>
          <p:grpSpPr>
            <a:xfrm>
              <a:off x="307164" y="5971854"/>
              <a:ext cx="3107975" cy="327870"/>
              <a:chOff x="307164" y="5971854"/>
              <a:chExt cx="3107975" cy="327870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5D0CD18-B30C-4C1A-B62D-C2FF3BBE3738}"/>
                  </a:ext>
                </a:extLst>
              </p:cNvPr>
              <p:cNvSpPr/>
              <p:nvPr/>
            </p:nvSpPr>
            <p:spPr>
              <a:xfrm>
                <a:off x="307164" y="5992306"/>
                <a:ext cx="3107975" cy="64024"/>
              </a:xfrm>
              <a:prstGeom prst="roundRect">
                <a:avLst/>
              </a:prstGeom>
              <a:solidFill>
                <a:srgbClr val="505050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45247BE7-1526-4670-A385-12B60A284E7A}"/>
                  </a:ext>
                </a:extLst>
              </p:cNvPr>
              <p:cNvSpPr/>
              <p:nvPr/>
            </p:nvSpPr>
            <p:spPr>
              <a:xfrm>
                <a:off x="307164" y="5971854"/>
                <a:ext cx="1974465" cy="104801"/>
              </a:xfrm>
              <a:prstGeom prst="roundRect">
                <a:avLst/>
              </a:prstGeom>
              <a:solidFill>
                <a:srgbClr val="737373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2F57A79-7381-40DC-B0B7-315E379C38AB}"/>
                  </a:ext>
                </a:extLst>
              </p:cNvPr>
              <p:cNvSpPr/>
              <p:nvPr/>
            </p:nvSpPr>
            <p:spPr>
              <a:xfrm>
                <a:off x="307164" y="6215248"/>
                <a:ext cx="3107975" cy="64024"/>
              </a:xfrm>
              <a:prstGeom prst="roundRect">
                <a:avLst/>
              </a:prstGeom>
              <a:solidFill>
                <a:srgbClr val="505050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8D2A1F22-1120-4DB2-B5C0-6237F66F5E91}"/>
                  </a:ext>
                </a:extLst>
              </p:cNvPr>
              <p:cNvSpPr/>
              <p:nvPr/>
            </p:nvSpPr>
            <p:spPr>
              <a:xfrm>
                <a:off x="307164" y="6194923"/>
                <a:ext cx="987169" cy="104801"/>
              </a:xfrm>
              <a:prstGeom prst="roundRect">
                <a:avLst/>
              </a:prstGeom>
              <a:solidFill>
                <a:srgbClr val="737373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165" name="Graphic 4">
              <a:extLst>
                <a:ext uri="{FF2B5EF4-FFF2-40B4-BE49-F238E27FC236}">
                  <a16:creationId xmlns:a16="http://schemas.microsoft.com/office/drawing/2014/main" id="{468A129A-248A-4798-AE8F-CB70BC58C1AA}"/>
                </a:ext>
              </a:extLst>
            </p:cNvPr>
            <p:cNvGrpSpPr/>
            <p:nvPr/>
          </p:nvGrpSpPr>
          <p:grpSpPr>
            <a:xfrm>
              <a:off x="3373369" y="5845722"/>
              <a:ext cx="494046" cy="500068"/>
              <a:chOff x="3373369" y="5845722"/>
              <a:chExt cx="494046" cy="500068"/>
            </a:xfrm>
            <a:solidFill>
              <a:srgbClr val="505050"/>
            </a:solidFill>
          </p:grpSpPr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6BC6C96C-35A1-42D8-AA76-8301AAE190C9}"/>
                  </a:ext>
                </a:extLst>
              </p:cNvPr>
              <p:cNvSpPr txBox="1"/>
              <p:nvPr/>
            </p:nvSpPr>
            <p:spPr>
              <a:xfrm>
                <a:off x="3373369" y="5845722"/>
                <a:ext cx="4940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IN" sz="1200" spc="0" baseline="0">
                    <a:solidFill>
                      <a:srgbClr val="505050"/>
                    </a:solidFill>
                    <a:latin typeface="Segoe UI"/>
                    <a:cs typeface="Segoe UI"/>
                    <a:sym typeface="Segoe UI"/>
                    <a:rtl val="0"/>
                  </a:rPr>
                  <a:t>43%</a:t>
                </a:r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2598C549-BBB2-44E1-9E12-FD5404622A9F}"/>
                  </a:ext>
                </a:extLst>
              </p:cNvPr>
              <p:cNvSpPr txBox="1"/>
              <p:nvPr/>
            </p:nvSpPr>
            <p:spPr>
              <a:xfrm>
                <a:off x="3373369" y="6068791"/>
                <a:ext cx="4940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IN" sz="1200" spc="0" baseline="0">
                    <a:solidFill>
                      <a:srgbClr val="505050"/>
                    </a:solidFill>
                    <a:latin typeface="Segoe UI"/>
                    <a:cs typeface="Segoe UI"/>
                    <a:sym typeface="Segoe UI"/>
                    <a:rtl val="0"/>
                  </a:rPr>
                  <a:t>23%</a:t>
                </a: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4ED70F48-0155-4665-B18B-A0C658351C21}"/>
                </a:ext>
              </a:extLst>
            </p:cNvPr>
            <p:cNvGrpSpPr/>
            <p:nvPr/>
          </p:nvGrpSpPr>
          <p:grpSpPr>
            <a:xfrm>
              <a:off x="4011606" y="5888081"/>
              <a:ext cx="2190647" cy="401821"/>
              <a:chOff x="3770494" y="5888081"/>
              <a:chExt cx="2190647" cy="401821"/>
            </a:xfrm>
          </p:grpSpPr>
          <p:sp>
            <p:nvSpPr>
              <p:cNvPr id="215" name="Title 3">
                <a:extLst>
                  <a:ext uri="{FF2B5EF4-FFF2-40B4-BE49-F238E27FC236}">
                    <a16:creationId xmlns:a16="http://schemas.microsoft.com/office/drawing/2014/main" id="{B3091B21-95B8-4B09-A07E-EC1DAFF82C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70494" y="5888081"/>
                <a:ext cx="2190647" cy="167546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lvl1pPr algn="l" defTabSz="932742" rtl="0" eaLnBrk="1" latinLnBrk="0" hangingPunct="1">
                  <a:lnSpc>
                    <a:spcPts val="3200"/>
                  </a:lnSpc>
                  <a:spcBef>
                    <a:spcPct val="0"/>
                  </a:spcBef>
                  <a:buNone/>
                  <a:defRPr lang="en-US" sz="2800" b="0" strike="noStrike" kern="1200" cap="none" spc="-150" baseline="0">
                    <a:ln w="3175">
                      <a:noFill/>
                    </a:ln>
                    <a:solidFill>
                      <a:srgbClr val="2F2F2F"/>
                    </a:solidFill>
                    <a:effectLst/>
                    <a:latin typeface="+mj-lt"/>
                    <a:ea typeface="+mn-ea"/>
                    <a:cs typeface="Segoe UI" pitchFamily="34" charset="0"/>
                  </a:defRPr>
                </a:lvl1pPr>
              </a:lstStyle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1224"/>
                  </a:spcAft>
                </a:pPr>
                <a:r>
                  <a:rPr lang="en-US" sz="1000" spc="0">
                    <a:solidFill>
                      <a:srgbClr val="505050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Cloud provider management</a:t>
                </a:r>
              </a:p>
            </p:txBody>
          </p:sp>
          <p:sp>
            <p:nvSpPr>
              <p:cNvPr id="216" name="Title 3">
                <a:extLst>
                  <a:ext uri="{FF2B5EF4-FFF2-40B4-BE49-F238E27FC236}">
                    <a16:creationId xmlns:a16="http://schemas.microsoft.com/office/drawing/2014/main" id="{3790FCED-71C5-4190-8EA7-2CAD6F4AE1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71921" y="6122356"/>
                <a:ext cx="2093219" cy="167546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lvl1pPr algn="l" defTabSz="932742" rtl="0" eaLnBrk="1" latinLnBrk="0" hangingPunct="1">
                  <a:lnSpc>
                    <a:spcPts val="3200"/>
                  </a:lnSpc>
                  <a:spcBef>
                    <a:spcPct val="0"/>
                  </a:spcBef>
                  <a:buNone/>
                  <a:defRPr lang="en-US" sz="2800" b="0" strike="noStrike" kern="1200" cap="none" spc="-150" baseline="0">
                    <a:ln w="3175">
                      <a:noFill/>
                    </a:ln>
                    <a:solidFill>
                      <a:srgbClr val="2F2F2F"/>
                    </a:solidFill>
                    <a:effectLst/>
                    <a:latin typeface="+mj-lt"/>
                    <a:ea typeface="+mn-ea"/>
                    <a:cs typeface="Segoe UI" pitchFamily="34" charset="0"/>
                  </a:defRPr>
                </a:lvl1pPr>
              </a:lstStyle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1224"/>
                  </a:spcAft>
                </a:pPr>
                <a:r>
                  <a:rPr lang="en-US" sz="1000" spc="0">
                    <a:solidFill>
                      <a:srgbClr val="505050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OpenStack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55556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F4EA94EE-3D8A-3943-A8EB-0C6A1E3A7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6" y="440397"/>
            <a:ext cx="10019944" cy="410369"/>
          </a:xfrm>
        </p:spPr>
        <p:txBody>
          <a:bodyPr/>
          <a:lstStyle/>
          <a:p>
            <a:r>
              <a:rPr lang="en-US" sz="3200" spc="0">
                <a:solidFill>
                  <a:srgbClr val="0078D4"/>
                </a:solidFill>
              </a:rPr>
              <a:t>NEW</a:t>
            </a:r>
            <a:r>
              <a:rPr lang="en-US" sz="3200" spc="0"/>
              <a:t> </a:t>
            </a:r>
            <a:r>
              <a:rPr lang="en-US" sz="3200" b="1"/>
              <a:t>Per user access pricing for external users</a:t>
            </a:r>
            <a:endParaRPr lang="en-IN" sz="3200" spc="0">
              <a:solidFill>
                <a:srgbClr val="0078D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6F4510-C7E4-2245-9E6F-AE33A07F80EC}"/>
              </a:ext>
            </a:extLst>
          </p:cNvPr>
          <p:cNvSpPr txBox="1"/>
          <p:nvPr/>
        </p:nvSpPr>
        <p:spPr>
          <a:xfrm>
            <a:off x="457200" y="952916"/>
            <a:ext cx="1155223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We have introduced a new option for monthly per user pricing for purchasing access to Azure Virtual Desktop for external users only. </a:t>
            </a:r>
            <a:r>
              <a:rPr lang="en-US" sz="2000" b="1">
                <a:solidFill>
                  <a:srgbClr val="0000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Available starting </a:t>
            </a:r>
            <a:r>
              <a:rPr lang="en-US" sz="2000" b="1">
                <a:latin typeface="Segoe UI Semibold" panose="020B0502040204020203" pitchFamily="34" charset="0"/>
                <a:cs typeface="Segoe UI Semibold" panose="020B0502040204020203" pitchFamily="34" charset="0"/>
              </a:rPr>
              <a:t>July 14 – December 31, 2021</a:t>
            </a:r>
            <a:r>
              <a:rPr lang="en-US" sz="2000" b="1">
                <a:solidFill>
                  <a:srgbClr val="0000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.</a:t>
            </a:r>
          </a:p>
          <a:p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Segoe U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13E72B-2401-C543-94A9-267DE56B6782}"/>
              </a:ext>
            </a:extLst>
          </p:cNvPr>
          <p:cNvSpPr txBox="1"/>
          <p:nvPr/>
        </p:nvSpPr>
        <p:spPr>
          <a:xfrm>
            <a:off x="469214" y="3698785"/>
            <a:ext cx="128099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>
                <a:solidFill>
                  <a:srgbClr val="0078D4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Key points</a:t>
            </a:r>
            <a:r>
              <a:rPr lang="en-IN" sz="2000" b="1">
                <a:solidFill>
                  <a:srgbClr val="0078D4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:</a:t>
            </a:r>
            <a:endParaRPr lang="en-US" sz="2000" b="1">
              <a:solidFill>
                <a:srgbClr val="0078D4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B7D0CCE-8BB3-CE46-B891-3854D0A594CA}"/>
              </a:ext>
            </a:extLst>
          </p:cNvPr>
          <p:cNvCxnSpPr>
            <a:cxnSpLocks/>
          </p:cNvCxnSpPr>
          <p:nvPr/>
        </p:nvCxnSpPr>
        <p:spPr>
          <a:xfrm>
            <a:off x="454745" y="4044063"/>
            <a:ext cx="1271397" cy="0"/>
          </a:xfrm>
          <a:prstGeom prst="line">
            <a:avLst/>
          </a:prstGeom>
          <a:ln w="38100">
            <a:solidFill>
              <a:srgbClr val="50E6FF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2FE9428-BAE2-7B44-B50D-2CD238FA30E8}"/>
              </a:ext>
            </a:extLst>
          </p:cNvPr>
          <p:cNvSpPr txBox="1"/>
          <p:nvPr/>
        </p:nvSpPr>
        <p:spPr>
          <a:xfrm>
            <a:off x="469213" y="4274828"/>
            <a:ext cx="5649011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90830" indent="-290830" defTabSz="932597">
              <a:buFont typeface="Arial" panose="020B0604020202020204" pitchFamily="34" charset="0"/>
              <a:buChar char="•"/>
              <a:defRPr/>
            </a:pPr>
            <a:r>
              <a:rPr lang="en-US" sz="1200" b="1">
                <a:solidFill>
                  <a:srgbClr val="0000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To stream a desktop, you need to include an application* with the desktop. </a:t>
            </a:r>
          </a:p>
          <a:p>
            <a:pPr marL="290830" indent="-290830" defTabSz="932597">
              <a:buFont typeface="Arial" panose="020B0604020202020204" pitchFamily="34" charset="0"/>
              <a:buChar char="•"/>
              <a:defRPr/>
            </a:pPr>
            <a:endParaRPr lang="en-US" sz="1200">
              <a:solidFill>
                <a:srgbClr val="000000"/>
              </a:solidFill>
            </a:endParaRPr>
          </a:p>
          <a:p>
            <a:pPr marL="290830" indent="-290830" defTabSz="932597"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000000"/>
                </a:solidFill>
              </a:rPr>
              <a:t>Includes only access rights to Azure Virtual Desktop first party solution.</a:t>
            </a:r>
          </a:p>
          <a:p>
            <a:pPr marL="290830" indent="-290830" defTabSz="932597">
              <a:buFont typeface="Arial" panose="020B0604020202020204" pitchFamily="34" charset="0"/>
              <a:buChar char="•"/>
              <a:defRPr/>
            </a:pPr>
            <a:endParaRPr lang="en-US" sz="1200">
              <a:solidFill>
                <a:srgbClr val="000000"/>
              </a:solidFill>
            </a:endParaRPr>
          </a:p>
          <a:p>
            <a:pPr marL="290830" indent="-290830" defTabSz="932597"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000000"/>
                </a:solidFill>
              </a:rPr>
              <a:t>Only provides access to Azure Virtual Desktop for external users of Win 7, Win10 or Win10 multi-session.</a:t>
            </a:r>
          </a:p>
          <a:p>
            <a:pPr marL="290830" indent="-290830" defTabSz="932597">
              <a:buFont typeface="Arial" panose="020B0604020202020204" pitchFamily="34" charset="0"/>
              <a:buChar char="•"/>
              <a:defRPr/>
            </a:pPr>
            <a:endParaRPr lang="en-US" sz="1200">
              <a:solidFill>
                <a:srgbClr val="000000"/>
              </a:solidFill>
            </a:endParaRPr>
          </a:p>
          <a:p>
            <a:pPr marL="290830" indent="-290830" defTabSz="932597"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000000"/>
                </a:solidFill>
              </a:rPr>
              <a:t>Provides access to up to 5 full desktops, any number of apps.</a:t>
            </a:r>
          </a:p>
          <a:p>
            <a:pPr marL="290830" indent="-290830" defTabSz="932597">
              <a:buFont typeface="Arial" panose="020B0604020202020204" pitchFamily="34" charset="0"/>
              <a:buChar char="•"/>
              <a:defRPr/>
            </a:pPr>
            <a:endParaRPr lang="en-US" sz="1200">
              <a:solidFill>
                <a:srgbClr val="000000"/>
              </a:solidFill>
            </a:endParaRPr>
          </a:p>
          <a:p>
            <a:pPr marL="290830" indent="-290830" defTabSz="932597"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000000"/>
                </a:solidFill>
              </a:rPr>
              <a:t>Supported discounts: Cloud Service Provider, Enterprise Agreement, Microsoft Azure Compute Cost, Reserved Instance.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D05588-CB9C-0149-AB9D-7ED519B48D98}"/>
              </a:ext>
            </a:extLst>
          </p:cNvPr>
          <p:cNvSpPr txBox="1"/>
          <p:nvPr/>
        </p:nvSpPr>
        <p:spPr>
          <a:xfrm>
            <a:off x="6542088" y="4274828"/>
            <a:ext cx="546735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90830" indent="-290830" defTabSz="932597"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000000"/>
                </a:solidFill>
              </a:rPr>
              <a:t>To use integrated Office apps, Office licenses need to be purchased separately by the end user.</a:t>
            </a:r>
          </a:p>
          <a:p>
            <a:pPr marL="290830" indent="-290830" defTabSz="932597">
              <a:buFont typeface="Arial" panose="020B0604020202020204" pitchFamily="34" charset="0"/>
              <a:buChar char="•"/>
              <a:defRPr/>
            </a:pPr>
            <a:endParaRPr lang="en-US" sz="1200">
              <a:solidFill>
                <a:srgbClr val="000000"/>
              </a:solidFill>
            </a:endParaRPr>
          </a:p>
          <a:p>
            <a:pPr marL="290830" indent="-290830" defTabSz="932597"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000000"/>
                </a:solidFill>
              </a:rPr>
              <a:t>Cost of Azure infrastructure remains the same.</a:t>
            </a:r>
          </a:p>
          <a:p>
            <a:pPr marL="290830" indent="-290830" defTabSz="932597">
              <a:buFont typeface="Arial" panose="020B0604020202020204" pitchFamily="34" charset="0"/>
              <a:buChar char="•"/>
              <a:defRPr/>
            </a:pPr>
            <a:endParaRPr lang="en-US" sz="1200">
              <a:solidFill>
                <a:srgbClr val="000000"/>
              </a:solidFill>
            </a:endParaRPr>
          </a:p>
          <a:p>
            <a:pPr marL="290830" indent="-290830" defTabSz="932597"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000000"/>
                </a:solidFill>
              </a:rPr>
              <a:t>Paid through an Azure subscription.</a:t>
            </a:r>
          </a:p>
          <a:p>
            <a:pPr marL="290830" indent="-290830" defTabSz="932597">
              <a:buFont typeface="Arial" panose="020B0604020202020204" pitchFamily="34" charset="0"/>
              <a:buChar char="•"/>
              <a:defRPr/>
            </a:pPr>
            <a:endParaRPr lang="en-US" sz="1200">
              <a:solidFill>
                <a:srgbClr val="000000"/>
              </a:solidFill>
            </a:endParaRPr>
          </a:p>
          <a:p>
            <a:pPr marL="290830" indent="-290830" defTabSz="932597"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000000"/>
                </a:solidFill>
              </a:rPr>
              <a:t>Does not support AAD external/guest users.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D42ECCA-D855-0C4F-93EC-2EFD0451E2F4}"/>
              </a:ext>
            </a:extLst>
          </p:cNvPr>
          <p:cNvGrpSpPr/>
          <p:nvPr/>
        </p:nvGrpSpPr>
        <p:grpSpPr>
          <a:xfrm>
            <a:off x="8199307" y="1949457"/>
            <a:ext cx="2455117" cy="1537839"/>
            <a:chOff x="7817165" y="1949457"/>
            <a:chExt cx="2455117" cy="153783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1ECD9CC-E8A9-AF4B-9E05-72E20AB7A056}"/>
                </a:ext>
              </a:extLst>
            </p:cNvPr>
            <p:cNvSpPr txBox="1"/>
            <p:nvPr/>
          </p:nvSpPr>
          <p:spPr>
            <a:xfrm>
              <a:off x="7915751" y="2617028"/>
              <a:ext cx="197152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1" defTabSz="932418" rtl="0" eaLnBrk="0" fontAlgn="base" latinLnBrk="0" hangingPunct="0">
                <a:spcBef>
                  <a:spcPts val="816"/>
                </a:spcBef>
                <a:spcAft>
                  <a:spcPts val="0"/>
                </a:spcAft>
                <a:buClr>
                  <a:srgbClr val="0078D4"/>
                </a:buClr>
                <a:buSzTx/>
                <a:tabLst/>
                <a:defRPr/>
              </a:pPr>
              <a:r>
                <a:rPr lang="en-US" sz="3200" b="1">
                  <a:solidFill>
                    <a:srgbClr val="0078D4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$0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9B4BDCF-AAC2-DD45-8411-0C495D29D1B4}"/>
                </a:ext>
              </a:extLst>
            </p:cNvPr>
            <p:cNvSpPr txBox="1"/>
            <p:nvPr/>
          </p:nvSpPr>
          <p:spPr>
            <a:xfrm>
              <a:off x="7817165" y="3025631"/>
              <a:ext cx="24551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defTabSz="932418" eaLnBrk="0" fontAlgn="base" hangingPunct="0">
                <a:spcBef>
                  <a:spcPts val="816"/>
                </a:spcBef>
                <a:buClr>
                  <a:srgbClr val="0078D4"/>
                </a:buClr>
                <a:defRPr/>
              </a:pPr>
              <a:r>
                <a:rPr lang="en-US" sz="1200" b="1">
                  <a:solidFill>
                    <a:srgbClr val="000000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if a user doesn’t connect to any Azure Virtual Desktop resources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B1E95F5-FFC2-694F-9728-5E903DCFB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01387" y="1949457"/>
              <a:ext cx="594360" cy="59436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F215358-351F-0A47-BF5D-AF43852FBC54}"/>
              </a:ext>
            </a:extLst>
          </p:cNvPr>
          <p:cNvGrpSpPr/>
          <p:nvPr/>
        </p:nvGrpSpPr>
        <p:grpSpPr>
          <a:xfrm>
            <a:off x="1823955" y="1903840"/>
            <a:ext cx="2070107" cy="1583456"/>
            <a:chOff x="1619235" y="1903840"/>
            <a:chExt cx="2070107" cy="158345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3B96B4F-5034-7943-8DD3-C3E3DCEC5DD8}"/>
                </a:ext>
              </a:extLst>
            </p:cNvPr>
            <p:cNvSpPr txBox="1"/>
            <p:nvPr/>
          </p:nvSpPr>
          <p:spPr>
            <a:xfrm>
              <a:off x="1717821" y="2617028"/>
              <a:ext cx="197152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1" defTabSz="932418" rtl="0" eaLnBrk="0" fontAlgn="base" latinLnBrk="0" hangingPunct="0">
                <a:spcBef>
                  <a:spcPts val="816"/>
                </a:spcBef>
                <a:spcAft>
                  <a:spcPts val="0"/>
                </a:spcAft>
                <a:buClr>
                  <a:srgbClr val="0078D4"/>
                </a:buClr>
                <a:buSzTx/>
                <a:tabLst/>
                <a:defRPr/>
              </a:pPr>
              <a:r>
                <a:rPr lang="en-US" sz="3200" b="1">
                  <a:solidFill>
                    <a:srgbClr val="0078D4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$5.50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C116AEC-D2B9-434F-8AF2-F52BB21A65F4}"/>
                </a:ext>
              </a:extLst>
            </p:cNvPr>
            <p:cNvSpPr txBox="1"/>
            <p:nvPr/>
          </p:nvSpPr>
          <p:spPr>
            <a:xfrm>
              <a:off x="1619235" y="3025631"/>
              <a:ext cx="155274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defTabSz="932418" rtl="0" eaLnBrk="0" fontAlgn="base" latinLnBrk="0" hangingPunct="0">
                <a:spcBef>
                  <a:spcPts val="816"/>
                </a:spcBef>
                <a:spcAft>
                  <a:spcPts val="0"/>
                </a:spcAft>
                <a:buClr>
                  <a:srgbClr val="0078D4"/>
                </a:buClr>
                <a:buSzTx/>
                <a:tabLst/>
                <a:defRPr/>
              </a:pPr>
              <a:r>
                <a:rPr lang="en-US" sz="1200" b="1">
                  <a:solidFill>
                    <a:srgbClr val="000000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per user per month (Apps)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D0DA50F-A06F-0442-A657-1F56C0E7A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9834" y="1903840"/>
              <a:ext cx="296688" cy="594360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1778DCA-08F6-FD47-B1D3-BBE6EB46265B}"/>
              </a:ext>
            </a:extLst>
          </p:cNvPr>
          <p:cNvSpPr txBox="1"/>
          <p:nvPr/>
        </p:nvSpPr>
        <p:spPr>
          <a:xfrm>
            <a:off x="5151089" y="2617028"/>
            <a:ext cx="197152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defTabSz="932418" rtl="0" eaLnBrk="0" fontAlgn="base" latinLnBrk="0" hangingPunct="0">
              <a:spcBef>
                <a:spcPts val="816"/>
              </a:spcBef>
              <a:spcAft>
                <a:spcPts val="0"/>
              </a:spcAft>
              <a:buClr>
                <a:srgbClr val="0078D4"/>
              </a:buClr>
              <a:buSzTx/>
              <a:tabLst/>
              <a:defRPr/>
            </a:pPr>
            <a:r>
              <a:rPr lang="en-US" sz="3200" b="1">
                <a:solidFill>
                  <a:srgbClr val="0078D4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$10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00758E-5E32-554F-B1BE-6FBF313DA870}"/>
              </a:ext>
            </a:extLst>
          </p:cNvPr>
          <p:cNvSpPr txBox="1"/>
          <p:nvPr/>
        </p:nvSpPr>
        <p:spPr>
          <a:xfrm>
            <a:off x="5052503" y="3025631"/>
            <a:ext cx="17933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32418" eaLnBrk="0" fontAlgn="base" hangingPunct="0">
              <a:spcBef>
                <a:spcPts val="816"/>
              </a:spcBef>
              <a:buClr>
                <a:srgbClr val="0078D4"/>
              </a:buClr>
              <a:defRPr/>
            </a:pPr>
            <a:r>
              <a:rPr lang="en-US" sz="1200" b="1">
                <a:solidFill>
                  <a:srgbClr val="0000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per user per month (Apps + Desktops)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06C4458-0033-CE43-A647-4929DF200B59}"/>
              </a:ext>
            </a:extLst>
          </p:cNvPr>
          <p:cNvGrpSpPr/>
          <p:nvPr/>
        </p:nvGrpSpPr>
        <p:grpSpPr>
          <a:xfrm>
            <a:off x="5183442" y="1903840"/>
            <a:ext cx="1171220" cy="597806"/>
            <a:chOff x="4896834" y="1903840"/>
            <a:chExt cx="1171220" cy="59780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55EC824-F058-764C-82B4-A7F48507D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3694" y="2055631"/>
              <a:ext cx="594360" cy="446015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8C1F6D6-0CCB-DB48-965F-067807639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6834" y="1903840"/>
              <a:ext cx="296688" cy="59436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C970554-5491-6C4A-8AFB-59580F0CB81A}"/>
                </a:ext>
              </a:extLst>
            </p:cNvPr>
            <p:cNvSpPr txBox="1"/>
            <p:nvPr/>
          </p:nvSpPr>
          <p:spPr>
            <a:xfrm>
              <a:off x="5127567" y="2013294"/>
              <a:ext cx="41208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+</a:t>
              </a:r>
              <a:endParaRPr lang="en-CR" sz="2400"/>
            </a:p>
          </p:txBody>
        </p:sp>
      </p:grpSp>
    </p:spTree>
    <p:extLst>
      <p:ext uri="{BB962C8B-B14F-4D97-AF65-F5344CB8AC3E}">
        <p14:creationId xmlns:p14="http://schemas.microsoft.com/office/powerpoint/2010/main" val="1444488816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8D12E99-8B9C-4D06-AB83-D82E7F84292A}"/>
              </a:ext>
            </a:extLst>
          </p:cNvPr>
          <p:cNvSpPr txBox="1"/>
          <p:nvPr/>
        </p:nvSpPr>
        <p:spPr>
          <a:xfrm>
            <a:off x="2228814" y="577722"/>
            <a:ext cx="772859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 Semibold (Headings)"/>
                <a:ea typeface="+mn-ea"/>
                <a:cs typeface="Segoe UI Semibold" panose="020B0702040204020203" pitchFamily="34" charset="0"/>
                <a:sym typeface="Segoe UI"/>
                <a:rtl val="0"/>
              </a:rPr>
              <a:t>Azure Virtual Desktop Partner ecosystem 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DA02BC1-B743-47C3-96AA-AF7F1D1D40CE}"/>
              </a:ext>
            </a:extLst>
          </p:cNvPr>
          <p:cNvSpPr txBox="1"/>
          <p:nvPr/>
        </p:nvSpPr>
        <p:spPr>
          <a:xfrm>
            <a:off x="896042" y="1540764"/>
            <a:ext cx="8392362" cy="38779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bold (Headings)"/>
                <a:ea typeface="+mn-ea"/>
                <a:cs typeface="Segoe UI Semilight" panose="020B0402040204020203" pitchFamily="34" charset="0"/>
                <a:sym typeface="Segoe UI"/>
                <a:rtl val="0"/>
              </a:rPr>
              <a:t>Services partners with the </a:t>
            </a:r>
            <a:r>
              <a:rPr kumimoji="0" lang="en-IN" sz="28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bold (Headings)"/>
                <a:ea typeface="+mn-ea"/>
                <a:cs typeface="Segoe UI Semilight" panose="020B0402040204020203" pitchFamily="34" charset="0"/>
                <a:sym typeface="Segoe UI"/>
                <a:hlinkClick r:id="rId3"/>
                <a:rtl val="0"/>
              </a:rPr>
              <a:t>Advanced specialization</a:t>
            </a:r>
            <a:endParaRPr kumimoji="0" lang="en-IN" sz="2800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 Semibold (Headings)"/>
              <a:ea typeface="+mn-ea"/>
              <a:cs typeface="Segoe UI Semilight" panose="020B0402040204020203" pitchFamily="34" charset="0"/>
              <a:sym typeface="Segoe UI"/>
              <a:rtl val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2800">
              <a:solidFill>
                <a:srgbClr val="505050"/>
              </a:solidFill>
              <a:latin typeface="Segoe UI Semibold (Headings)"/>
              <a:cs typeface="Segoe UI Semilight" panose="020B0402040204020203" pitchFamily="34" charset="0"/>
              <a:sym typeface="Segoe UI"/>
              <a:rtl val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bold (Headings)"/>
                <a:ea typeface="+mn-ea"/>
                <a:cs typeface="Segoe UI Semilight" panose="020B0402040204020203" pitchFamily="34" charset="0"/>
                <a:sym typeface="Segoe UI"/>
                <a:rtl val="0"/>
              </a:rPr>
              <a:t>Citrix partners approved for AMMP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2800">
              <a:solidFill>
                <a:srgbClr val="505050"/>
              </a:solidFill>
              <a:latin typeface="Segoe UI Semibold (Headings)"/>
              <a:cs typeface="Segoe UI Semilight" panose="020B0402040204020203" pitchFamily="34" charset="0"/>
              <a:sym typeface="Segoe UI"/>
              <a:rtl val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bold (Headings)"/>
                <a:ea typeface="+mn-ea"/>
                <a:cs typeface="Segoe UI Semilight" panose="020B0402040204020203" pitchFamily="34" charset="0"/>
                <a:sym typeface="Segoe UI"/>
                <a:rtl val="0"/>
              </a:rPr>
              <a:t>VMware partners approved for AMMP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2800">
              <a:solidFill>
                <a:srgbClr val="505050"/>
              </a:solidFill>
              <a:latin typeface="Segoe UI Semibold (Headings)"/>
              <a:cs typeface="Segoe UI Semilight" panose="020B0402040204020203" pitchFamily="34" charset="0"/>
              <a:sym typeface="Segoe UI"/>
              <a:rtl val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bold (Headings)"/>
                <a:ea typeface="+mn-ea"/>
                <a:cs typeface="Segoe UI Semilight" panose="020B0402040204020203" pitchFamily="34" charset="0"/>
                <a:sym typeface="Segoe UI"/>
                <a:rtl val="0"/>
              </a:rPr>
              <a:t>ISVs or Azure Virtual Desktop value-added partners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2800">
              <a:solidFill>
                <a:srgbClr val="505050"/>
              </a:solidFill>
              <a:latin typeface="Segoe UI Semibold (Headings)"/>
              <a:cs typeface="Segoe UI Semilight" panose="020B0402040204020203" pitchFamily="34" charset="0"/>
              <a:sym typeface="Segoe UI"/>
              <a:rtl val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bold (Headings)"/>
                <a:ea typeface="+mn-ea"/>
                <a:cs typeface="Segoe UI Semilight" panose="020B0402040204020203" pitchFamily="34" charset="0"/>
                <a:sym typeface="Segoe UI"/>
                <a:rtl val="0"/>
              </a:rPr>
              <a:t>Azure Virtual Desktop hardware partners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C5E9ABB-07B3-4411-A333-5D6B66894CF7}"/>
              </a:ext>
            </a:extLst>
          </p:cNvPr>
          <p:cNvSpPr txBox="1"/>
          <p:nvPr/>
        </p:nvSpPr>
        <p:spPr>
          <a:xfrm>
            <a:off x="3234453" y="2417992"/>
            <a:ext cx="184731" cy="399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999" b="0" i="0" u="none" strike="noStrike" kern="1200" cap="none" spc="-2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"/>
              <a:ea typeface="+mn-ea"/>
              <a:cs typeface="Segoe UI"/>
              <a:sym typeface="Segoe U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4129193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6E17A-2A9C-451B-82C5-C90B591EE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832" y="632779"/>
            <a:ext cx="11580812" cy="820738"/>
          </a:xfrm>
        </p:spPr>
        <p:txBody>
          <a:bodyPr/>
          <a:lstStyle/>
          <a:p>
            <a:r>
              <a:rPr lang="en-US"/>
              <a:t>When you combine the </a:t>
            </a:r>
            <a:r>
              <a:rPr lang="en-US">
                <a:solidFill>
                  <a:schemeClr val="tx2"/>
                </a:solidFill>
              </a:rPr>
              <a:t>power of Citrix </a:t>
            </a:r>
            <a:r>
              <a:rPr lang="en-US"/>
              <a:t>with </a:t>
            </a:r>
            <a:br>
              <a:rPr lang="en-US"/>
            </a:br>
            <a:r>
              <a:rPr lang="en-US">
                <a:solidFill>
                  <a:schemeClr val="tx2"/>
                </a:solidFill>
              </a:rPr>
              <a:t>Azure Virtual Desktop</a:t>
            </a:r>
            <a:r>
              <a:rPr lang="en-US"/>
              <a:t>, you can achieve so much more!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38D466-2678-4C86-A9C5-B137BEA5366B}"/>
              </a:ext>
            </a:extLst>
          </p:cNvPr>
          <p:cNvSpPr/>
          <p:nvPr/>
        </p:nvSpPr>
        <p:spPr bwMode="auto">
          <a:xfrm>
            <a:off x="438432" y="1785805"/>
            <a:ext cx="2751176" cy="3925037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597">
              <a:spcBef>
                <a:spcPts val="1428"/>
              </a:spcBef>
              <a:defRPr/>
            </a:pPr>
            <a:r>
              <a:rPr lang="en-US" sz="2000" spc="-50">
                <a:ln w="3175">
                  <a:noFill/>
                </a:ln>
                <a:solidFill>
                  <a:srgbClr val="000000"/>
                </a:solidFill>
                <a:latin typeface="Segoe UI Semibold"/>
                <a:cs typeface="Segoe UI" pitchFamily="34" charset="0"/>
              </a:rPr>
              <a:t>Step into</a:t>
            </a:r>
            <a:br>
              <a:rPr lang="en-US" sz="2000" spc="-50">
                <a:ln w="3175">
                  <a:noFill/>
                </a:ln>
                <a:solidFill>
                  <a:srgbClr val="000000"/>
                </a:solidFill>
                <a:latin typeface="Segoe UI Semibold"/>
                <a:cs typeface="Segoe UI" pitchFamily="34" charset="0"/>
              </a:rPr>
            </a:br>
            <a:r>
              <a:rPr lang="en-US" sz="2000" spc="-50">
                <a:ln w="3175">
                  <a:noFill/>
                </a:ln>
                <a:solidFill>
                  <a:srgbClr val="000000"/>
                </a:solidFill>
                <a:latin typeface="Segoe UI Semibold"/>
                <a:cs typeface="Segoe UI" pitchFamily="34" charset="0"/>
              </a:rPr>
              <a:t>hybrid cloud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8B6FE6-2836-4815-AC47-E43E5512D1F2}"/>
              </a:ext>
            </a:extLst>
          </p:cNvPr>
          <p:cNvSpPr/>
          <p:nvPr/>
        </p:nvSpPr>
        <p:spPr bwMode="auto">
          <a:xfrm>
            <a:off x="3374577" y="1785806"/>
            <a:ext cx="2751176" cy="3925037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597">
              <a:spcBef>
                <a:spcPts val="1428"/>
              </a:spcBef>
            </a:pPr>
            <a:r>
              <a:rPr lang="en-US" sz="2000" spc="-50">
                <a:ln w="3175">
                  <a:noFill/>
                </a:ln>
                <a:solidFill>
                  <a:srgbClr val="000000"/>
                </a:solidFill>
                <a:latin typeface="Segoe UI Semibold"/>
                <a:cs typeface="Segoe UI" pitchFamily="34" charset="0"/>
              </a:rPr>
              <a:t>Turbo-charge Microsoft Teams</a:t>
            </a:r>
            <a:br>
              <a:rPr lang="en-US" sz="2000" spc="-50">
                <a:ln w="3175">
                  <a:noFill/>
                </a:ln>
                <a:solidFill>
                  <a:srgbClr val="000000"/>
                </a:solidFill>
                <a:latin typeface="Segoe UI Semibold"/>
                <a:cs typeface="Segoe UI" pitchFamily="34" charset="0"/>
              </a:rPr>
            </a:br>
            <a:r>
              <a:rPr lang="en-US" sz="2000" spc="-50">
                <a:ln w="3175">
                  <a:noFill/>
                </a:ln>
                <a:solidFill>
                  <a:srgbClr val="000000"/>
                </a:solidFill>
                <a:latin typeface="Segoe UI Semibold"/>
                <a:cs typeface="Segoe UI" pitchFamily="34" charset="0"/>
              </a:rPr>
              <a:t>&amp; Office 365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CC24FF-0786-46EF-B3F2-543EA7CD5DBD}"/>
              </a:ext>
            </a:extLst>
          </p:cNvPr>
          <p:cNvSpPr/>
          <p:nvPr/>
        </p:nvSpPr>
        <p:spPr bwMode="auto">
          <a:xfrm>
            <a:off x="6310722" y="1785807"/>
            <a:ext cx="2751176" cy="3925037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597">
              <a:spcBef>
                <a:spcPts val="1428"/>
              </a:spcBef>
            </a:pPr>
            <a:r>
              <a:rPr lang="en-US" sz="2000" spc="-50">
                <a:ln w="3175">
                  <a:noFill/>
                </a:ln>
                <a:solidFill>
                  <a:srgbClr val="000000"/>
                </a:solidFill>
                <a:latin typeface="Segoe UI Semibold"/>
                <a:cs typeface="Segoe UI" pitchFamily="34" charset="0"/>
              </a:rPr>
              <a:t>Modernize IT monitoring &amp; security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F08ABB-7EEA-43CD-8C3D-CEFB8AD8362D}"/>
              </a:ext>
            </a:extLst>
          </p:cNvPr>
          <p:cNvSpPr/>
          <p:nvPr/>
        </p:nvSpPr>
        <p:spPr bwMode="auto">
          <a:xfrm>
            <a:off x="9246866" y="1785808"/>
            <a:ext cx="2751176" cy="3925037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597">
              <a:spcBef>
                <a:spcPts val="1428"/>
              </a:spcBef>
            </a:pPr>
            <a:r>
              <a:rPr lang="en-US" sz="2000" spc="-50">
                <a:ln w="3175">
                  <a:noFill/>
                </a:ln>
                <a:solidFill>
                  <a:srgbClr val="000000"/>
                </a:solidFill>
                <a:latin typeface="Segoe UI Semibold"/>
                <a:cs typeface="Segoe UI" pitchFamily="34" charset="0"/>
              </a:rPr>
              <a:t>Joint tools to simplify management and speed transition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48C949-F3B8-41CA-A4C5-656A73B98AD4}"/>
              </a:ext>
            </a:extLst>
          </p:cNvPr>
          <p:cNvGrpSpPr/>
          <p:nvPr/>
        </p:nvGrpSpPr>
        <p:grpSpPr>
          <a:xfrm>
            <a:off x="438432" y="2973253"/>
            <a:ext cx="2752344" cy="2978088"/>
            <a:chOff x="437639" y="2973253"/>
            <a:chExt cx="2752344" cy="2978088"/>
          </a:xfrm>
          <a:noFill/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CB24D95-2290-4FFF-B4C3-A83448E436AA}"/>
                </a:ext>
              </a:extLst>
            </p:cNvPr>
            <p:cNvSpPr/>
            <p:nvPr/>
          </p:nvSpPr>
          <p:spPr>
            <a:xfrm>
              <a:off x="437639" y="3545606"/>
              <a:ext cx="2752344" cy="24057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2880" rtlCol="0" anchor="t">
              <a:noAutofit/>
            </a:bodyPr>
            <a:lstStyle/>
            <a:p>
              <a:pPr marL="186519" indent="-186519" defTabSz="932742">
                <a:lnSpc>
                  <a:spcPct val="90000"/>
                </a:lnSpc>
                <a:spcAft>
                  <a:spcPts val="6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US" sz="1100" kern="100" spc="51">
                  <a:solidFill>
                    <a:srgbClr val="000000"/>
                  </a:solidFill>
                  <a:latin typeface="Segoe UI"/>
                </a:rPr>
                <a:t>Manage existing on-premises Citrix deployments alongside new Azure Virtual Desktops in Azure</a:t>
              </a:r>
            </a:p>
            <a:p>
              <a:pPr marL="186519" indent="-186519" defTabSz="932742">
                <a:lnSpc>
                  <a:spcPct val="90000"/>
                </a:lnSpc>
                <a:spcAft>
                  <a:spcPts val="6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US" sz="1100" kern="100" spc="51">
                  <a:solidFill>
                    <a:srgbClr val="000000"/>
                  </a:solidFill>
                  <a:latin typeface="Segoe UI"/>
                </a:rPr>
                <a:t>Accelerate your Azure time to value </a:t>
              </a:r>
            </a:p>
            <a:p>
              <a:pPr marL="186519" indent="-186519" defTabSz="932742">
                <a:lnSpc>
                  <a:spcPct val="90000"/>
                </a:lnSpc>
                <a:spcAft>
                  <a:spcPts val="6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US" sz="1100" kern="100" spc="51">
                  <a:solidFill>
                    <a:srgbClr val="000000"/>
                  </a:solidFill>
                  <a:latin typeface="Segoe UI"/>
                </a:rPr>
                <a:t>Centrally manage images, policies, and profiles</a:t>
              </a:r>
            </a:p>
            <a:p>
              <a:pPr marL="186519" indent="-186519" defTabSz="932742">
                <a:lnSpc>
                  <a:spcPct val="90000"/>
                </a:lnSpc>
                <a:spcAft>
                  <a:spcPts val="6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US" sz="1100" kern="100" spc="51">
                  <a:solidFill>
                    <a:srgbClr val="000000"/>
                  </a:solidFill>
                  <a:latin typeface="Segoe UI"/>
                </a:rPr>
                <a:t>Use the same Citrix tools you already know and love 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8A93099-9BD5-464C-8A23-9CB772178EBC}"/>
                </a:ext>
              </a:extLst>
            </p:cNvPr>
            <p:cNvSpPr/>
            <p:nvPr/>
          </p:nvSpPr>
          <p:spPr>
            <a:xfrm>
              <a:off x="437639" y="2973253"/>
              <a:ext cx="2752344" cy="674031"/>
            </a:xfrm>
            <a:prstGeom prst="rect">
              <a:avLst/>
            </a:prstGeom>
            <a:grpFill/>
          </p:spPr>
          <p:txBody>
            <a:bodyPr wrap="square" lIns="182880">
              <a:noAutofit/>
            </a:bodyPr>
            <a:lstStyle/>
            <a:p>
              <a:pPr defTabSz="932742">
                <a:lnSpc>
                  <a:spcPct val="90000"/>
                </a:lnSpc>
                <a:spcBef>
                  <a:spcPts val="1428"/>
                </a:spcBef>
                <a:defRPr/>
              </a:pPr>
              <a:r>
                <a:rPr lang="en-US" sz="1400" kern="100" spc="51">
                  <a:solidFill>
                    <a:srgbClr val="0078D3"/>
                  </a:solidFill>
                  <a:latin typeface="Segoe UI Semibold"/>
                </a:rPr>
                <a:t>Enable a hybrid cloud for virtual apps and desktops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425B95F-79BB-4E84-8A10-7042BCFDCCC7}"/>
              </a:ext>
            </a:extLst>
          </p:cNvPr>
          <p:cNvGrpSpPr/>
          <p:nvPr/>
        </p:nvGrpSpPr>
        <p:grpSpPr>
          <a:xfrm>
            <a:off x="3374577" y="2973253"/>
            <a:ext cx="2752344" cy="2978088"/>
            <a:chOff x="437639" y="2973253"/>
            <a:chExt cx="2752344" cy="2978088"/>
          </a:xfrm>
          <a:noFill/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6658C95-A8AD-4D8B-B0AB-C0CC27EDFE7E}"/>
                </a:ext>
              </a:extLst>
            </p:cNvPr>
            <p:cNvSpPr/>
            <p:nvPr/>
          </p:nvSpPr>
          <p:spPr>
            <a:xfrm>
              <a:off x="437639" y="3545606"/>
              <a:ext cx="2752344" cy="24057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2880" rtlCol="0" anchor="t">
              <a:noAutofit/>
            </a:bodyPr>
            <a:lstStyle/>
            <a:p>
              <a:pPr marL="186519" indent="-186519" defTabSz="932742">
                <a:lnSpc>
                  <a:spcPct val="90000"/>
                </a:lnSpc>
                <a:spcAft>
                  <a:spcPts val="6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US" sz="1100" kern="100" spc="51">
                  <a:solidFill>
                    <a:srgbClr val="000000"/>
                  </a:solidFill>
                  <a:latin typeface="Segoe UI"/>
                </a:rPr>
                <a:t>Take collaboration to the next level </a:t>
              </a:r>
            </a:p>
            <a:p>
              <a:pPr marL="186519" indent="-186519" defTabSz="932742">
                <a:lnSpc>
                  <a:spcPct val="90000"/>
                </a:lnSpc>
                <a:spcAft>
                  <a:spcPts val="6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US" sz="1100" kern="100" spc="51">
                  <a:solidFill>
                    <a:srgbClr val="000000"/>
                  </a:solidFill>
                  <a:latin typeface="Segoe UI"/>
                </a:rPr>
                <a:t>Native Office 365, OneDrive, </a:t>
              </a:r>
              <a:br>
                <a:rPr lang="en-US" sz="1100" kern="100" spc="51">
                  <a:solidFill>
                    <a:srgbClr val="000000"/>
                  </a:solidFill>
                  <a:latin typeface="Segoe UI"/>
                </a:rPr>
              </a:br>
              <a:r>
                <a:rPr lang="en-US" sz="1100" kern="100" spc="51">
                  <a:solidFill>
                    <a:srgbClr val="000000"/>
                  </a:solidFill>
                  <a:latin typeface="Segoe UI"/>
                </a:rPr>
                <a:t>and Teams app experience </a:t>
              </a:r>
            </a:p>
            <a:p>
              <a:pPr marL="186519" indent="-186519" defTabSz="932742">
                <a:lnSpc>
                  <a:spcPct val="90000"/>
                </a:lnSpc>
                <a:spcAft>
                  <a:spcPts val="6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US" sz="1100" kern="100" spc="51">
                  <a:solidFill>
                    <a:srgbClr val="000000"/>
                  </a:solidFill>
                  <a:latin typeface="Segoe UI"/>
                </a:rPr>
                <a:t>Crystal-clear voice and video for Teams and Skype for Business </a:t>
              </a:r>
            </a:p>
            <a:p>
              <a:pPr marL="186519" indent="-186519" defTabSz="932742">
                <a:lnSpc>
                  <a:spcPct val="90000"/>
                </a:lnSpc>
                <a:spcAft>
                  <a:spcPts val="6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US" sz="1100" kern="100" spc="51">
                  <a:solidFill>
                    <a:srgbClr val="000000"/>
                  </a:solidFill>
                  <a:latin typeface="Segoe UI"/>
                </a:rPr>
                <a:t>Overcome bandwidth limitations for branch or remote locations </a:t>
              </a:r>
            </a:p>
            <a:p>
              <a:pPr marL="186519" indent="-186519" defTabSz="932742">
                <a:lnSpc>
                  <a:spcPct val="90000"/>
                </a:lnSpc>
                <a:spcAft>
                  <a:spcPts val="6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US" sz="1100" kern="100" spc="51">
                  <a:solidFill>
                    <a:srgbClr val="000000"/>
                  </a:solidFill>
                  <a:latin typeface="Segoe UI"/>
                </a:rPr>
                <a:t>Built-in intelligent capabilities aggregates actionable items, enhancing user productivity 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D55DFD-2A6C-44B3-9780-7545D82E74F7}"/>
                </a:ext>
              </a:extLst>
            </p:cNvPr>
            <p:cNvSpPr/>
            <p:nvPr/>
          </p:nvSpPr>
          <p:spPr>
            <a:xfrm>
              <a:off x="437639" y="2973253"/>
              <a:ext cx="2752344" cy="674031"/>
            </a:xfrm>
            <a:prstGeom prst="rect">
              <a:avLst/>
            </a:prstGeom>
            <a:grpFill/>
          </p:spPr>
          <p:txBody>
            <a:bodyPr wrap="square" lIns="182880">
              <a:noAutofit/>
            </a:bodyPr>
            <a:lstStyle/>
            <a:p>
              <a:pPr defTabSz="932742">
                <a:lnSpc>
                  <a:spcPct val="90000"/>
                </a:lnSpc>
                <a:spcBef>
                  <a:spcPts val="1428"/>
                </a:spcBef>
                <a:defRPr/>
              </a:pPr>
              <a:r>
                <a:rPr lang="en-US" sz="1400" kern="100" spc="51">
                  <a:solidFill>
                    <a:srgbClr val="0078D3"/>
                  </a:solidFill>
                  <a:latin typeface="Segoe UI Semibold"/>
                </a:rPr>
                <a:t>Give users an intelligent experience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B320B7A-752E-4E84-8A06-97A8DFB99600}"/>
              </a:ext>
            </a:extLst>
          </p:cNvPr>
          <p:cNvGrpSpPr/>
          <p:nvPr/>
        </p:nvGrpSpPr>
        <p:grpSpPr>
          <a:xfrm>
            <a:off x="6310722" y="2973253"/>
            <a:ext cx="2752344" cy="2978088"/>
            <a:chOff x="437639" y="2973253"/>
            <a:chExt cx="2752344" cy="2978088"/>
          </a:xfrm>
          <a:noFill/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631C285-A36D-4E46-B5D7-40D09FB23C0A}"/>
                </a:ext>
              </a:extLst>
            </p:cNvPr>
            <p:cNvSpPr/>
            <p:nvPr/>
          </p:nvSpPr>
          <p:spPr>
            <a:xfrm>
              <a:off x="437639" y="3545606"/>
              <a:ext cx="2752344" cy="24057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2880" rtlCol="0" anchor="t">
              <a:noAutofit/>
            </a:bodyPr>
            <a:lstStyle/>
            <a:p>
              <a:pPr marL="186519" indent="-186519" defTabSz="932742">
                <a:lnSpc>
                  <a:spcPct val="90000"/>
                </a:lnSpc>
                <a:spcAft>
                  <a:spcPts val="6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US" sz="1100" kern="100" spc="51">
                  <a:solidFill>
                    <a:srgbClr val="000000"/>
                  </a:solidFill>
                  <a:latin typeface="Segoe UI"/>
                </a:rPr>
                <a:t>Real-time policy engine adapts to changing access conditions – location, identity, device, and threats </a:t>
              </a:r>
            </a:p>
            <a:p>
              <a:pPr marL="186519" indent="-186519" defTabSz="932742">
                <a:lnSpc>
                  <a:spcPct val="90000"/>
                </a:lnSpc>
                <a:spcAft>
                  <a:spcPts val="6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US" sz="1100" kern="100" spc="51">
                  <a:solidFill>
                    <a:srgbClr val="000000"/>
                  </a:solidFill>
                  <a:latin typeface="Segoe UI"/>
                </a:rPr>
                <a:t>Continues monitoring and real-time analytics respond before an incident occurs </a:t>
              </a:r>
            </a:p>
            <a:p>
              <a:pPr marL="186519" indent="-186519" defTabSz="932742">
                <a:lnSpc>
                  <a:spcPct val="90000"/>
                </a:lnSpc>
                <a:spcAft>
                  <a:spcPts val="6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US" sz="1100" kern="100" spc="51">
                  <a:solidFill>
                    <a:srgbClr val="000000"/>
                  </a:solidFill>
                  <a:latin typeface="Segoe UI"/>
                </a:rPr>
                <a:t>Adaptive security and performance settings are automatically applied </a:t>
              </a:r>
              <a:br>
                <a:rPr lang="en-US" sz="1100" kern="100" spc="51">
                  <a:solidFill>
                    <a:srgbClr val="000000"/>
                  </a:solidFill>
                  <a:latin typeface="Segoe UI"/>
                </a:rPr>
              </a:br>
              <a:r>
                <a:rPr lang="en-US" sz="1100" kern="100" spc="51">
                  <a:solidFill>
                    <a:srgbClr val="000000"/>
                  </a:solidFill>
                  <a:latin typeface="Segoe UI"/>
                </a:rPr>
                <a:t>on-premises and in Azure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7D73A71-D182-4ED3-BF95-034F5FE876AF}"/>
                </a:ext>
              </a:extLst>
            </p:cNvPr>
            <p:cNvSpPr/>
            <p:nvPr/>
          </p:nvSpPr>
          <p:spPr>
            <a:xfrm>
              <a:off x="437639" y="2973253"/>
              <a:ext cx="2752344" cy="674031"/>
            </a:xfrm>
            <a:prstGeom prst="rect">
              <a:avLst/>
            </a:prstGeom>
            <a:grpFill/>
          </p:spPr>
          <p:txBody>
            <a:bodyPr wrap="square" lIns="182880">
              <a:noAutofit/>
            </a:bodyPr>
            <a:lstStyle/>
            <a:p>
              <a:pPr defTabSz="932742">
                <a:lnSpc>
                  <a:spcPct val="90000"/>
                </a:lnSpc>
                <a:spcBef>
                  <a:spcPts val="1428"/>
                </a:spcBef>
                <a:defRPr/>
              </a:pPr>
              <a:r>
                <a:rPr lang="en-US" sz="1400" kern="100" spc="51">
                  <a:solidFill>
                    <a:srgbClr val="0078D3"/>
                  </a:solidFill>
                  <a:latin typeface="Segoe UI Semibold"/>
                </a:rPr>
                <a:t>Give IT a modern approach to monitoring and control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E46545F-BFB8-4113-BBE2-FF2D61C2CA8C}"/>
              </a:ext>
            </a:extLst>
          </p:cNvPr>
          <p:cNvGrpSpPr/>
          <p:nvPr/>
        </p:nvGrpSpPr>
        <p:grpSpPr>
          <a:xfrm>
            <a:off x="9246866" y="2973253"/>
            <a:ext cx="2752344" cy="2737588"/>
            <a:chOff x="437639" y="2973253"/>
            <a:chExt cx="2752344" cy="2737588"/>
          </a:xfrm>
          <a:noFill/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84A0A90-0B2E-4BDE-8511-0AC576EA1FA5}"/>
                </a:ext>
              </a:extLst>
            </p:cNvPr>
            <p:cNvSpPr/>
            <p:nvPr/>
          </p:nvSpPr>
          <p:spPr>
            <a:xfrm>
              <a:off x="437639" y="3545606"/>
              <a:ext cx="2752344" cy="21652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2880" rtlCol="0" anchor="t">
              <a:noAutofit/>
            </a:bodyPr>
            <a:lstStyle/>
            <a:p>
              <a:pPr marL="186519" indent="-186519" defTabSz="932742">
                <a:lnSpc>
                  <a:spcPct val="90000"/>
                </a:lnSpc>
                <a:spcAft>
                  <a:spcPts val="6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US" sz="1100" kern="100" spc="51">
                  <a:solidFill>
                    <a:srgbClr val="000000"/>
                  </a:solidFill>
                  <a:latin typeface="Segoe UI"/>
                </a:rPr>
                <a:t>Speed transition from on-prem Citrix workloads to Microsoft Azure and reduce time to value</a:t>
              </a:r>
            </a:p>
            <a:p>
              <a:pPr marL="186519" indent="-186519" defTabSz="932742">
                <a:lnSpc>
                  <a:spcPct val="90000"/>
                </a:lnSpc>
                <a:spcAft>
                  <a:spcPts val="6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US" sz="1100" kern="100" spc="51">
                  <a:solidFill>
                    <a:srgbClr val="000000"/>
                  </a:solidFill>
                  <a:latin typeface="Segoe UI"/>
                </a:rPr>
                <a:t>Scale to the cloud with flexible IT management, maintaining on-premises investments, resources, and policies.</a:t>
              </a:r>
            </a:p>
            <a:p>
              <a:pPr marL="186519" indent="-186519" defTabSz="932742">
                <a:lnSpc>
                  <a:spcPct val="90000"/>
                </a:lnSpc>
                <a:spcAft>
                  <a:spcPts val="6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US" sz="1100" kern="100" spc="51">
                  <a:solidFill>
                    <a:srgbClr val="000000"/>
                  </a:solidFill>
                  <a:latin typeface="Segoe UI"/>
                </a:rPr>
                <a:t>Intelligently handle planned/un-planned business continuity and disaster recovery requirements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B0DCC8E-A539-427E-964F-0B074CE6CADA}"/>
                </a:ext>
              </a:extLst>
            </p:cNvPr>
            <p:cNvSpPr/>
            <p:nvPr/>
          </p:nvSpPr>
          <p:spPr>
            <a:xfrm>
              <a:off x="437639" y="2973253"/>
              <a:ext cx="2752344" cy="674031"/>
            </a:xfrm>
            <a:prstGeom prst="rect">
              <a:avLst/>
            </a:prstGeom>
            <a:grpFill/>
          </p:spPr>
          <p:txBody>
            <a:bodyPr wrap="square" lIns="182880">
              <a:noAutofit/>
            </a:bodyPr>
            <a:lstStyle/>
            <a:p>
              <a:pPr defTabSz="932742">
                <a:lnSpc>
                  <a:spcPct val="90000"/>
                </a:lnSpc>
                <a:spcBef>
                  <a:spcPts val="1428"/>
                </a:spcBef>
                <a:defRPr/>
              </a:pPr>
              <a:r>
                <a:rPr lang="en-US" sz="1400" kern="100" spc="51">
                  <a:solidFill>
                    <a:srgbClr val="0078D3"/>
                  </a:solidFill>
                  <a:latin typeface="Segoe UI Semibold"/>
                </a:rPr>
                <a:t>Simply transition to cloud with seamless integration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93842EB-590E-4893-9AC0-E1009A7D6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355" y="6393816"/>
            <a:ext cx="2714625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2637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1861D94-9C5F-4B3E-B64D-35974AD3161F}"/>
              </a:ext>
            </a:extLst>
          </p:cNvPr>
          <p:cNvSpPr txBox="1"/>
          <p:nvPr/>
        </p:nvSpPr>
        <p:spPr>
          <a:xfrm>
            <a:off x="251004" y="253331"/>
            <a:ext cx="10708701" cy="4921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IN" sz="3198" spc="0" baseline="0">
                <a:solidFill>
                  <a:srgbClr val="0078D4"/>
                </a:solidFill>
                <a:latin typeface="Segoe UI Semibold (Headings)"/>
                <a:cs typeface="Segoe UI Semibold" panose="020B0702040204020203" pitchFamily="34" charset="0"/>
                <a:sym typeface="Segoe UI"/>
                <a:rtl val="0"/>
              </a:rPr>
              <a:t>VMware Horizon Cloud on Azure &amp; Azure Virtual Desktop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765F4B-5645-4DFE-B689-76ED38617CE3}"/>
              </a:ext>
            </a:extLst>
          </p:cNvPr>
          <p:cNvSpPr txBox="1"/>
          <p:nvPr/>
        </p:nvSpPr>
        <p:spPr>
          <a:xfrm>
            <a:off x="251004" y="950614"/>
            <a:ext cx="4533100" cy="307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IN" sz="1999" spc="0" baseline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VMware + Microsoft = Customer Value</a:t>
            </a:r>
          </a:p>
        </p:txBody>
      </p:sp>
      <p:sp>
        <p:nvSpPr>
          <p:cNvPr id="280" name="TextBox 279">
            <a:extLst>
              <a:ext uri="{FF2B5EF4-FFF2-40B4-BE49-F238E27FC236}">
                <a16:creationId xmlns:a16="http://schemas.microsoft.com/office/drawing/2014/main" id="{5CC5E652-3695-4591-934D-31A25768FE9B}"/>
              </a:ext>
            </a:extLst>
          </p:cNvPr>
          <p:cNvSpPr txBox="1"/>
          <p:nvPr/>
        </p:nvSpPr>
        <p:spPr>
          <a:xfrm>
            <a:off x="7885643" y="6491558"/>
            <a:ext cx="4264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* Azure Virtual Desktop entitlements are only available on Microsoft Azure</a:t>
            </a:r>
            <a:endParaRPr lang="en-IN" sz="1000" spc="0" baseline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  <a:sym typeface="Segoe UI"/>
              <a:rtl val="0"/>
            </a:endParaRP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E375CE6A-4ED0-4FE3-9490-633FCE257CEA}"/>
              </a:ext>
            </a:extLst>
          </p:cNvPr>
          <p:cNvSpPr txBox="1"/>
          <p:nvPr/>
        </p:nvSpPr>
        <p:spPr>
          <a:xfrm>
            <a:off x="220168" y="6485211"/>
            <a:ext cx="17267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10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©Microsoft Azure | VMware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F7D78F2-A9B5-49B7-8916-2F29C8AD8CA9}"/>
              </a:ext>
            </a:extLst>
          </p:cNvPr>
          <p:cNvGrpSpPr/>
          <p:nvPr/>
        </p:nvGrpSpPr>
        <p:grpSpPr>
          <a:xfrm>
            <a:off x="346835" y="1404221"/>
            <a:ext cx="11742805" cy="4935026"/>
            <a:chOff x="384727" y="1404221"/>
            <a:chExt cx="11742805" cy="493502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22AE3A6-6605-4680-9EFB-CEA622661E64}"/>
                </a:ext>
              </a:extLst>
            </p:cNvPr>
            <p:cNvGrpSpPr/>
            <p:nvPr/>
          </p:nvGrpSpPr>
          <p:grpSpPr>
            <a:xfrm>
              <a:off x="384727" y="1404221"/>
              <a:ext cx="3816650" cy="4935026"/>
              <a:chOff x="384727" y="1404221"/>
              <a:chExt cx="3816650" cy="4935026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48D50EF8-B1E9-43BB-97A0-1FF970F2B9B0}"/>
                  </a:ext>
                </a:extLst>
              </p:cNvPr>
              <p:cNvGrpSpPr/>
              <p:nvPr/>
            </p:nvGrpSpPr>
            <p:grpSpPr>
              <a:xfrm>
                <a:off x="384727" y="1888066"/>
                <a:ext cx="3816650" cy="4451181"/>
                <a:chOff x="384727" y="1888066"/>
                <a:chExt cx="3816650" cy="4451181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C37D88BA-5A7B-472D-83E0-B5D4A8D27AF7}"/>
                    </a:ext>
                  </a:extLst>
                </p:cNvPr>
                <p:cNvSpPr/>
                <p:nvPr/>
              </p:nvSpPr>
              <p:spPr>
                <a:xfrm>
                  <a:off x="384727" y="1888066"/>
                  <a:ext cx="3816649" cy="4451181"/>
                </a:xfrm>
                <a:prstGeom prst="roundRect">
                  <a:avLst>
                    <a:gd name="adj" fmla="val 7849"/>
                  </a:avLst>
                </a:prstGeom>
                <a:solidFill>
                  <a:srgbClr val="F2F2F2"/>
                </a:solidFill>
                <a:ln w="1268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77C7D91C-7F0A-4511-B12A-84AD07E113FB}"/>
                    </a:ext>
                  </a:extLst>
                </p:cNvPr>
                <p:cNvGrpSpPr/>
                <p:nvPr/>
              </p:nvGrpSpPr>
              <p:grpSpPr>
                <a:xfrm>
                  <a:off x="385235" y="1888166"/>
                  <a:ext cx="3816142" cy="4028513"/>
                  <a:chOff x="385235" y="1888166"/>
                  <a:chExt cx="3816142" cy="4028513"/>
                </a:xfrm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B6B15734-7E2F-48C5-B16B-0362ADB3BA2A}"/>
                      </a:ext>
                    </a:extLst>
                  </p:cNvPr>
                  <p:cNvSpPr/>
                  <p:nvPr/>
                </p:nvSpPr>
                <p:spPr>
                  <a:xfrm>
                    <a:off x="385235" y="1888166"/>
                    <a:ext cx="3816142" cy="1010238"/>
                  </a:xfrm>
                  <a:custGeom>
                    <a:avLst/>
                    <a:gdLst>
                      <a:gd name="connsiteX0" fmla="*/ 319641 w 3816142"/>
                      <a:gd name="connsiteY0" fmla="*/ 0 h 977456"/>
                      <a:gd name="connsiteX1" fmla="*/ 3495993 w 3816142"/>
                      <a:gd name="connsiteY1" fmla="*/ 0 h 977456"/>
                      <a:gd name="connsiteX2" fmla="*/ 3816142 w 3816142"/>
                      <a:gd name="connsiteY2" fmla="*/ 320149 h 977456"/>
                      <a:gd name="connsiteX3" fmla="*/ 3816142 w 3816142"/>
                      <a:gd name="connsiteY3" fmla="*/ 977456 h 977456"/>
                      <a:gd name="connsiteX4" fmla="*/ 3816142 w 3816142"/>
                      <a:gd name="connsiteY4" fmla="*/ 977456 h 977456"/>
                      <a:gd name="connsiteX5" fmla="*/ 0 w 3816142"/>
                      <a:gd name="connsiteY5" fmla="*/ 977456 h 977456"/>
                      <a:gd name="connsiteX6" fmla="*/ 0 w 3816142"/>
                      <a:gd name="connsiteY6" fmla="*/ 977456 h 977456"/>
                      <a:gd name="connsiteX7" fmla="*/ 0 w 3816142"/>
                      <a:gd name="connsiteY7" fmla="*/ 320149 h 977456"/>
                      <a:gd name="connsiteX8" fmla="*/ 319641 w 3816142"/>
                      <a:gd name="connsiteY8" fmla="*/ 0 h 977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816142" h="977456">
                        <a:moveTo>
                          <a:pt x="319641" y="0"/>
                        </a:moveTo>
                        <a:lnTo>
                          <a:pt x="3495993" y="0"/>
                        </a:lnTo>
                        <a:cubicBezTo>
                          <a:pt x="3672812" y="0"/>
                          <a:pt x="3816142" y="143331"/>
                          <a:pt x="3816142" y="320149"/>
                        </a:cubicBezTo>
                        <a:lnTo>
                          <a:pt x="3816142" y="977456"/>
                        </a:lnTo>
                        <a:lnTo>
                          <a:pt x="3816142" y="977456"/>
                        </a:lnTo>
                        <a:lnTo>
                          <a:pt x="0" y="977456"/>
                        </a:lnTo>
                        <a:lnTo>
                          <a:pt x="0" y="977456"/>
                        </a:lnTo>
                        <a:lnTo>
                          <a:pt x="0" y="320149"/>
                        </a:lnTo>
                        <a:cubicBezTo>
                          <a:pt x="0" y="143534"/>
                          <a:pt x="143026" y="279"/>
                          <a:pt x="319641" y="0"/>
                        </a:cubicBezTo>
                        <a:close/>
                      </a:path>
                    </a:pathLst>
                  </a:custGeom>
                  <a:solidFill>
                    <a:srgbClr val="0078D4"/>
                  </a:solidFill>
                  <a:ln w="1268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174" name="TextBox 173">
                    <a:extLst>
                      <a:ext uri="{FF2B5EF4-FFF2-40B4-BE49-F238E27FC236}">
                        <a16:creationId xmlns:a16="http://schemas.microsoft.com/office/drawing/2014/main" id="{5BB0B471-5406-43C4-8EBC-3F1094F89BBE}"/>
                      </a:ext>
                    </a:extLst>
                  </p:cNvPr>
                  <p:cNvSpPr txBox="1"/>
                  <p:nvPr/>
                </p:nvSpPr>
                <p:spPr>
                  <a:xfrm>
                    <a:off x="547172" y="2371205"/>
                    <a:ext cx="3230500" cy="39998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IN" sz="1999" spc="0" baseline="0">
                        <a:solidFill>
                          <a:srgbClr val="FFFFFF"/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  <a:sym typeface="Segoe UI"/>
                        <a:rtl val="0"/>
                      </a:rPr>
                      <a:t>Accelerate cloud adoption</a:t>
                    </a:r>
                  </a:p>
                </p:txBody>
              </p:sp>
              <p:grpSp>
                <p:nvGrpSpPr>
                  <p:cNvPr id="16" name="Group 15">
                    <a:extLst>
                      <a:ext uri="{FF2B5EF4-FFF2-40B4-BE49-F238E27FC236}">
                        <a16:creationId xmlns:a16="http://schemas.microsoft.com/office/drawing/2014/main" id="{33E336B9-B414-43D5-9A5D-23B10F4A9E5D}"/>
                      </a:ext>
                    </a:extLst>
                  </p:cNvPr>
                  <p:cNvGrpSpPr/>
                  <p:nvPr/>
                </p:nvGrpSpPr>
                <p:grpSpPr>
                  <a:xfrm>
                    <a:off x="536158" y="3039283"/>
                    <a:ext cx="3390052" cy="2877396"/>
                    <a:chOff x="536158" y="3252311"/>
                    <a:chExt cx="3390052" cy="2877396"/>
                  </a:xfrm>
                </p:grpSpPr>
                <p:sp>
                  <p:nvSpPr>
                    <p:cNvPr id="308" name="TextBox 307">
                      <a:extLst>
                        <a:ext uri="{FF2B5EF4-FFF2-40B4-BE49-F238E27FC236}">
                          <a16:creationId xmlns:a16="http://schemas.microsoft.com/office/drawing/2014/main" id="{7BC492EC-B007-407A-9CE1-EFE6D2EA6D9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6158" y="3252311"/>
                      <a:ext cx="3087705" cy="46140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:r>
                        <a:rPr lang="en-US" sz="1199" spc="0" baseline="0">
                          <a:solidFill>
                            <a:srgbClr val="000000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  <a:sym typeface="Segoe UI"/>
                          <a:rtl val="0"/>
                        </a:rPr>
                        <a:t>Accelerate time to value</a:t>
                      </a:r>
                    </a:p>
                    <a:p>
                      <a:pPr algn="l"/>
                      <a:r>
                        <a:rPr lang="en-US" sz="1199" spc="0" baseline="0">
                          <a:solidFill>
                            <a:srgbClr val="000000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  <a:sym typeface="Segoe UI"/>
                          <a:rtl val="0"/>
                        </a:rPr>
                        <a:t>Start taking advantage of Microsoft Azure. </a:t>
                      </a:r>
                    </a:p>
                  </p:txBody>
                </p:sp>
                <p:sp>
                  <p:nvSpPr>
                    <p:cNvPr id="309" name="TextBox 308">
                      <a:extLst>
                        <a:ext uri="{FF2B5EF4-FFF2-40B4-BE49-F238E27FC236}">
                          <a16:creationId xmlns:a16="http://schemas.microsoft.com/office/drawing/2014/main" id="{11F4E402-F04D-43E2-99F4-80D1181B0BA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6158" y="3811590"/>
                      <a:ext cx="3390052" cy="64594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en-US" sz="1199" spc="0" baseline="0">
                          <a:solidFill>
                            <a:srgbClr val="000000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  <a:sym typeface="Segoe UI"/>
                          <a:rtl val="0"/>
                        </a:rPr>
                        <a:t>Enable hybrid environments</a:t>
                      </a:r>
                    </a:p>
                    <a:p>
                      <a:pPr algn="l"/>
                      <a:r>
                        <a:rPr lang="en-US" sz="1199" spc="0" baseline="0">
                          <a:solidFill>
                            <a:srgbClr val="000000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  <a:sym typeface="Segoe UI"/>
                          <a:rtl val="0"/>
                        </a:rPr>
                        <a:t>Leverage existing Horizon on-premises and Azure Virtual Desktop*.</a:t>
                      </a:r>
                    </a:p>
                  </p:txBody>
                </p:sp>
                <p:sp>
                  <p:nvSpPr>
                    <p:cNvPr id="310" name="TextBox 309">
                      <a:extLst>
                        <a:ext uri="{FF2B5EF4-FFF2-40B4-BE49-F238E27FC236}">
                          <a16:creationId xmlns:a16="http://schemas.microsoft.com/office/drawing/2014/main" id="{8AAE95DD-B16A-4EC5-8C90-04C74E390AF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6158" y="4555407"/>
                      <a:ext cx="3390052" cy="64594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en-US" sz="1199" spc="0" baseline="0">
                          <a:solidFill>
                            <a:srgbClr val="000000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  <a:sym typeface="Segoe UI"/>
                          <a:rtl val="0"/>
                        </a:rPr>
                        <a:t>Common management</a:t>
                      </a:r>
                    </a:p>
                    <a:p>
                      <a:pPr algn="l"/>
                      <a:r>
                        <a:rPr lang="en-US" sz="1199" spc="0" baseline="0">
                          <a:solidFill>
                            <a:srgbClr val="000000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  <a:sym typeface="Segoe UI"/>
                          <a:rtl val="0"/>
                        </a:rPr>
                        <a:t>Single pane of glass means customers use same tools and skillsets to manage all workloads.</a:t>
                      </a:r>
                    </a:p>
                  </p:txBody>
                </p:sp>
                <p:sp>
                  <p:nvSpPr>
                    <p:cNvPr id="311" name="TextBox 310">
                      <a:extLst>
                        <a:ext uri="{FF2B5EF4-FFF2-40B4-BE49-F238E27FC236}">
                          <a16:creationId xmlns:a16="http://schemas.microsoft.com/office/drawing/2014/main" id="{A90D0DDF-AB94-4FBA-8E97-8A4D8C894C4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6158" y="5299223"/>
                      <a:ext cx="3390052" cy="83048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:r>
                        <a:rPr lang="en-US" sz="1199" spc="0" baseline="0">
                          <a:solidFill>
                            <a:srgbClr val="000000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  <a:sym typeface="Segoe UI"/>
                          <a:rtl val="0"/>
                        </a:rPr>
                        <a:t>Integrates with Active Directory</a:t>
                      </a:r>
                    </a:p>
                    <a:p>
                      <a:pPr algn="l"/>
                      <a:r>
                        <a:rPr lang="en-US" sz="1199" spc="0" baseline="0">
                          <a:solidFill>
                            <a:srgbClr val="000000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  <a:sym typeface="Segoe UI"/>
                          <a:rtl val="0"/>
                        </a:rPr>
                        <a:t>Horizon Cloud on Microsoft Azure allows customer to use existing Active Directory in addition to Azure Active Directory.</a:t>
                      </a:r>
                    </a:p>
                  </p:txBody>
                </p:sp>
              </p:grpSp>
            </p:grp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01FDDE8F-36FF-4C28-89A6-3FD3C9494345}"/>
                  </a:ext>
                </a:extLst>
              </p:cNvPr>
              <p:cNvGrpSpPr/>
              <p:nvPr/>
            </p:nvGrpSpPr>
            <p:grpSpPr>
              <a:xfrm>
                <a:off x="1856046" y="1404221"/>
                <a:ext cx="874012" cy="874012"/>
                <a:chOff x="1856300" y="1404221"/>
                <a:chExt cx="874012" cy="874012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64A972F9-E2C2-48FE-84FC-D8974758696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/>
              </p:nvSpPr>
              <p:spPr bwMode="auto">
                <a:xfrm>
                  <a:off x="1856300" y="1404221"/>
                  <a:ext cx="874012" cy="874012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190500" dist="38100" dir="2700000" algn="tl" rotWithShape="0">
                    <a:prstClr val="black">
                      <a:alpha val="25000"/>
                    </a:prstClr>
                  </a:outerShdw>
                </a:effectLst>
              </p:spPr>
              <p:txBody>
                <a:bodyPr vert="horz" wrap="square" lIns="89570" tIns="44785" rIns="89570" bIns="4478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483">
                    <a:defRPr/>
                  </a:pPr>
                  <a:endParaRPr lang="en-US" sz="1800" err="1">
                    <a:solidFill>
                      <a:srgbClr val="FFFFFF"/>
                    </a:solidFill>
                    <a:latin typeface="Segoe UI Semilight"/>
                  </a:endParaRPr>
                </a:p>
              </p:txBody>
            </p:sp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51F3D1DB-BFD6-4E8C-BDD7-FAC04E66C5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019478" y="1567399"/>
                  <a:ext cx="547656" cy="54765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5600596-2BC4-4499-AB5F-F1F507151C77}"/>
                </a:ext>
              </a:extLst>
            </p:cNvPr>
            <p:cNvGrpSpPr/>
            <p:nvPr/>
          </p:nvGrpSpPr>
          <p:grpSpPr>
            <a:xfrm>
              <a:off x="4347805" y="1404221"/>
              <a:ext cx="3816649" cy="4935026"/>
              <a:chOff x="4347868" y="1404221"/>
              <a:chExt cx="3816649" cy="4935026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7206B0E-EFF9-40FC-A5A4-389ED6F526D6}"/>
                  </a:ext>
                </a:extLst>
              </p:cNvPr>
              <p:cNvGrpSpPr/>
              <p:nvPr/>
            </p:nvGrpSpPr>
            <p:grpSpPr>
              <a:xfrm>
                <a:off x="4347868" y="1888066"/>
                <a:ext cx="3816649" cy="4451181"/>
                <a:chOff x="4347868" y="1888066"/>
                <a:chExt cx="3816649" cy="4451181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E92FE35A-741D-47B7-B980-FDF0707B16B2}"/>
                    </a:ext>
                  </a:extLst>
                </p:cNvPr>
                <p:cNvSpPr/>
                <p:nvPr/>
              </p:nvSpPr>
              <p:spPr>
                <a:xfrm>
                  <a:off x="4347868" y="1888066"/>
                  <a:ext cx="3816649" cy="4451181"/>
                </a:xfrm>
                <a:prstGeom prst="roundRect">
                  <a:avLst>
                    <a:gd name="adj" fmla="val 8348"/>
                  </a:avLst>
                </a:prstGeom>
                <a:solidFill>
                  <a:srgbClr val="F2F2F2"/>
                </a:solidFill>
                <a:ln w="1268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056959AD-E85F-4087-B906-F0104E8A2232}"/>
                    </a:ext>
                  </a:extLst>
                </p:cNvPr>
                <p:cNvSpPr/>
                <p:nvPr/>
              </p:nvSpPr>
              <p:spPr>
                <a:xfrm>
                  <a:off x="4347868" y="1888066"/>
                  <a:ext cx="3816649" cy="1009871"/>
                </a:xfrm>
                <a:custGeom>
                  <a:avLst/>
                  <a:gdLst>
                    <a:gd name="connsiteX0" fmla="*/ 320149 w 3816649"/>
                    <a:gd name="connsiteY0" fmla="*/ 0 h 977456"/>
                    <a:gd name="connsiteX1" fmla="*/ 3496501 w 3816649"/>
                    <a:gd name="connsiteY1" fmla="*/ 0 h 977456"/>
                    <a:gd name="connsiteX2" fmla="*/ 3816650 w 3816649"/>
                    <a:gd name="connsiteY2" fmla="*/ 320149 h 977456"/>
                    <a:gd name="connsiteX3" fmla="*/ 3816650 w 3816649"/>
                    <a:gd name="connsiteY3" fmla="*/ 977456 h 977456"/>
                    <a:gd name="connsiteX4" fmla="*/ 3816650 w 3816649"/>
                    <a:gd name="connsiteY4" fmla="*/ 977456 h 977456"/>
                    <a:gd name="connsiteX5" fmla="*/ 0 w 3816649"/>
                    <a:gd name="connsiteY5" fmla="*/ 977456 h 977456"/>
                    <a:gd name="connsiteX6" fmla="*/ 0 w 3816649"/>
                    <a:gd name="connsiteY6" fmla="*/ 977456 h 977456"/>
                    <a:gd name="connsiteX7" fmla="*/ 0 w 3816649"/>
                    <a:gd name="connsiteY7" fmla="*/ 320149 h 977456"/>
                    <a:gd name="connsiteX8" fmla="*/ 320149 w 3816649"/>
                    <a:gd name="connsiteY8" fmla="*/ 0 h 9774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16649" h="977456">
                      <a:moveTo>
                        <a:pt x="320149" y="0"/>
                      </a:moveTo>
                      <a:lnTo>
                        <a:pt x="3496501" y="0"/>
                      </a:lnTo>
                      <a:cubicBezTo>
                        <a:pt x="3673319" y="0"/>
                        <a:pt x="3816650" y="143331"/>
                        <a:pt x="3816650" y="320149"/>
                      </a:cubicBezTo>
                      <a:lnTo>
                        <a:pt x="3816650" y="977456"/>
                      </a:lnTo>
                      <a:lnTo>
                        <a:pt x="3816650" y="977456"/>
                      </a:lnTo>
                      <a:lnTo>
                        <a:pt x="0" y="977456"/>
                      </a:lnTo>
                      <a:lnTo>
                        <a:pt x="0" y="977456"/>
                      </a:lnTo>
                      <a:lnTo>
                        <a:pt x="0" y="320149"/>
                      </a:lnTo>
                      <a:cubicBezTo>
                        <a:pt x="0" y="143331"/>
                        <a:pt x="143330" y="0"/>
                        <a:pt x="320149" y="0"/>
                      </a:cubicBezTo>
                      <a:close/>
                    </a:path>
                  </a:pathLst>
                </a:custGeom>
                <a:solidFill>
                  <a:srgbClr val="0078D4"/>
                </a:solidFill>
                <a:ln w="1268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4A270588-45DE-4971-89ED-00F204AC725C}"/>
                    </a:ext>
                  </a:extLst>
                </p:cNvPr>
                <p:cNvSpPr txBox="1"/>
                <p:nvPr/>
              </p:nvSpPr>
              <p:spPr>
                <a:xfrm>
                  <a:off x="4510313" y="2371205"/>
                  <a:ext cx="2771913" cy="3999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IN" sz="1999" spc="0" baseline="0">
                      <a:solidFill>
                        <a:srgbClr val="FFFFFF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  <a:sym typeface="Segoe UI"/>
                      <a:rtl val="0"/>
                    </a:rPr>
                    <a:t>Maximize cost savings</a:t>
                  </a:r>
                </a:p>
              </p:txBody>
            </p:sp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9F03001B-BD55-4FC0-B6BD-D89FAECA027E}"/>
                    </a:ext>
                  </a:extLst>
                </p:cNvPr>
                <p:cNvGrpSpPr/>
                <p:nvPr/>
              </p:nvGrpSpPr>
              <p:grpSpPr>
                <a:xfrm>
                  <a:off x="4533546" y="3039283"/>
                  <a:ext cx="3390052" cy="2324507"/>
                  <a:chOff x="4533546" y="3456339"/>
                  <a:chExt cx="3390052" cy="2324507"/>
                </a:xfrm>
              </p:grpSpPr>
              <p:sp>
                <p:nvSpPr>
                  <p:cNvPr id="312" name="TextBox 311">
                    <a:extLst>
                      <a:ext uri="{FF2B5EF4-FFF2-40B4-BE49-F238E27FC236}">
                        <a16:creationId xmlns:a16="http://schemas.microsoft.com/office/drawing/2014/main" id="{48F1E9E8-7083-4760-9C25-B0F5AF71E2BF}"/>
                      </a:ext>
                    </a:extLst>
                  </p:cNvPr>
                  <p:cNvSpPr txBox="1"/>
                  <p:nvPr/>
                </p:nvSpPr>
                <p:spPr>
                  <a:xfrm>
                    <a:off x="4533546" y="3456339"/>
                    <a:ext cx="3390052" cy="6459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:r>
                      <a:rPr lang="en-US" sz="1199" spc="0" baseline="0">
                        <a:solidFill>
                          <a:srgbClr val="000000"/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  <a:sym typeface="Segoe UI"/>
                        <a:rtl val="0"/>
                      </a:rPr>
                      <a:t>Enterprise features</a:t>
                    </a:r>
                  </a:p>
                  <a:p>
                    <a:pPr algn="l"/>
                    <a:r>
                      <a:rPr lang="en-US" sz="1199" spc="0" baseline="0">
                        <a:solidFill>
                          <a:srgbClr val="000000"/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  <a:sym typeface="Segoe UI"/>
                        <a:rtl val="0"/>
                      </a:rPr>
                      <a:t>Take full advantage of Azure Virtual Desktop entitlement, features, and pricing.</a:t>
                    </a:r>
                  </a:p>
                </p:txBody>
              </p:sp>
              <p:sp>
                <p:nvSpPr>
                  <p:cNvPr id="313" name="TextBox 312">
                    <a:extLst>
                      <a:ext uri="{FF2B5EF4-FFF2-40B4-BE49-F238E27FC236}">
                        <a16:creationId xmlns:a16="http://schemas.microsoft.com/office/drawing/2014/main" id="{A03C5CE3-9A39-45ED-9218-CDC6D76F9C46}"/>
                      </a:ext>
                    </a:extLst>
                  </p:cNvPr>
                  <p:cNvSpPr txBox="1"/>
                  <p:nvPr/>
                </p:nvSpPr>
                <p:spPr>
                  <a:xfrm>
                    <a:off x="4533546" y="4203350"/>
                    <a:ext cx="3390052" cy="6459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:r>
                      <a:rPr lang="en-US" sz="1199" spc="0" baseline="0">
                        <a:solidFill>
                          <a:srgbClr val="000000"/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  <a:sym typeface="Segoe UI"/>
                        <a:rtl val="0"/>
                      </a:rPr>
                      <a:t>Optimize costs at scale</a:t>
                    </a:r>
                  </a:p>
                  <a:p>
                    <a:pPr algn="l"/>
                    <a:r>
                      <a:rPr lang="en-US" sz="1199" spc="0" baseline="0">
                        <a:solidFill>
                          <a:srgbClr val="000000"/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  <a:sym typeface="Segoe UI"/>
                        <a:rtl val="0"/>
                      </a:rPr>
                      <a:t>Advanced power management that matches utilization and saves you money.</a:t>
                    </a:r>
                  </a:p>
                </p:txBody>
              </p:sp>
              <p:sp>
                <p:nvSpPr>
                  <p:cNvPr id="314" name="TextBox 313">
                    <a:extLst>
                      <a:ext uri="{FF2B5EF4-FFF2-40B4-BE49-F238E27FC236}">
                        <a16:creationId xmlns:a16="http://schemas.microsoft.com/office/drawing/2014/main" id="{C61022AE-8DFC-49E0-A47A-6F9762410FF1}"/>
                      </a:ext>
                    </a:extLst>
                  </p:cNvPr>
                  <p:cNvSpPr txBox="1"/>
                  <p:nvPr/>
                </p:nvSpPr>
                <p:spPr>
                  <a:xfrm>
                    <a:off x="4533546" y="4950362"/>
                    <a:ext cx="3289654" cy="83048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:r>
                      <a:rPr lang="en-US" sz="1199" spc="0" baseline="0">
                        <a:solidFill>
                          <a:srgbClr val="000000"/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  <a:sym typeface="Segoe UI"/>
                        <a:rtl val="0"/>
                      </a:rPr>
                      <a:t>More than just VDI:</a:t>
                    </a:r>
                  </a:p>
                  <a:p>
                    <a:pPr algn="l"/>
                    <a:r>
                      <a:rPr lang="en-US" sz="1199" spc="0" baseline="0">
                        <a:solidFill>
                          <a:srgbClr val="000000"/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  <a:sym typeface="Segoe UI"/>
                        <a:rtl val="0"/>
                      </a:rPr>
                      <a:t>Enables broader Windows 10 migration to Azure Virtual Desktop and provides deployment options.</a:t>
                    </a:r>
                  </a:p>
                </p:txBody>
              </p:sp>
            </p:grp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4FDF951-3574-4C16-AFA0-784B2E2C1852}"/>
                  </a:ext>
                </a:extLst>
              </p:cNvPr>
              <p:cNvGrpSpPr/>
              <p:nvPr/>
            </p:nvGrpSpPr>
            <p:grpSpPr>
              <a:xfrm>
                <a:off x="5819186" y="1404221"/>
                <a:ext cx="874012" cy="874012"/>
                <a:chOff x="5819186" y="1404221"/>
                <a:chExt cx="874012" cy="874012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F4DD3C39-2CC9-448A-985E-6EABC8F083E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/>
              </p:nvSpPr>
              <p:spPr bwMode="auto">
                <a:xfrm>
                  <a:off x="5819186" y="1404221"/>
                  <a:ext cx="874012" cy="874012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190500" dist="38100" dir="2700000" algn="tl" rotWithShape="0">
                    <a:prstClr val="black">
                      <a:alpha val="25000"/>
                    </a:prstClr>
                  </a:outerShdw>
                </a:effectLst>
              </p:spPr>
              <p:txBody>
                <a:bodyPr vert="horz" wrap="square" lIns="89570" tIns="44785" rIns="89570" bIns="4478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483">
                    <a:defRPr/>
                  </a:pPr>
                  <a:endParaRPr lang="en-US" sz="1800" err="1">
                    <a:solidFill>
                      <a:srgbClr val="FFFFFF"/>
                    </a:solidFill>
                    <a:latin typeface="Segoe UI Semilight"/>
                  </a:endParaRPr>
                </a:p>
              </p:txBody>
            </p:sp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BA3FC51B-8B30-4DDB-9F1F-C63A7E04C0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982364" y="1567399"/>
                  <a:ext cx="547656" cy="54765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19CF368-C4B2-4348-8C6F-DD52F9ED2ED1}"/>
                </a:ext>
              </a:extLst>
            </p:cNvPr>
            <p:cNvGrpSpPr/>
            <p:nvPr/>
          </p:nvGrpSpPr>
          <p:grpSpPr>
            <a:xfrm>
              <a:off x="8310882" y="1404221"/>
              <a:ext cx="3816650" cy="4935026"/>
              <a:chOff x="8310882" y="1404221"/>
              <a:chExt cx="3816650" cy="4935026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EDE9833-DB9A-49AF-B85B-52A6616078FA}"/>
                  </a:ext>
                </a:extLst>
              </p:cNvPr>
              <p:cNvGrpSpPr/>
              <p:nvPr/>
            </p:nvGrpSpPr>
            <p:grpSpPr>
              <a:xfrm>
                <a:off x="8310882" y="1888066"/>
                <a:ext cx="3816650" cy="4451181"/>
                <a:chOff x="8310882" y="1888066"/>
                <a:chExt cx="3816650" cy="4451181"/>
              </a:xfrm>
            </p:grpSpPr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12AA8374-3CB0-47E3-8C8E-A0CA67260D65}"/>
                    </a:ext>
                  </a:extLst>
                </p:cNvPr>
                <p:cNvSpPr/>
                <p:nvPr/>
              </p:nvSpPr>
              <p:spPr>
                <a:xfrm>
                  <a:off x="8310883" y="1888066"/>
                  <a:ext cx="3816649" cy="4451181"/>
                </a:xfrm>
                <a:prstGeom prst="roundRect">
                  <a:avLst>
                    <a:gd name="adj" fmla="val 8015"/>
                  </a:avLst>
                </a:prstGeom>
                <a:solidFill>
                  <a:srgbClr val="F2F2F2"/>
                </a:solidFill>
                <a:ln w="1268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C3E01E2D-A2FD-4AC6-8FF6-006ACF4CB5D4}"/>
                    </a:ext>
                  </a:extLst>
                </p:cNvPr>
                <p:cNvSpPr/>
                <p:nvPr/>
              </p:nvSpPr>
              <p:spPr>
                <a:xfrm>
                  <a:off x="8310882" y="1888066"/>
                  <a:ext cx="3816523" cy="1009871"/>
                </a:xfrm>
                <a:custGeom>
                  <a:avLst/>
                  <a:gdLst>
                    <a:gd name="connsiteX0" fmla="*/ 320276 w 3816523"/>
                    <a:gd name="connsiteY0" fmla="*/ 0 h 977456"/>
                    <a:gd name="connsiteX1" fmla="*/ 3496628 w 3816523"/>
                    <a:gd name="connsiteY1" fmla="*/ 0 h 977456"/>
                    <a:gd name="connsiteX2" fmla="*/ 3816523 w 3816523"/>
                    <a:gd name="connsiteY2" fmla="*/ 320149 h 977456"/>
                    <a:gd name="connsiteX3" fmla="*/ 3816523 w 3816523"/>
                    <a:gd name="connsiteY3" fmla="*/ 977456 h 977456"/>
                    <a:gd name="connsiteX4" fmla="*/ 3816523 w 3816523"/>
                    <a:gd name="connsiteY4" fmla="*/ 977456 h 977456"/>
                    <a:gd name="connsiteX5" fmla="*/ 0 w 3816523"/>
                    <a:gd name="connsiteY5" fmla="*/ 977456 h 977456"/>
                    <a:gd name="connsiteX6" fmla="*/ 0 w 3816523"/>
                    <a:gd name="connsiteY6" fmla="*/ 977456 h 977456"/>
                    <a:gd name="connsiteX7" fmla="*/ 0 w 3816523"/>
                    <a:gd name="connsiteY7" fmla="*/ 320149 h 977456"/>
                    <a:gd name="connsiteX8" fmla="*/ 320149 w 3816523"/>
                    <a:gd name="connsiteY8" fmla="*/ 0 h 977456"/>
                    <a:gd name="connsiteX9" fmla="*/ 320276 w 3816523"/>
                    <a:gd name="connsiteY9" fmla="*/ 0 h 9774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16523" h="977456">
                      <a:moveTo>
                        <a:pt x="320276" y="0"/>
                      </a:moveTo>
                      <a:lnTo>
                        <a:pt x="3496628" y="0"/>
                      </a:lnTo>
                      <a:cubicBezTo>
                        <a:pt x="3673345" y="140"/>
                        <a:pt x="3816523" y="143432"/>
                        <a:pt x="3816523" y="320149"/>
                      </a:cubicBezTo>
                      <a:lnTo>
                        <a:pt x="3816523" y="977456"/>
                      </a:lnTo>
                      <a:lnTo>
                        <a:pt x="3816523" y="977456"/>
                      </a:lnTo>
                      <a:lnTo>
                        <a:pt x="0" y="977456"/>
                      </a:lnTo>
                      <a:lnTo>
                        <a:pt x="0" y="977456"/>
                      </a:lnTo>
                      <a:lnTo>
                        <a:pt x="0" y="320149"/>
                      </a:lnTo>
                      <a:cubicBezTo>
                        <a:pt x="0" y="143331"/>
                        <a:pt x="143331" y="0"/>
                        <a:pt x="320149" y="0"/>
                      </a:cubicBezTo>
                      <a:cubicBezTo>
                        <a:pt x="320187" y="0"/>
                        <a:pt x="320238" y="0"/>
                        <a:pt x="320276" y="0"/>
                      </a:cubicBezTo>
                      <a:close/>
                    </a:path>
                  </a:pathLst>
                </a:custGeom>
                <a:solidFill>
                  <a:srgbClr val="0078D4"/>
                </a:solidFill>
                <a:ln w="1268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7285DABD-FB94-4E3A-A9C4-D63C4F91E483}"/>
                    </a:ext>
                  </a:extLst>
                </p:cNvPr>
                <p:cNvSpPr txBox="1"/>
                <p:nvPr/>
              </p:nvSpPr>
              <p:spPr>
                <a:xfrm>
                  <a:off x="8473328" y="2371205"/>
                  <a:ext cx="3405163" cy="3999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IN" sz="1999" spc="0" baseline="0">
                      <a:solidFill>
                        <a:srgbClr val="FFFFFF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  <a:sym typeface="Segoe UI"/>
                      <a:rtl val="0"/>
                    </a:rPr>
                    <a:t>Exceptional user experience</a:t>
                  </a:r>
                </a:p>
              </p:txBody>
            </p:sp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4766D8D1-B34C-487B-965A-17AB9338EEAE}"/>
                    </a:ext>
                  </a:extLst>
                </p:cNvPr>
                <p:cNvGrpSpPr/>
                <p:nvPr/>
              </p:nvGrpSpPr>
              <p:grpSpPr>
                <a:xfrm>
                  <a:off x="8530934" y="3039283"/>
                  <a:ext cx="3390052" cy="2462942"/>
                  <a:chOff x="8593994" y="2844415"/>
                  <a:chExt cx="3390052" cy="2462942"/>
                </a:xfrm>
              </p:grpSpPr>
              <p:sp>
                <p:nvSpPr>
                  <p:cNvPr id="315" name="TextBox 314">
                    <a:extLst>
                      <a:ext uri="{FF2B5EF4-FFF2-40B4-BE49-F238E27FC236}">
                        <a16:creationId xmlns:a16="http://schemas.microsoft.com/office/drawing/2014/main" id="{38E8E145-3CE0-4801-866D-8CBC460D73EF}"/>
                      </a:ext>
                    </a:extLst>
                  </p:cNvPr>
                  <p:cNvSpPr txBox="1"/>
                  <p:nvPr/>
                </p:nvSpPr>
                <p:spPr>
                  <a:xfrm>
                    <a:off x="8593994" y="2844415"/>
                    <a:ext cx="3390052" cy="83048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:r>
                      <a:rPr lang="en-US" sz="1199" spc="0" baseline="0">
                        <a:solidFill>
                          <a:srgbClr val="000000"/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  <a:sym typeface="Segoe UI"/>
                        <a:rtl val="0"/>
                      </a:rPr>
                      <a:t>Platform integrations</a:t>
                    </a:r>
                  </a:p>
                  <a:p>
                    <a:pPr algn="l"/>
                    <a:r>
                      <a:rPr lang="en-US" sz="1199" spc="0" baseline="0">
                        <a:solidFill>
                          <a:srgbClr val="000000"/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  <a:sym typeface="Segoe UI"/>
                        <a:rtl val="0"/>
                      </a:rPr>
                      <a:t>Leverage the best of both Azure Virtual Desktop and VMware Horizon, such as </a:t>
                    </a:r>
                    <a:r>
                      <a:rPr lang="en-US" sz="1199" spc="0" baseline="0" err="1">
                        <a:solidFill>
                          <a:srgbClr val="000000"/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  <a:sym typeface="Segoe UI"/>
                        <a:rtl val="0"/>
                      </a:rPr>
                      <a:t>FSLogix</a:t>
                    </a:r>
                    <a:r>
                      <a:rPr lang="en-US" sz="1199" spc="0" baseline="0">
                        <a:solidFill>
                          <a:srgbClr val="000000"/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  <a:sym typeface="Segoe UI"/>
                        <a:rtl val="0"/>
                      </a:rPr>
                      <a:t> and Dynamic Environment Manager.</a:t>
                    </a:r>
                  </a:p>
                </p:txBody>
              </p:sp>
              <p:sp>
                <p:nvSpPr>
                  <p:cNvPr id="316" name="TextBox 315">
                    <a:extLst>
                      <a:ext uri="{FF2B5EF4-FFF2-40B4-BE49-F238E27FC236}">
                        <a16:creationId xmlns:a16="http://schemas.microsoft.com/office/drawing/2014/main" id="{7015403D-D4F3-4923-A700-A23D0CF4BFC8}"/>
                      </a:ext>
                    </a:extLst>
                  </p:cNvPr>
                  <p:cNvSpPr txBox="1"/>
                  <p:nvPr/>
                </p:nvSpPr>
                <p:spPr>
                  <a:xfrm>
                    <a:off x="8593994" y="3752913"/>
                    <a:ext cx="3390052" cy="83048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:r>
                      <a:rPr lang="en-US" sz="1199" spc="0" baseline="0">
                        <a:solidFill>
                          <a:srgbClr val="000000"/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  <a:sym typeface="Segoe UI"/>
                        <a:rtl val="0"/>
                      </a:rPr>
                      <a:t>Enterprise-class performance</a:t>
                    </a:r>
                  </a:p>
                  <a:p>
                    <a:pPr algn="l"/>
                    <a:r>
                      <a:rPr lang="en-US" sz="1199" spc="0" baseline="0">
                        <a:solidFill>
                          <a:srgbClr val="000000"/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  <a:sym typeface="Segoe UI"/>
                        <a:rtl val="0"/>
                      </a:rPr>
                      <a:t>Dynamic remoting protocols deliver near-local desktop and app performance on a broad range of clients.</a:t>
                    </a:r>
                  </a:p>
                </p:txBody>
              </p:sp>
              <p:sp>
                <p:nvSpPr>
                  <p:cNvPr id="317" name="TextBox 316">
                    <a:extLst>
                      <a:ext uri="{FF2B5EF4-FFF2-40B4-BE49-F238E27FC236}">
                        <a16:creationId xmlns:a16="http://schemas.microsoft.com/office/drawing/2014/main" id="{228A58DF-BDD0-496C-9107-36E8282A74DB}"/>
                      </a:ext>
                    </a:extLst>
                  </p:cNvPr>
                  <p:cNvSpPr txBox="1"/>
                  <p:nvPr/>
                </p:nvSpPr>
                <p:spPr>
                  <a:xfrm>
                    <a:off x="8593994" y="4661411"/>
                    <a:ext cx="3390052" cy="6459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:r>
                      <a:rPr lang="en-US" sz="1199" spc="0" baseline="0">
                        <a:solidFill>
                          <a:srgbClr val="000000"/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  <a:sym typeface="Segoe UI"/>
                        <a:rtl val="0"/>
                      </a:rPr>
                      <a:t>Consistent across all devices</a:t>
                    </a:r>
                  </a:p>
                  <a:p>
                    <a:pPr algn="l"/>
                    <a:r>
                      <a:rPr lang="en-US" sz="1199" spc="0" baseline="0">
                        <a:solidFill>
                          <a:srgbClr val="000000"/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  <a:sym typeface="Segoe UI"/>
                        <a:rtl val="0"/>
                      </a:rPr>
                      <a:t>Workspace ONE Access and Intelligent Hub provide secure access to apps and desktops.</a:t>
                    </a:r>
                  </a:p>
                </p:txBody>
              </p:sp>
            </p:grp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14110052-B6B8-4883-8D21-9829F6FBC21E}"/>
                  </a:ext>
                </a:extLst>
              </p:cNvPr>
              <p:cNvGrpSpPr/>
              <p:nvPr/>
            </p:nvGrpSpPr>
            <p:grpSpPr>
              <a:xfrm>
                <a:off x="9782201" y="1404221"/>
                <a:ext cx="874012" cy="874012"/>
                <a:chOff x="9782201" y="1404221"/>
                <a:chExt cx="874012" cy="874012"/>
              </a:xfrm>
            </p:grpSpPr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F4C033DE-E4E4-4A7A-8883-F3EC6B95AC5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/>
              </p:nvSpPr>
              <p:spPr bwMode="auto">
                <a:xfrm>
                  <a:off x="9782201" y="1404221"/>
                  <a:ext cx="874012" cy="874012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190500" dist="38100" dir="2700000" algn="tl" rotWithShape="0">
                    <a:prstClr val="black">
                      <a:alpha val="25000"/>
                    </a:prstClr>
                  </a:outerShdw>
                </a:effectLst>
              </p:spPr>
              <p:txBody>
                <a:bodyPr vert="horz" wrap="square" lIns="89570" tIns="44785" rIns="89570" bIns="4478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483">
                    <a:defRPr/>
                  </a:pPr>
                  <a:endParaRPr lang="en-US" sz="1800" err="1">
                    <a:solidFill>
                      <a:srgbClr val="FFFFFF"/>
                    </a:solidFill>
                    <a:latin typeface="Segoe UI Semilight"/>
                  </a:endParaRPr>
                </a:p>
              </p:txBody>
            </p:sp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594EFEE6-24E4-41C5-A612-0EF2837CA6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945379" y="1567399"/>
                  <a:ext cx="547656" cy="547656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2050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4C0CEDBE-E4D0-4A7B-96BD-71787E57B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" t="28013" r="7007" b="28013"/>
          <a:stretch/>
        </p:blipFill>
        <p:spPr bwMode="auto">
          <a:xfrm>
            <a:off x="251004" y="6446388"/>
            <a:ext cx="3710130" cy="4858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2078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68AEE00-1263-4A89-91F0-55E5C9CFDE06}"/>
              </a:ext>
            </a:extLst>
          </p:cNvPr>
          <p:cNvSpPr txBox="1"/>
          <p:nvPr/>
        </p:nvSpPr>
        <p:spPr>
          <a:xfrm>
            <a:off x="251469" y="254079"/>
            <a:ext cx="7246536" cy="4925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1" spc="0" baseline="0">
                <a:solidFill>
                  <a:srgbClr val="0078D4"/>
                </a:solidFill>
                <a:latin typeface="Segoe UI Semibold (Headings)"/>
                <a:cs typeface="Segoe UI Semibold" panose="020B0702040204020203" pitchFamily="34" charset="0"/>
                <a:sym typeface="Segoe UI"/>
                <a:rtl val="0"/>
              </a:rPr>
              <a:t>The right technology for all your needs</a:t>
            </a:r>
            <a:endParaRPr lang="en-IN" sz="3201" spc="0" baseline="0">
              <a:solidFill>
                <a:srgbClr val="0078D4"/>
              </a:solidFill>
              <a:latin typeface="Segoe UI Semibold (Headings)"/>
              <a:cs typeface="Segoe UI Semibold" panose="020B0702040204020203" pitchFamily="34" charset="0"/>
              <a:sym typeface="Segoe UI"/>
              <a:rtl val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71C68E-C7A7-4B62-92AA-A229A1C3234E}"/>
              </a:ext>
            </a:extLst>
          </p:cNvPr>
          <p:cNvSpPr txBox="1"/>
          <p:nvPr/>
        </p:nvSpPr>
        <p:spPr>
          <a:xfrm>
            <a:off x="850886" y="2453433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IN" sz="2000" spc="0" baseline="0">
              <a:solidFill>
                <a:srgbClr val="000000"/>
              </a:solidFill>
              <a:latin typeface="Segoe UI"/>
              <a:cs typeface="Segoe UI"/>
              <a:sym typeface="Segoe UI"/>
              <a:rtl val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3BEAB71-FD6E-4339-847C-07638DED8DB6}"/>
              </a:ext>
            </a:extLst>
          </p:cNvPr>
          <p:cNvSpPr txBox="1"/>
          <p:nvPr/>
        </p:nvSpPr>
        <p:spPr>
          <a:xfrm>
            <a:off x="6641660" y="2453433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IN" sz="2000" spc="0" baseline="0">
              <a:solidFill>
                <a:srgbClr val="FFFFFF"/>
              </a:solidFill>
              <a:latin typeface="Segoe UI"/>
              <a:cs typeface="Segoe UI"/>
              <a:sym typeface="Segoe UI"/>
              <a:rtl val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32D5693-FA2C-431A-94AC-647E7F5DA7B1}"/>
              </a:ext>
            </a:extLst>
          </p:cNvPr>
          <p:cNvSpPr/>
          <p:nvPr/>
        </p:nvSpPr>
        <p:spPr>
          <a:xfrm>
            <a:off x="305830" y="986959"/>
            <a:ext cx="11824814" cy="5763968"/>
          </a:xfrm>
          <a:custGeom>
            <a:avLst/>
            <a:gdLst>
              <a:gd name="connsiteX0" fmla="*/ 0 w 11824814"/>
              <a:gd name="connsiteY0" fmla="*/ 0 h 5763968"/>
              <a:gd name="connsiteX1" fmla="*/ 11824815 w 11824814"/>
              <a:gd name="connsiteY1" fmla="*/ 0 h 5763968"/>
              <a:gd name="connsiteX2" fmla="*/ 11824815 w 11824814"/>
              <a:gd name="connsiteY2" fmla="*/ 5763969 h 5763968"/>
              <a:gd name="connsiteX3" fmla="*/ 0 w 11824814"/>
              <a:gd name="connsiteY3" fmla="*/ 5763969 h 576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24814" h="5763968">
                <a:moveTo>
                  <a:pt x="0" y="0"/>
                </a:moveTo>
                <a:lnTo>
                  <a:pt x="11824815" y="0"/>
                </a:lnTo>
                <a:lnTo>
                  <a:pt x="11824815" y="5763969"/>
                </a:lnTo>
                <a:lnTo>
                  <a:pt x="0" y="5763969"/>
                </a:lnTo>
                <a:close/>
              </a:path>
            </a:pathLst>
          </a:custGeom>
          <a:solidFill>
            <a:srgbClr val="F2F2F2"/>
          </a:solidFill>
          <a:ln w="12697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6356F21-835E-48B0-A5B3-37740B69F6F1}"/>
              </a:ext>
            </a:extLst>
          </p:cNvPr>
          <p:cNvSpPr/>
          <p:nvPr/>
        </p:nvSpPr>
        <p:spPr>
          <a:xfrm>
            <a:off x="5963220" y="986959"/>
            <a:ext cx="6167297" cy="5763968"/>
          </a:xfrm>
          <a:custGeom>
            <a:avLst/>
            <a:gdLst>
              <a:gd name="connsiteX0" fmla="*/ 0 w 6167297"/>
              <a:gd name="connsiteY0" fmla="*/ 0 h 5763968"/>
              <a:gd name="connsiteX1" fmla="*/ 6167298 w 6167297"/>
              <a:gd name="connsiteY1" fmla="*/ 0 h 5763968"/>
              <a:gd name="connsiteX2" fmla="*/ 6167298 w 6167297"/>
              <a:gd name="connsiteY2" fmla="*/ 5763969 h 5763968"/>
              <a:gd name="connsiteX3" fmla="*/ 0 w 6167297"/>
              <a:gd name="connsiteY3" fmla="*/ 5763969 h 576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67297" h="5763968">
                <a:moveTo>
                  <a:pt x="0" y="0"/>
                </a:moveTo>
                <a:lnTo>
                  <a:pt x="6167298" y="0"/>
                </a:lnTo>
                <a:lnTo>
                  <a:pt x="6167298" y="5763969"/>
                </a:lnTo>
                <a:lnTo>
                  <a:pt x="0" y="5763969"/>
                </a:lnTo>
                <a:close/>
              </a:path>
            </a:pathLst>
          </a:custGeom>
          <a:solidFill>
            <a:srgbClr val="606060"/>
          </a:solidFill>
          <a:ln w="12697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362CA0D-A715-4115-B1A6-6F3049C473D8}"/>
              </a:ext>
            </a:extLst>
          </p:cNvPr>
          <p:cNvSpPr/>
          <p:nvPr/>
        </p:nvSpPr>
        <p:spPr>
          <a:xfrm>
            <a:off x="305830" y="986959"/>
            <a:ext cx="11824814" cy="1083760"/>
          </a:xfrm>
          <a:custGeom>
            <a:avLst/>
            <a:gdLst>
              <a:gd name="connsiteX0" fmla="*/ 0 w 11824814"/>
              <a:gd name="connsiteY0" fmla="*/ 0 h 687372"/>
              <a:gd name="connsiteX1" fmla="*/ 11824815 w 11824814"/>
              <a:gd name="connsiteY1" fmla="*/ 0 h 687372"/>
              <a:gd name="connsiteX2" fmla="*/ 11824815 w 11824814"/>
              <a:gd name="connsiteY2" fmla="*/ 687372 h 687372"/>
              <a:gd name="connsiteX3" fmla="*/ 0 w 11824814"/>
              <a:gd name="connsiteY3" fmla="*/ 687372 h 687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24814" h="687372">
                <a:moveTo>
                  <a:pt x="0" y="0"/>
                </a:moveTo>
                <a:lnTo>
                  <a:pt x="11824815" y="0"/>
                </a:lnTo>
                <a:lnTo>
                  <a:pt x="11824815" y="687372"/>
                </a:lnTo>
                <a:lnTo>
                  <a:pt x="0" y="687372"/>
                </a:lnTo>
                <a:close/>
              </a:path>
            </a:pathLst>
          </a:custGeom>
          <a:solidFill>
            <a:srgbClr val="0078D4"/>
          </a:solidFill>
          <a:ln w="12697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F2E03B5-2F3A-4258-B9F0-A97C59385319}"/>
              </a:ext>
            </a:extLst>
          </p:cNvPr>
          <p:cNvSpPr/>
          <p:nvPr/>
        </p:nvSpPr>
        <p:spPr>
          <a:xfrm>
            <a:off x="5963220" y="986958"/>
            <a:ext cx="6167297" cy="1083759"/>
          </a:xfrm>
          <a:custGeom>
            <a:avLst/>
            <a:gdLst>
              <a:gd name="connsiteX0" fmla="*/ 0 w 6167297"/>
              <a:gd name="connsiteY0" fmla="*/ 0 h 687372"/>
              <a:gd name="connsiteX1" fmla="*/ 6167298 w 6167297"/>
              <a:gd name="connsiteY1" fmla="*/ 0 h 687372"/>
              <a:gd name="connsiteX2" fmla="*/ 6167298 w 6167297"/>
              <a:gd name="connsiteY2" fmla="*/ 687372 h 687372"/>
              <a:gd name="connsiteX3" fmla="*/ 0 w 6167297"/>
              <a:gd name="connsiteY3" fmla="*/ 687372 h 687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67297" h="687372">
                <a:moveTo>
                  <a:pt x="0" y="0"/>
                </a:moveTo>
                <a:lnTo>
                  <a:pt x="6167298" y="0"/>
                </a:lnTo>
                <a:lnTo>
                  <a:pt x="6167298" y="687372"/>
                </a:lnTo>
                <a:lnTo>
                  <a:pt x="0" y="687372"/>
                </a:lnTo>
                <a:close/>
              </a:path>
            </a:pathLst>
          </a:custGeom>
          <a:solidFill>
            <a:srgbClr val="000000"/>
          </a:solidFill>
          <a:ln w="12697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92F09D8-BA1B-4FC6-BBFD-54F23B209800}"/>
              </a:ext>
            </a:extLst>
          </p:cNvPr>
          <p:cNvGrpSpPr/>
          <p:nvPr/>
        </p:nvGrpSpPr>
        <p:grpSpPr>
          <a:xfrm>
            <a:off x="305830" y="2944215"/>
            <a:ext cx="11824687" cy="2865325"/>
            <a:chOff x="305830" y="2944215"/>
            <a:chExt cx="11824687" cy="2865325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2A5323D-B503-427B-942F-074CA683EFC2}"/>
                </a:ext>
              </a:extLst>
            </p:cNvPr>
            <p:cNvSpPr/>
            <p:nvPr/>
          </p:nvSpPr>
          <p:spPr>
            <a:xfrm>
              <a:off x="305830" y="2944215"/>
              <a:ext cx="11824687" cy="12703"/>
            </a:xfrm>
            <a:custGeom>
              <a:avLst/>
              <a:gdLst>
                <a:gd name="connsiteX0" fmla="*/ 0 w 11824687"/>
                <a:gd name="connsiteY0" fmla="*/ 0 h 12703"/>
                <a:gd name="connsiteX1" fmla="*/ 11824688 w 11824687"/>
                <a:gd name="connsiteY1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24687" h="12703">
                  <a:moveTo>
                    <a:pt x="0" y="0"/>
                  </a:moveTo>
                  <a:lnTo>
                    <a:pt x="11824688" y="0"/>
                  </a:lnTo>
                </a:path>
              </a:pathLst>
            </a:custGeom>
            <a:ln w="1269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BE050D6-E59A-4468-8F1E-89230FF21F21}"/>
                </a:ext>
              </a:extLst>
            </p:cNvPr>
            <p:cNvSpPr/>
            <p:nvPr/>
          </p:nvSpPr>
          <p:spPr>
            <a:xfrm>
              <a:off x="305830" y="3895089"/>
              <a:ext cx="11824687" cy="12703"/>
            </a:xfrm>
            <a:custGeom>
              <a:avLst/>
              <a:gdLst>
                <a:gd name="connsiteX0" fmla="*/ 0 w 11824687"/>
                <a:gd name="connsiteY0" fmla="*/ 0 h 12703"/>
                <a:gd name="connsiteX1" fmla="*/ 11824688 w 11824687"/>
                <a:gd name="connsiteY1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24687" h="12703">
                  <a:moveTo>
                    <a:pt x="0" y="0"/>
                  </a:moveTo>
                  <a:lnTo>
                    <a:pt x="11824688" y="0"/>
                  </a:lnTo>
                </a:path>
              </a:pathLst>
            </a:custGeom>
            <a:ln w="1269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EEC8697D-F37A-47B5-8516-E7B63832D196}"/>
                </a:ext>
              </a:extLst>
            </p:cNvPr>
            <p:cNvSpPr/>
            <p:nvPr/>
          </p:nvSpPr>
          <p:spPr>
            <a:xfrm>
              <a:off x="305830" y="4845963"/>
              <a:ext cx="11824687" cy="12703"/>
            </a:xfrm>
            <a:custGeom>
              <a:avLst/>
              <a:gdLst>
                <a:gd name="connsiteX0" fmla="*/ 0 w 11824687"/>
                <a:gd name="connsiteY0" fmla="*/ 0 h 12703"/>
                <a:gd name="connsiteX1" fmla="*/ 11824688 w 11824687"/>
                <a:gd name="connsiteY1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24687" h="12703">
                  <a:moveTo>
                    <a:pt x="0" y="0"/>
                  </a:moveTo>
                  <a:lnTo>
                    <a:pt x="11824688" y="0"/>
                  </a:lnTo>
                </a:path>
              </a:pathLst>
            </a:custGeom>
            <a:ln w="1269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C8A33ED-20BD-4BF6-A40D-44A02BFBFF69}"/>
                </a:ext>
              </a:extLst>
            </p:cNvPr>
            <p:cNvSpPr/>
            <p:nvPr/>
          </p:nvSpPr>
          <p:spPr>
            <a:xfrm>
              <a:off x="305830" y="5796837"/>
              <a:ext cx="11824687" cy="12703"/>
            </a:xfrm>
            <a:custGeom>
              <a:avLst/>
              <a:gdLst>
                <a:gd name="connsiteX0" fmla="*/ 0 w 11824687"/>
                <a:gd name="connsiteY0" fmla="*/ 0 h 12703"/>
                <a:gd name="connsiteX1" fmla="*/ 11824688 w 11824687"/>
                <a:gd name="connsiteY1" fmla="*/ 0 h 1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24687" h="12703">
                  <a:moveTo>
                    <a:pt x="0" y="0"/>
                  </a:moveTo>
                  <a:lnTo>
                    <a:pt x="11824688" y="0"/>
                  </a:lnTo>
                </a:path>
              </a:pathLst>
            </a:custGeom>
            <a:ln w="1269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2AC8329-AEFE-49CA-90FF-B83B5BF09ED5}"/>
              </a:ext>
            </a:extLst>
          </p:cNvPr>
          <p:cNvGrpSpPr/>
          <p:nvPr/>
        </p:nvGrpSpPr>
        <p:grpSpPr>
          <a:xfrm>
            <a:off x="673440" y="1127133"/>
            <a:ext cx="10739739" cy="707886"/>
            <a:chOff x="673440" y="1127133"/>
            <a:chExt cx="10739739" cy="70788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FD044D1-23B7-407E-A944-0B3A685B29A6}"/>
                </a:ext>
              </a:extLst>
            </p:cNvPr>
            <p:cNvSpPr txBox="1"/>
            <p:nvPr/>
          </p:nvSpPr>
          <p:spPr>
            <a:xfrm>
              <a:off x="1664094" y="1127133"/>
              <a:ext cx="30925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2000" spc="0" baseline="0">
                  <a:solidFill>
                    <a:srgbClr val="FFFFFF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  <a:sym typeface="Segoe UI"/>
                  <a:rtl val="0"/>
                </a:rPr>
                <a:t>Cloud PC – Windows 365</a:t>
              </a:r>
            </a:p>
            <a:p>
              <a:r>
                <a:rPr lang="en-IN" sz="2000" spc="0" baseline="0">
                  <a:solidFill>
                    <a:srgbClr val="FFFFFF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  <a:sym typeface="Segoe UI"/>
                  <a:rtl val="0"/>
                </a:rPr>
                <a:t>Optimized for simplicity</a:t>
              </a:r>
              <a:endParaRPr lang="en-IN" sz="2000" spc="0" baseline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7E0E29EB-46F0-407C-974B-B3485AF0BBF6}"/>
                </a:ext>
              </a:extLst>
            </p:cNvPr>
            <p:cNvSpPr txBox="1"/>
            <p:nvPr/>
          </p:nvSpPr>
          <p:spPr>
            <a:xfrm>
              <a:off x="7230303" y="1127133"/>
              <a:ext cx="41828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IN" sz="2000" spc="0" baseline="0">
                  <a:solidFill>
                    <a:srgbClr val="FFFFFF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  <a:sym typeface="Segoe UI"/>
                  <a:rtl val="0"/>
                </a:rPr>
                <a:t>Cloud VDI – Azure Virtual Desktop</a:t>
              </a:r>
            </a:p>
            <a:p>
              <a:r>
                <a:rPr lang="en-IN" sz="2000">
                  <a:solidFill>
                    <a:srgbClr val="FFFFFF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  <a:sym typeface="Segoe UI"/>
                  <a:rtl val="0"/>
                </a:rPr>
                <a:t>Optimized for flexibility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7A9E130-406B-4716-B86E-3AF298C4B78B}"/>
                </a:ext>
              </a:extLst>
            </p:cNvPr>
            <p:cNvGrpSpPr/>
            <p:nvPr/>
          </p:nvGrpSpPr>
          <p:grpSpPr>
            <a:xfrm>
              <a:off x="673440" y="1171109"/>
              <a:ext cx="619935" cy="619935"/>
              <a:chOff x="673440" y="1171109"/>
              <a:chExt cx="619935" cy="619935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1551F72C-09F5-4785-AED9-DB7DC18A4612}"/>
                  </a:ext>
                </a:extLst>
              </p:cNvPr>
              <p:cNvSpPr/>
              <p:nvPr/>
            </p:nvSpPr>
            <p:spPr>
              <a:xfrm>
                <a:off x="673440" y="1171109"/>
                <a:ext cx="619935" cy="61993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C53E8A5C-E9B4-460A-BAD1-AF976A866A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78775" y="1259761"/>
                <a:ext cx="406400" cy="406400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F266DA6-196B-4FAA-B05E-AEB5EB5E7B5B}"/>
                </a:ext>
              </a:extLst>
            </p:cNvPr>
            <p:cNvGrpSpPr/>
            <p:nvPr/>
          </p:nvGrpSpPr>
          <p:grpSpPr>
            <a:xfrm>
              <a:off x="6230179" y="1171109"/>
              <a:ext cx="619935" cy="619935"/>
              <a:chOff x="6230179" y="1223979"/>
              <a:chExt cx="619935" cy="619935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9AB61358-AB8C-436C-B7D8-C161FC2D3472}"/>
                  </a:ext>
                </a:extLst>
              </p:cNvPr>
              <p:cNvSpPr/>
              <p:nvPr/>
            </p:nvSpPr>
            <p:spPr>
              <a:xfrm>
                <a:off x="6230179" y="1223979"/>
                <a:ext cx="619935" cy="61993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CDF090AB-DE35-4C3F-844D-D738B43B49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56633" y="1350433"/>
                <a:ext cx="367026" cy="367026"/>
              </a:xfrm>
              <a:prstGeom prst="rect">
                <a:avLst/>
              </a:prstGeom>
            </p:spPr>
          </p:pic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03D943D-12F7-4162-9897-EFF560C11000}"/>
              </a:ext>
            </a:extLst>
          </p:cNvPr>
          <p:cNvGrpSpPr/>
          <p:nvPr/>
        </p:nvGrpSpPr>
        <p:grpSpPr>
          <a:xfrm>
            <a:off x="673440" y="2189394"/>
            <a:ext cx="9834083" cy="619935"/>
            <a:chOff x="673440" y="2286181"/>
            <a:chExt cx="9834083" cy="61993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CA80289-5A04-4728-AA89-207F516167E2}"/>
                </a:ext>
              </a:extLst>
            </p:cNvPr>
            <p:cNvSpPr txBox="1"/>
            <p:nvPr/>
          </p:nvSpPr>
          <p:spPr>
            <a:xfrm>
              <a:off x="1664094" y="2457649"/>
              <a:ext cx="34163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spc="0" baseline="0">
                  <a:solidFill>
                    <a:srgbClr val="000000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  <a:sym typeface="Segoe UI"/>
                  <a:rtl val="0"/>
                </a:rPr>
                <a:t>Windows 10 or Windows 11 personalized desktop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52CA335-6B68-4BB5-BADE-0B434EE0D2D3}"/>
                </a:ext>
              </a:extLst>
            </p:cNvPr>
            <p:cNvSpPr txBox="1"/>
            <p:nvPr/>
          </p:nvSpPr>
          <p:spPr>
            <a:xfrm>
              <a:off x="7230303" y="2365316"/>
              <a:ext cx="3277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rgbClr val="FFFFFF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  <a:sym typeface="Segoe UI"/>
                  <a:rtl val="0"/>
                </a:rPr>
                <a:t>Windows 10, Windows 11, or Windows Server multi-session desktops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ABA52A0-ABC4-4ED4-9021-F43CE743FE1C}"/>
                </a:ext>
              </a:extLst>
            </p:cNvPr>
            <p:cNvGrpSpPr/>
            <p:nvPr/>
          </p:nvGrpSpPr>
          <p:grpSpPr>
            <a:xfrm>
              <a:off x="673440" y="2286181"/>
              <a:ext cx="619935" cy="619935"/>
              <a:chOff x="673440" y="2286181"/>
              <a:chExt cx="619935" cy="619935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EE77294B-1196-47B2-8E6F-F52701422FB1}"/>
                  </a:ext>
                </a:extLst>
              </p:cNvPr>
              <p:cNvSpPr/>
              <p:nvPr/>
            </p:nvSpPr>
            <p:spPr>
              <a:xfrm>
                <a:off x="673440" y="2286181"/>
                <a:ext cx="619935" cy="61993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65CCCA8A-6B76-4806-BDD0-D45C2223FE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0207" y="2392948"/>
                <a:ext cx="406400" cy="406400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7F6E63F-EADD-45DC-A0DB-D08E77A857BE}"/>
                </a:ext>
              </a:extLst>
            </p:cNvPr>
            <p:cNvGrpSpPr/>
            <p:nvPr/>
          </p:nvGrpSpPr>
          <p:grpSpPr>
            <a:xfrm>
              <a:off x="6230179" y="2286181"/>
              <a:ext cx="619935" cy="619935"/>
              <a:chOff x="6230179" y="2286181"/>
              <a:chExt cx="619935" cy="619935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B8452115-BE43-48E2-AED9-C1F3D2AB8B92}"/>
                  </a:ext>
                </a:extLst>
              </p:cNvPr>
              <p:cNvSpPr/>
              <p:nvPr/>
            </p:nvSpPr>
            <p:spPr>
              <a:xfrm>
                <a:off x="6230179" y="2286181"/>
                <a:ext cx="619935" cy="61993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6D00E519-34E0-4205-A191-DE46E319FB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36946" y="2392948"/>
                <a:ext cx="406400" cy="406400"/>
              </a:xfrm>
              <a:prstGeom prst="rect">
                <a:avLst/>
              </a:prstGeom>
            </p:spPr>
          </p:pic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1BFDE4A-591D-4819-8E43-97671313EE03}"/>
              </a:ext>
            </a:extLst>
          </p:cNvPr>
          <p:cNvGrpSpPr/>
          <p:nvPr/>
        </p:nvGrpSpPr>
        <p:grpSpPr>
          <a:xfrm>
            <a:off x="673440" y="3135897"/>
            <a:ext cx="8240786" cy="619935"/>
            <a:chOff x="673440" y="3204543"/>
            <a:chExt cx="8240786" cy="61993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22CD3E2-428C-4502-AA68-64B74081C5BD}"/>
                </a:ext>
              </a:extLst>
            </p:cNvPr>
            <p:cNvSpPr txBox="1"/>
            <p:nvPr/>
          </p:nvSpPr>
          <p:spPr>
            <a:xfrm>
              <a:off x="1664094" y="3376011"/>
              <a:ext cx="31877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  <a:sym typeface="Segoe UI"/>
                  <a:rtl val="0"/>
                </a:rPr>
                <a:t>Complete end-to-end Microsoft service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85EBAD5-29B3-47C2-9A33-0391414B0C6A}"/>
                </a:ext>
              </a:extLst>
            </p:cNvPr>
            <p:cNvSpPr txBox="1"/>
            <p:nvPr/>
          </p:nvSpPr>
          <p:spPr>
            <a:xfrm>
              <a:off x="7230303" y="3376011"/>
              <a:ext cx="16839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200">
                  <a:solidFill>
                    <a:srgbClr val="FFFFFF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  <a:sym typeface="Segoe UI"/>
                  <a:rtl val="0"/>
                </a:rPr>
                <a:t>Remote app streaming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DDB5089-6118-45E6-B750-4563F16B3211}"/>
                </a:ext>
              </a:extLst>
            </p:cNvPr>
            <p:cNvGrpSpPr/>
            <p:nvPr/>
          </p:nvGrpSpPr>
          <p:grpSpPr>
            <a:xfrm>
              <a:off x="673440" y="3204543"/>
              <a:ext cx="619935" cy="619935"/>
              <a:chOff x="673440" y="3204543"/>
              <a:chExt cx="619935" cy="619935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417A681-E43F-43CD-A97D-A4C052A15549}"/>
                  </a:ext>
                </a:extLst>
              </p:cNvPr>
              <p:cNvSpPr/>
              <p:nvPr/>
            </p:nvSpPr>
            <p:spPr>
              <a:xfrm>
                <a:off x="673440" y="3204543"/>
                <a:ext cx="619935" cy="61993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FECDD36D-6B7D-462B-BF76-1A141E8C02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0207" y="3311310"/>
                <a:ext cx="406400" cy="406400"/>
              </a:xfrm>
              <a:prstGeom prst="rect">
                <a:avLst/>
              </a:prstGeom>
            </p:spPr>
          </p:pic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7329A8E-6035-425E-9E41-AF887FCF153A}"/>
                </a:ext>
              </a:extLst>
            </p:cNvPr>
            <p:cNvGrpSpPr/>
            <p:nvPr/>
          </p:nvGrpSpPr>
          <p:grpSpPr>
            <a:xfrm>
              <a:off x="6230179" y="3204543"/>
              <a:ext cx="619935" cy="619935"/>
              <a:chOff x="6230179" y="3204543"/>
              <a:chExt cx="619935" cy="619935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FD02CE9F-6EF6-4717-9B72-D5EA477A4156}"/>
                  </a:ext>
                </a:extLst>
              </p:cNvPr>
              <p:cNvSpPr/>
              <p:nvPr/>
            </p:nvSpPr>
            <p:spPr>
              <a:xfrm>
                <a:off x="6230179" y="3204543"/>
                <a:ext cx="619935" cy="61993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89AAB3E1-E310-4789-BC32-156BDC67D5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36946" y="3311310"/>
                <a:ext cx="406400" cy="406400"/>
              </a:xfrm>
              <a:prstGeom prst="rect">
                <a:avLst/>
              </a:prstGeom>
            </p:spPr>
          </p:pic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2966801-694D-43FE-B90B-57BA5D76961F}"/>
              </a:ext>
            </a:extLst>
          </p:cNvPr>
          <p:cNvGrpSpPr/>
          <p:nvPr/>
        </p:nvGrpSpPr>
        <p:grpSpPr>
          <a:xfrm>
            <a:off x="673440" y="4082400"/>
            <a:ext cx="8769585" cy="619935"/>
            <a:chOff x="673440" y="4122905"/>
            <a:chExt cx="8769585" cy="61993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33972ED-915A-4F83-ADF8-EAE187C81A88}"/>
                </a:ext>
              </a:extLst>
            </p:cNvPr>
            <p:cNvSpPr txBox="1"/>
            <p:nvPr/>
          </p:nvSpPr>
          <p:spPr>
            <a:xfrm>
              <a:off x="1664094" y="4202040"/>
              <a:ext cx="35687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  <a:sym typeface="Segoe UI"/>
                  <a:rtl val="0"/>
                </a:rPr>
                <a:t>One-stop administration in Microsoft Endpoint Manager (Enterprise edition)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F54D083-70D3-4C9F-A260-DEA8AC5051BF}"/>
                </a:ext>
              </a:extLst>
            </p:cNvPr>
            <p:cNvSpPr txBox="1"/>
            <p:nvPr/>
          </p:nvSpPr>
          <p:spPr>
            <a:xfrm>
              <a:off x="7230303" y="4202040"/>
              <a:ext cx="22127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rgbClr val="FFFFFF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  <a:sym typeface="Segoe UI"/>
                  <a:rtl val="0"/>
                </a:rPr>
                <a:t>Full control over configuration </a:t>
              </a:r>
            </a:p>
            <a:p>
              <a:r>
                <a:rPr lang="en-US" sz="1200">
                  <a:solidFill>
                    <a:srgbClr val="FFFFFF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  <a:sym typeface="Segoe UI"/>
                  <a:rtl val="0"/>
                </a:rPr>
                <a:t>and management</a:t>
              </a:r>
              <a:endParaRPr lang="en-IN" sz="1200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8434645-C00B-4F7A-BD18-473BA292939B}"/>
                </a:ext>
              </a:extLst>
            </p:cNvPr>
            <p:cNvGrpSpPr/>
            <p:nvPr/>
          </p:nvGrpSpPr>
          <p:grpSpPr>
            <a:xfrm>
              <a:off x="673440" y="4122905"/>
              <a:ext cx="619935" cy="619935"/>
              <a:chOff x="673440" y="4122905"/>
              <a:chExt cx="619935" cy="619935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444BE477-B3D9-47CF-84C4-E82C11FD7FCD}"/>
                  </a:ext>
                </a:extLst>
              </p:cNvPr>
              <p:cNvSpPr/>
              <p:nvPr/>
            </p:nvSpPr>
            <p:spPr>
              <a:xfrm>
                <a:off x="673440" y="4122905"/>
                <a:ext cx="619935" cy="61993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7D9470F5-6E05-4A44-A9AF-2045EE0449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0207" y="4229672"/>
                <a:ext cx="406400" cy="406400"/>
              </a:xfrm>
              <a:prstGeom prst="rect">
                <a:avLst/>
              </a:prstGeom>
            </p:spPr>
          </p:pic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FD358E3-4F0F-4F86-864B-E2688A22A0E0}"/>
                </a:ext>
              </a:extLst>
            </p:cNvPr>
            <p:cNvGrpSpPr/>
            <p:nvPr/>
          </p:nvGrpSpPr>
          <p:grpSpPr>
            <a:xfrm>
              <a:off x="6230179" y="4122905"/>
              <a:ext cx="619935" cy="619935"/>
              <a:chOff x="6230179" y="4122905"/>
              <a:chExt cx="619935" cy="619935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F7215765-E0FE-4654-B28A-C67C6BD1C4B0}"/>
                  </a:ext>
                </a:extLst>
              </p:cNvPr>
              <p:cNvSpPr/>
              <p:nvPr/>
            </p:nvSpPr>
            <p:spPr>
              <a:xfrm>
                <a:off x="6230179" y="4122905"/>
                <a:ext cx="619935" cy="61993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E0B5AE1B-4779-4561-B6DD-6318DABB6A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36946" y="4229672"/>
                <a:ext cx="406400" cy="406400"/>
              </a:xfrm>
              <a:prstGeom prst="rect">
                <a:avLst/>
              </a:prstGeom>
            </p:spPr>
          </p:pic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8214204-6D52-47CC-9CA0-61161C5B7C74}"/>
              </a:ext>
            </a:extLst>
          </p:cNvPr>
          <p:cNvGrpSpPr/>
          <p:nvPr/>
        </p:nvGrpSpPr>
        <p:grpSpPr>
          <a:xfrm>
            <a:off x="673440" y="5028903"/>
            <a:ext cx="8510411" cy="619935"/>
            <a:chOff x="673440" y="5041267"/>
            <a:chExt cx="8510411" cy="619935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38EDF06-C7CB-4091-BA69-65AEA74AB2AA}"/>
                </a:ext>
              </a:extLst>
            </p:cNvPr>
            <p:cNvSpPr txBox="1"/>
            <p:nvPr/>
          </p:nvSpPr>
          <p:spPr>
            <a:xfrm>
              <a:off x="1664094" y="5212735"/>
              <a:ext cx="35687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  <a:sym typeface="Segoe UI"/>
                  <a:rtl val="0"/>
                </a:rPr>
                <a:t>Direct self-service model (Business edition)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FAF3782-0073-4E64-9CEF-33BC18D276C9}"/>
                </a:ext>
              </a:extLst>
            </p:cNvPr>
            <p:cNvSpPr txBox="1"/>
            <p:nvPr/>
          </p:nvSpPr>
          <p:spPr>
            <a:xfrm>
              <a:off x="7230303" y="5212735"/>
              <a:ext cx="19535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rgbClr val="FFFFFF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  <a:sym typeface="Segoe UI"/>
                  <a:rtl val="0"/>
                </a:rPr>
                <a:t>Citrix and VMware support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F03839F-F8ED-42BD-BBE3-C950C5E1254B}"/>
                </a:ext>
              </a:extLst>
            </p:cNvPr>
            <p:cNvGrpSpPr/>
            <p:nvPr/>
          </p:nvGrpSpPr>
          <p:grpSpPr>
            <a:xfrm>
              <a:off x="673440" y="5041267"/>
              <a:ext cx="619935" cy="619935"/>
              <a:chOff x="673440" y="5041267"/>
              <a:chExt cx="619935" cy="619935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8821015D-3B87-4403-B66E-2B59F03B8533}"/>
                  </a:ext>
                </a:extLst>
              </p:cNvPr>
              <p:cNvSpPr/>
              <p:nvPr/>
            </p:nvSpPr>
            <p:spPr>
              <a:xfrm>
                <a:off x="673440" y="5041267"/>
                <a:ext cx="619935" cy="61993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70CA73F2-4DD4-4718-9F2E-BCD8D21999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80207" y="5148034"/>
                <a:ext cx="406400" cy="406400"/>
              </a:xfrm>
              <a:prstGeom prst="rect">
                <a:avLst/>
              </a:prstGeom>
            </p:spPr>
          </p:pic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1DAF302-67CA-4847-9A23-1A095E6A576B}"/>
                </a:ext>
              </a:extLst>
            </p:cNvPr>
            <p:cNvGrpSpPr/>
            <p:nvPr/>
          </p:nvGrpSpPr>
          <p:grpSpPr>
            <a:xfrm>
              <a:off x="6230179" y="5041267"/>
              <a:ext cx="619935" cy="619935"/>
              <a:chOff x="6230179" y="5041267"/>
              <a:chExt cx="619935" cy="619935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817125BB-D19D-4E80-8FA2-8DA2FFFDE074}"/>
                  </a:ext>
                </a:extLst>
              </p:cNvPr>
              <p:cNvSpPr/>
              <p:nvPr/>
            </p:nvSpPr>
            <p:spPr>
              <a:xfrm>
                <a:off x="6230179" y="5041267"/>
                <a:ext cx="619935" cy="61993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412DA110-58EC-4EAB-B353-297C170A08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36946" y="5148034"/>
                <a:ext cx="406400" cy="406400"/>
              </a:xfrm>
              <a:prstGeom prst="rect">
                <a:avLst/>
              </a:prstGeom>
            </p:spPr>
          </p:pic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D1BA1CB-3BCA-45DE-A86A-22C55748E969}"/>
              </a:ext>
            </a:extLst>
          </p:cNvPr>
          <p:cNvGrpSpPr/>
          <p:nvPr/>
        </p:nvGrpSpPr>
        <p:grpSpPr>
          <a:xfrm>
            <a:off x="673440" y="5975406"/>
            <a:ext cx="9079861" cy="619935"/>
            <a:chOff x="673440" y="5959630"/>
            <a:chExt cx="9079861" cy="619935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7361B93-672F-47B9-B12C-6CC8D66CA2BA}"/>
                </a:ext>
              </a:extLst>
            </p:cNvPr>
            <p:cNvSpPr txBox="1"/>
            <p:nvPr/>
          </p:nvSpPr>
          <p:spPr>
            <a:xfrm>
              <a:off x="1664094" y="6131098"/>
              <a:ext cx="19908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  <a:sym typeface="Segoe UI"/>
                  <a:rtl val="0"/>
                </a:rPr>
                <a:t>Predictable per user pricing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E5FE9E03-A524-45FA-94F5-D4AFEF1DA38E}"/>
                </a:ext>
              </a:extLst>
            </p:cNvPr>
            <p:cNvSpPr txBox="1"/>
            <p:nvPr/>
          </p:nvSpPr>
          <p:spPr>
            <a:xfrm>
              <a:off x="7230303" y="6131098"/>
              <a:ext cx="25229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200">
                  <a:solidFill>
                    <a:srgbClr val="FFFFFF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  <a:sym typeface="Segoe UI"/>
                  <a:rtl val="0"/>
                </a:rPr>
                <a:t>Flexible consumption-based pricing</a:t>
              </a: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EF3648A-BC31-4F04-A815-C53199201EE4}"/>
                </a:ext>
              </a:extLst>
            </p:cNvPr>
            <p:cNvGrpSpPr/>
            <p:nvPr/>
          </p:nvGrpSpPr>
          <p:grpSpPr>
            <a:xfrm>
              <a:off x="673440" y="5959630"/>
              <a:ext cx="619935" cy="619935"/>
              <a:chOff x="673440" y="5959630"/>
              <a:chExt cx="619935" cy="619935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90740289-B7AB-43E0-8BB9-D94371248270}"/>
                  </a:ext>
                </a:extLst>
              </p:cNvPr>
              <p:cNvSpPr/>
              <p:nvPr/>
            </p:nvSpPr>
            <p:spPr>
              <a:xfrm>
                <a:off x="673440" y="5959630"/>
                <a:ext cx="619935" cy="61993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F21D4645-9141-4066-A35D-8234AAE40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0207" y="6066397"/>
                <a:ext cx="406400" cy="406400"/>
              </a:xfrm>
              <a:prstGeom prst="rect">
                <a:avLst/>
              </a:prstGeom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8C081AC-0B44-4060-BA22-945CEACA0E83}"/>
                </a:ext>
              </a:extLst>
            </p:cNvPr>
            <p:cNvGrpSpPr/>
            <p:nvPr/>
          </p:nvGrpSpPr>
          <p:grpSpPr>
            <a:xfrm>
              <a:off x="6230179" y="5959630"/>
              <a:ext cx="619935" cy="619935"/>
              <a:chOff x="6230179" y="5959630"/>
              <a:chExt cx="619935" cy="619935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782A968F-19DF-4D4E-8FD1-00305E9BF8B5}"/>
                  </a:ext>
                </a:extLst>
              </p:cNvPr>
              <p:cNvSpPr/>
              <p:nvPr/>
            </p:nvSpPr>
            <p:spPr>
              <a:xfrm>
                <a:off x="6230179" y="5959630"/>
                <a:ext cx="619935" cy="61993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AEE3D663-C3E1-4CA7-AD0D-1D6BB1D8BF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356633" y="6086084"/>
                <a:ext cx="367026" cy="36702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25048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C774E8B-33C1-4A9D-B7AD-14920662B4B6}"/>
              </a:ext>
            </a:extLst>
          </p:cNvPr>
          <p:cNvSpPr/>
          <p:nvPr/>
        </p:nvSpPr>
        <p:spPr>
          <a:xfrm>
            <a:off x="4286470" y="1012763"/>
            <a:ext cx="3867506" cy="5731547"/>
          </a:xfrm>
          <a:custGeom>
            <a:avLst/>
            <a:gdLst>
              <a:gd name="connsiteX0" fmla="*/ 0 w 4027436"/>
              <a:gd name="connsiteY0" fmla="*/ 0 h 5981702"/>
              <a:gd name="connsiteX1" fmla="*/ 4027437 w 4027436"/>
              <a:gd name="connsiteY1" fmla="*/ 0 h 5981702"/>
              <a:gd name="connsiteX2" fmla="*/ 4027437 w 4027436"/>
              <a:gd name="connsiteY2" fmla="*/ 5981702 h 5981702"/>
              <a:gd name="connsiteX3" fmla="*/ 0 w 4027436"/>
              <a:gd name="connsiteY3" fmla="*/ 5981702 h 5981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7436" h="5981702">
                <a:moveTo>
                  <a:pt x="0" y="0"/>
                </a:moveTo>
                <a:lnTo>
                  <a:pt x="4027437" y="0"/>
                </a:lnTo>
                <a:lnTo>
                  <a:pt x="4027437" y="5981702"/>
                </a:lnTo>
                <a:lnTo>
                  <a:pt x="0" y="5981702"/>
                </a:lnTo>
                <a:close/>
              </a:path>
            </a:pathLst>
          </a:custGeom>
          <a:solidFill>
            <a:srgbClr val="243A5E"/>
          </a:solidFill>
          <a:ln w="12697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53C3A35-2F71-480E-942F-47A3D0DD9EA5}"/>
              </a:ext>
            </a:extLst>
          </p:cNvPr>
          <p:cNvSpPr/>
          <p:nvPr/>
        </p:nvSpPr>
        <p:spPr>
          <a:xfrm>
            <a:off x="8334315" y="1012763"/>
            <a:ext cx="3867506" cy="5731547"/>
          </a:xfrm>
          <a:custGeom>
            <a:avLst/>
            <a:gdLst>
              <a:gd name="connsiteX0" fmla="*/ 0 w 4027436"/>
              <a:gd name="connsiteY0" fmla="*/ 0 h 5981702"/>
              <a:gd name="connsiteX1" fmla="*/ 4027436 w 4027436"/>
              <a:gd name="connsiteY1" fmla="*/ 0 h 5981702"/>
              <a:gd name="connsiteX2" fmla="*/ 4027436 w 4027436"/>
              <a:gd name="connsiteY2" fmla="*/ 5981702 h 5981702"/>
              <a:gd name="connsiteX3" fmla="*/ 0 w 4027436"/>
              <a:gd name="connsiteY3" fmla="*/ 5981702 h 5981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7436" h="5981702">
                <a:moveTo>
                  <a:pt x="0" y="0"/>
                </a:moveTo>
                <a:lnTo>
                  <a:pt x="4027436" y="0"/>
                </a:lnTo>
                <a:lnTo>
                  <a:pt x="4027436" y="5981702"/>
                </a:lnTo>
                <a:lnTo>
                  <a:pt x="0" y="5981702"/>
                </a:lnTo>
                <a:close/>
              </a:path>
            </a:pathLst>
          </a:custGeom>
          <a:solidFill>
            <a:srgbClr val="000000"/>
          </a:solidFill>
          <a:ln w="12697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IN"/>
              <a:t>v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C6773AD-36A4-434A-810E-977A2582F1F3}"/>
              </a:ext>
            </a:extLst>
          </p:cNvPr>
          <p:cNvSpPr/>
          <p:nvPr/>
        </p:nvSpPr>
        <p:spPr>
          <a:xfrm>
            <a:off x="238624" y="1012702"/>
            <a:ext cx="3867506" cy="5731608"/>
          </a:xfrm>
          <a:custGeom>
            <a:avLst/>
            <a:gdLst>
              <a:gd name="connsiteX0" fmla="*/ 0 w 4027436"/>
              <a:gd name="connsiteY0" fmla="*/ 0 h 5981702"/>
              <a:gd name="connsiteX1" fmla="*/ 4027437 w 4027436"/>
              <a:gd name="connsiteY1" fmla="*/ 0 h 5981702"/>
              <a:gd name="connsiteX2" fmla="*/ 4027437 w 4027436"/>
              <a:gd name="connsiteY2" fmla="*/ 5981702 h 5981702"/>
              <a:gd name="connsiteX3" fmla="*/ 0 w 4027436"/>
              <a:gd name="connsiteY3" fmla="*/ 5981702 h 5981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7436" h="5981702">
                <a:moveTo>
                  <a:pt x="0" y="0"/>
                </a:moveTo>
                <a:lnTo>
                  <a:pt x="4027437" y="0"/>
                </a:lnTo>
                <a:lnTo>
                  <a:pt x="4027437" y="5981702"/>
                </a:lnTo>
                <a:lnTo>
                  <a:pt x="0" y="5981702"/>
                </a:lnTo>
                <a:close/>
              </a:path>
            </a:pathLst>
          </a:custGeom>
          <a:solidFill>
            <a:srgbClr val="0078D4"/>
          </a:solidFill>
          <a:ln w="12697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85A0CE-52D2-46E2-8442-0E64A2D46B9A}"/>
              </a:ext>
            </a:extLst>
          </p:cNvPr>
          <p:cNvSpPr txBox="1"/>
          <p:nvPr/>
        </p:nvSpPr>
        <p:spPr>
          <a:xfrm>
            <a:off x="259514" y="250215"/>
            <a:ext cx="5495094" cy="4925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1" spc="0" baseline="0">
                <a:solidFill>
                  <a:srgbClr val="0078D4"/>
                </a:solidFill>
                <a:latin typeface="Segoe UI Semibold (Headings)"/>
                <a:cs typeface="Segoe UI Semibold" panose="020B0702040204020203" pitchFamily="34" charset="0"/>
                <a:sym typeface="Segoe UI"/>
                <a:rtl val="0"/>
              </a:rPr>
              <a:t>Selecting the right solution(s)</a:t>
            </a:r>
            <a:endParaRPr lang="en-IN" sz="3201" spc="0" baseline="0">
              <a:solidFill>
                <a:srgbClr val="0078D4"/>
              </a:solidFill>
              <a:latin typeface="Segoe UI Semibold (Headings)"/>
              <a:cs typeface="Segoe UI Semibold" panose="020B0702040204020203" pitchFamily="34" charset="0"/>
              <a:sym typeface="Segoe UI"/>
              <a:rtl val="0"/>
            </a:endParaRP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FC064D69-1B5C-488B-8C2B-696E609E3B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5" t="22144" r="21435" b="22144"/>
          <a:stretch/>
        </p:blipFill>
        <p:spPr>
          <a:xfrm>
            <a:off x="8334315" y="1012702"/>
            <a:ext cx="3867506" cy="25145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072A131-8BFD-477A-92B9-D18279F0E765}"/>
              </a:ext>
            </a:extLst>
          </p:cNvPr>
          <p:cNvSpPr txBox="1"/>
          <p:nvPr/>
        </p:nvSpPr>
        <p:spPr>
          <a:xfrm>
            <a:off x="536494" y="3710179"/>
            <a:ext cx="1760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spc="0" baseline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Windows 365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5FEC036-3960-416B-9B1F-BE66AF291D45}"/>
              </a:ext>
            </a:extLst>
          </p:cNvPr>
          <p:cNvSpPr txBox="1"/>
          <p:nvPr/>
        </p:nvSpPr>
        <p:spPr>
          <a:xfrm>
            <a:off x="8623127" y="3710179"/>
            <a:ext cx="3416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spc="0" baseline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Azure Virtual Desktop with Citrix and VMware VDI 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8607BD5-FD59-4CF9-8F73-15CD585F08F9}"/>
              </a:ext>
            </a:extLst>
          </p:cNvPr>
          <p:cNvSpPr txBox="1"/>
          <p:nvPr/>
        </p:nvSpPr>
        <p:spPr>
          <a:xfrm>
            <a:off x="4579810" y="3710179"/>
            <a:ext cx="2735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spc="0" baseline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Azure Virtual Desktop</a:t>
            </a: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A351630B-927D-49EE-AA19-88ED358739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0" r="8769"/>
          <a:stretch/>
        </p:blipFill>
        <p:spPr>
          <a:xfrm>
            <a:off x="4286470" y="1012702"/>
            <a:ext cx="3867506" cy="2514551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6982523F-AD48-4C9A-99AA-E08DC35270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9" t="24750" r="24109" b="24750"/>
          <a:stretch/>
        </p:blipFill>
        <p:spPr>
          <a:xfrm>
            <a:off x="238624" y="1012702"/>
            <a:ext cx="3867506" cy="25145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F4F853-6AC6-4FEE-BBA3-34E2F417B8A8}"/>
              </a:ext>
            </a:extLst>
          </p:cNvPr>
          <p:cNvSpPr txBox="1"/>
          <p:nvPr/>
        </p:nvSpPr>
        <p:spPr>
          <a:xfrm>
            <a:off x="536494" y="4296837"/>
            <a:ext cx="32768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aseline="0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Personalized Windows 365 Cloud PCs available across devices.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200" baseline="0">
              <a:solidFill>
                <a:srgbClr val="FFFFFF"/>
              </a:solidFill>
              <a:latin typeface="Segoe UI Semilight" panose="020B0402040204020203" pitchFamily="34" charset="0"/>
              <a:cs typeface="Segoe UI Semilight" panose="020B0402040204020203" pitchFamily="34" charset="0"/>
              <a:sym typeface="Segoe UI"/>
              <a:rtl val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aseline="0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Simple and turnkey to buy and deploy.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200" baseline="0">
              <a:solidFill>
                <a:srgbClr val="FFFFFF"/>
              </a:solidFill>
              <a:latin typeface="Segoe UI Semilight" panose="020B0402040204020203" pitchFamily="34" charset="0"/>
              <a:cs typeface="Segoe UI Semilight" panose="020B0402040204020203" pitchFamily="34" charset="0"/>
              <a:sym typeface="Segoe UI"/>
              <a:rtl val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aseline="0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Predictable per user, per month pricing.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200" baseline="0">
              <a:solidFill>
                <a:srgbClr val="FFFFFF"/>
              </a:solidFill>
              <a:latin typeface="Segoe UI Semilight" panose="020B0402040204020203" pitchFamily="34" charset="0"/>
              <a:cs typeface="Segoe UI Semilight" panose="020B0402040204020203" pitchFamily="34" charset="0"/>
              <a:sym typeface="Segoe UI"/>
              <a:rtl val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aseline="0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Easily scalable compute and storage.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200" baseline="0">
              <a:solidFill>
                <a:srgbClr val="FFFFFF"/>
              </a:solidFill>
              <a:latin typeface="Segoe UI Semilight" panose="020B0402040204020203" pitchFamily="34" charset="0"/>
              <a:cs typeface="Segoe UI Semilight" panose="020B0402040204020203" pitchFamily="34" charset="0"/>
              <a:sym typeface="Segoe UI"/>
              <a:rtl val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aseline="0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No VDI experience or skills required.</a:t>
            </a:r>
            <a:endParaRPr lang="en-IN" sz="1200" baseline="0">
              <a:solidFill>
                <a:srgbClr val="FFFFFF"/>
              </a:solidFill>
              <a:latin typeface="Segoe UI Semilight" panose="020B0402040204020203" pitchFamily="34" charset="0"/>
              <a:cs typeface="Segoe UI Semilight" panose="020B0402040204020203" pitchFamily="34" charset="0"/>
              <a:sym typeface="Segoe UI"/>
              <a:rtl val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F02BD33-6135-409D-B82D-3AC6C4345320}"/>
              </a:ext>
            </a:extLst>
          </p:cNvPr>
          <p:cNvSpPr txBox="1"/>
          <p:nvPr/>
        </p:nvSpPr>
        <p:spPr>
          <a:xfrm>
            <a:off x="4579810" y="4270918"/>
            <a:ext cx="32768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aseline="0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Flexibility and control.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200" baseline="0">
              <a:solidFill>
                <a:srgbClr val="FFFFFF"/>
              </a:solidFill>
              <a:latin typeface="Segoe UI Semilight" panose="020B0402040204020203" pitchFamily="34" charset="0"/>
              <a:cs typeface="Segoe UI Semilight" panose="020B0402040204020203" pitchFamily="34" charset="0"/>
              <a:sym typeface="Segoe UI"/>
              <a:rtl val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aseline="0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Multi-session Windows VMs.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200" baseline="0">
              <a:solidFill>
                <a:srgbClr val="FFFFFF"/>
              </a:solidFill>
              <a:latin typeface="Segoe UI Semilight" panose="020B0402040204020203" pitchFamily="34" charset="0"/>
              <a:cs typeface="Segoe UI Semilight" panose="020B0402040204020203" pitchFamily="34" charset="0"/>
              <a:sym typeface="Segoe UI"/>
              <a:rtl val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aseline="0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Data residency and geo requirements.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200" baseline="0">
              <a:solidFill>
                <a:srgbClr val="FFFFFF"/>
              </a:solidFill>
              <a:latin typeface="Segoe UI Semilight" panose="020B0402040204020203" pitchFamily="34" charset="0"/>
              <a:cs typeface="Segoe UI Semilight" panose="020B0402040204020203" pitchFamily="34" charset="0"/>
              <a:sym typeface="Segoe UI"/>
              <a:rtl val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aseline="0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Remote app streaming.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200">
              <a:solidFill>
                <a:srgbClr val="FFFFFF"/>
              </a:solidFill>
              <a:latin typeface="Segoe UI Semilight" panose="020B0402040204020203" pitchFamily="34" charset="0"/>
              <a:cs typeface="Segoe UI Semilight" panose="020B0402040204020203" pitchFamily="34" charset="0"/>
              <a:sym typeface="Segoe UI"/>
              <a:rtl val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aseline="0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Specialized GPU and HPC workloads.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200" baseline="0">
              <a:solidFill>
                <a:srgbClr val="FFFFFF"/>
              </a:solidFill>
              <a:latin typeface="Segoe UI Semilight" panose="020B0402040204020203" pitchFamily="34" charset="0"/>
              <a:cs typeface="Segoe UI Semilight" panose="020B0402040204020203" pitchFamily="34" charset="0"/>
              <a:sym typeface="Segoe UI"/>
              <a:rtl val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aseline="0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Scalable compute and storage to optimize for cost and experience.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EE76B81E-347A-4EA3-B5FD-0EE16F50D9AC}"/>
              </a:ext>
            </a:extLst>
          </p:cNvPr>
          <p:cNvSpPr txBox="1"/>
          <p:nvPr/>
        </p:nvSpPr>
        <p:spPr>
          <a:xfrm>
            <a:off x="8623126" y="4753027"/>
            <a:ext cx="32768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aseline="0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Optimize existing investments and skills in Citrix and VMware VDI.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200" baseline="0">
              <a:solidFill>
                <a:srgbClr val="FFFFFF"/>
              </a:solidFill>
              <a:latin typeface="Segoe UI Semilight" panose="020B0402040204020203" pitchFamily="34" charset="0"/>
              <a:cs typeface="Segoe UI Semilight" panose="020B0402040204020203" pitchFamily="34" charset="0"/>
              <a:sym typeface="Segoe UI"/>
              <a:rtl val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aseline="0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Create a multi-cloud or hybrid architecture with a single control panel.</a:t>
            </a:r>
          </a:p>
        </p:txBody>
      </p:sp>
    </p:spTree>
    <p:extLst>
      <p:ext uri="{BB962C8B-B14F-4D97-AF65-F5344CB8AC3E}">
        <p14:creationId xmlns:p14="http://schemas.microsoft.com/office/powerpoint/2010/main" val="1289903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utdoor, solar cell, road&#10;&#10;Description automatically generated">
            <a:extLst>
              <a:ext uri="{FF2B5EF4-FFF2-40B4-BE49-F238E27FC236}">
                <a16:creationId xmlns:a16="http://schemas.microsoft.com/office/drawing/2014/main" id="{227B1D33-ECF9-45A6-B72F-30FEC7610F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7819"/>
          <a:stretch/>
        </p:blipFill>
        <p:spPr>
          <a:xfrm>
            <a:off x="-1" y="0"/>
            <a:ext cx="12436476" cy="69945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2E4C54F-3F4D-4AFC-B1BB-9D1566BC0B38}"/>
              </a:ext>
            </a:extLst>
          </p:cNvPr>
          <p:cNvSpPr/>
          <p:nvPr/>
        </p:nvSpPr>
        <p:spPr>
          <a:xfrm>
            <a:off x="0" y="725057"/>
            <a:ext cx="4470400" cy="22283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6FF680-F5AC-4078-B74B-D4971CFD0B31}"/>
              </a:ext>
            </a:extLst>
          </p:cNvPr>
          <p:cNvGrpSpPr/>
          <p:nvPr/>
        </p:nvGrpSpPr>
        <p:grpSpPr>
          <a:xfrm>
            <a:off x="288323" y="1118636"/>
            <a:ext cx="3446669" cy="1441187"/>
            <a:chOff x="630030" y="757027"/>
            <a:chExt cx="3446669" cy="144118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3CB5052-F1BD-48B2-938C-49990F3C9C9E}"/>
                </a:ext>
              </a:extLst>
            </p:cNvPr>
            <p:cNvGrpSpPr/>
            <p:nvPr/>
          </p:nvGrpSpPr>
          <p:grpSpPr>
            <a:xfrm>
              <a:off x="630030" y="1530070"/>
              <a:ext cx="2423484" cy="668144"/>
              <a:chOff x="630030" y="1530070"/>
              <a:chExt cx="2423484" cy="668144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5FF2528-DF05-4C8D-951A-D178DDBA6A5E}"/>
                  </a:ext>
                </a:extLst>
              </p:cNvPr>
              <p:cNvSpPr/>
              <p:nvPr/>
            </p:nvSpPr>
            <p:spPr>
              <a:xfrm>
                <a:off x="630030" y="1530070"/>
                <a:ext cx="1254446" cy="307777"/>
              </a:xfrm>
              <a:prstGeom prst="rect">
                <a:avLst/>
              </a:prstGeom>
            </p:spPr>
            <p:txBody>
              <a:bodyPr wrap="none" lIns="0" tIns="0" rIns="0" bIns="0" anchor="t">
                <a:spAutoFit/>
              </a:bodyPr>
              <a:lstStyle/>
              <a:p>
                <a:pPr marL="0" marR="0" lvl="0" indent="0" algn="l" defTabSz="95112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24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78D4"/>
                    </a:solidFill>
                    <a:effectLst/>
                    <a:uLnTx/>
                    <a:uFillTx/>
                    <a:latin typeface="Segoe UI Semilight"/>
                    <a:cs typeface="Segoe UI Semilight"/>
                    <a:hlinkClick r:id="rId3"/>
                  </a:rPr>
                  <a:t>Learn more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DCB6B22-9FD5-4882-B7ED-6660900E2529}"/>
                  </a:ext>
                </a:extLst>
              </p:cNvPr>
              <p:cNvSpPr/>
              <p:nvPr/>
            </p:nvSpPr>
            <p:spPr>
              <a:xfrm>
                <a:off x="630030" y="1890437"/>
                <a:ext cx="2423484" cy="307777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951121" rtl="0" eaLnBrk="1" fontAlgn="auto" latinLnBrk="0" hangingPunct="1">
                  <a:lnSpc>
                    <a:spcPct val="100000"/>
                  </a:lnSpc>
                  <a:spcBef>
                    <a:spcPts val="1248"/>
                  </a:spcBef>
                  <a:spcAft>
                    <a:spcPts val="624"/>
                  </a:spcAft>
                  <a:buClrTx/>
                  <a:buSzPts val="1000"/>
                  <a:buFontTx/>
                  <a:buNone/>
                  <a:tabLst>
                    <a:tab pos="466209" algn="l"/>
                  </a:tabLst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78D4"/>
                    </a:solidFill>
                    <a:effectLst/>
                    <a:uLnTx/>
                    <a:uFillTx/>
                    <a:latin typeface="Segoe UI Semilight" panose="020B0402040204020203" pitchFamily="34" charset="0"/>
                    <a:cs typeface="Segoe UI Semilight" panose="020B0402040204020203" pitchFamily="34" charset="0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Start using the service</a:t>
                </a: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78D4"/>
                  </a:solidFill>
                  <a:effectLst/>
                  <a:uLnTx/>
                  <a:uFillTx/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  <p:sp>
          <p:nvSpPr>
            <p:cNvPr id="29" name="Title 16">
              <a:extLst>
                <a:ext uri="{FF2B5EF4-FFF2-40B4-BE49-F238E27FC236}">
                  <a16:creationId xmlns:a16="http://schemas.microsoft.com/office/drawing/2014/main" id="{200697A2-E608-42E5-8CE1-4A44B61301F1}"/>
                </a:ext>
              </a:extLst>
            </p:cNvPr>
            <p:cNvSpPr txBox="1">
              <a:spLocks/>
            </p:cNvSpPr>
            <p:nvPr/>
          </p:nvSpPr>
          <p:spPr>
            <a:xfrm>
              <a:off x="630030" y="757027"/>
              <a:ext cx="3446669" cy="443198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1436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3137" b="0" kern="1200" cap="none" spc="-147" baseline="0">
                  <a:ln w="3175"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+mn-ea"/>
                  <a:cs typeface="Segoe UI" pitchFamily="34" charset="0"/>
                </a:defRPr>
              </a:lvl1pPr>
            </a:lstStyle>
            <a:p>
              <a:pPr marL="0" marR="0" lvl="0" indent="0" algn="l" defTabSz="93256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-150" normalizeH="0" baseline="0" noProof="0">
                  <a:ln w="317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 (Headings)"/>
                </a:rPr>
                <a:t>Taking the next step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FE67B30-F3B9-4D9B-8727-DECE3D279D4C}"/>
              </a:ext>
            </a:extLst>
          </p:cNvPr>
          <p:cNvGrpSpPr/>
          <p:nvPr/>
        </p:nvGrpSpPr>
        <p:grpSpPr>
          <a:xfrm>
            <a:off x="4502529" y="824491"/>
            <a:ext cx="725109" cy="2029477"/>
            <a:chOff x="4502529" y="831849"/>
            <a:chExt cx="725109" cy="202947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0D7D311-BF45-4074-8E05-55CB9A27FA96}"/>
                </a:ext>
              </a:extLst>
            </p:cNvPr>
            <p:cNvSpPr/>
            <p:nvPr/>
          </p:nvSpPr>
          <p:spPr>
            <a:xfrm>
              <a:off x="4502529" y="831849"/>
              <a:ext cx="198120" cy="2029477"/>
            </a:xfrm>
            <a:prstGeom prst="rect">
              <a:avLst/>
            </a:prstGeom>
            <a:solidFill>
              <a:srgbClr val="FFFFFF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B3F39BE-89A7-4C54-9AB2-23BB14C91DAC}"/>
                </a:ext>
              </a:extLst>
            </p:cNvPr>
            <p:cNvSpPr/>
            <p:nvPr/>
          </p:nvSpPr>
          <p:spPr>
            <a:xfrm flipH="1">
              <a:off x="4736539" y="914725"/>
              <a:ext cx="148466" cy="1863725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7C12408-06D1-4B36-B4B8-5CD6B6CF3156}"/>
                </a:ext>
              </a:extLst>
            </p:cNvPr>
            <p:cNvSpPr/>
            <p:nvPr/>
          </p:nvSpPr>
          <p:spPr>
            <a:xfrm>
              <a:off x="5180863" y="1182218"/>
              <a:ext cx="46775" cy="1328738"/>
            </a:xfrm>
            <a:prstGeom prst="rect">
              <a:avLst/>
            </a:prstGeom>
            <a:solidFill>
              <a:srgbClr val="FFFFFF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7CBC8B6-2198-49A3-9BB6-59392E65452C}"/>
                </a:ext>
              </a:extLst>
            </p:cNvPr>
            <p:cNvSpPr/>
            <p:nvPr/>
          </p:nvSpPr>
          <p:spPr>
            <a:xfrm flipH="1">
              <a:off x="4920895" y="1023468"/>
              <a:ext cx="112782" cy="1646238"/>
            </a:xfrm>
            <a:prstGeom prst="rect">
              <a:avLst/>
            </a:prstGeom>
            <a:solidFill>
              <a:srgbClr val="FFFFFF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995A1FA-A2F0-4123-B37A-E812C03A8319}"/>
                </a:ext>
              </a:extLst>
            </p:cNvPr>
            <p:cNvSpPr/>
            <p:nvPr/>
          </p:nvSpPr>
          <p:spPr>
            <a:xfrm flipH="1">
              <a:off x="5069567" y="1094519"/>
              <a:ext cx="75404" cy="1504136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3633231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088B45E-7FF1-41AE-853D-E23C362EF22B}"/>
              </a:ext>
            </a:extLst>
          </p:cNvPr>
          <p:cNvGrpSpPr/>
          <p:nvPr/>
        </p:nvGrpSpPr>
        <p:grpSpPr>
          <a:xfrm>
            <a:off x="743520" y="5226291"/>
            <a:ext cx="6183050" cy="1552302"/>
            <a:chOff x="743520" y="5047336"/>
            <a:chExt cx="6183050" cy="1552302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FCAB23F-0C5A-40A1-896E-305B48D4ED6D}"/>
                </a:ext>
              </a:extLst>
            </p:cNvPr>
            <p:cNvSpPr/>
            <p:nvPr/>
          </p:nvSpPr>
          <p:spPr>
            <a:xfrm>
              <a:off x="1102514" y="5750173"/>
              <a:ext cx="5824056" cy="849465"/>
            </a:xfrm>
            <a:custGeom>
              <a:avLst/>
              <a:gdLst>
                <a:gd name="connsiteX0" fmla="*/ 0 w 5824056"/>
                <a:gd name="connsiteY0" fmla="*/ 0 h 849465"/>
                <a:gd name="connsiteX1" fmla="*/ 0 w 5824056"/>
                <a:gd name="connsiteY1" fmla="*/ 758892 h 849465"/>
                <a:gd name="connsiteX2" fmla="*/ 90574 w 5824056"/>
                <a:gd name="connsiteY2" fmla="*/ 849466 h 849465"/>
                <a:gd name="connsiteX3" fmla="*/ 5824057 w 5824056"/>
                <a:gd name="connsiteY3" fmla="*/ 849466 h 849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24056" h="849465">
                  <a:moveTo>
                    <a:pt x="0" y="0"/>
                  </a:moveTo>
                  <a:lnTo>
                    <a:pt x="0" y="758892"/>
                  </a:lnTo>
                  <a:cubicBezTo>
                    <a:pt x="0" y="808917"/>
                    <a:pt x="40551" y="849466"/>
                    <a:pt x="90574" y="849466"/>
                  </a:cubicBezTo>
                  <a:lnTo>
                    <a:pt x="5824057" y="849466"/>
                  </a:lnTo>
                </a:path>
              </a:pathLst>
            </a:custGeom>
            <a:noFill/>
            <a:ln w="12697" cap="flat">
              <a:solidFill>
                <a:srgbClr val="0078D4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E77DBAC-0BAB-478D-B736-06C806BC07C5}"/>
                </a:ext>
              </a:extLst>
            </p:cNvPr>
            <p:cNvGrpSpPr/>
            <p:nvPr/>
          </p:nvGrpSpPr>
          <p:grpSpPr>
            <a:xfrm>
              <a:off x="743520" y="5047336"/>
              <a:ext cx="3604926" cy="762067"/>
              <a:chOff x="743520" y="1548178"/>
              <a:chExt cx="3604926" cy="76206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22192926-43B6-43EF-80DD-F2B1FE2F6924}"/>
                  </a:ext>
                </a:extLst>
              </p:cNvPr>
              <p:cNvGrpSpPr/>
              <p:nvPr/>
            </p:nvGrpSpPr>
            <p:grpSpPr>
              <a:xfrm>
                <a:off x="791158" y="1578158"/>
                <a:ext cx="3513970" cy="701981"/>
                <a:chOff x="791158" y="1578158"/>
                <a:chExt cx="3513970" cy="701981"/>
              </a:xfrm>
            </p:grpSpPr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2AE4CFF4-1B6A-4B78-9DC9-C672E5A4E857}"/>
                    </a:ext>
                  </a:extLst>
                </p:cNvPr>
                <p:cNvSpPr/>
                <p:nvPr/>
              </p:nvSpPr>
              <p:spPr>
                <a:xfrm>
                  <a:off x="876904" y="1578158"/>
                  <a:ext cx="3428224" cy="70198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78D4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6B423B8B-F836-40D6-B1FC-DFAD426D89AD}"/>
                    </a:ext>
                  </a:extLst>
                </p:cNvPr>
                <p:cNvSpPr/>
                <p:nvPr/>
              </p:nvSpPr>
              <p:spPr>
                <a:xfrm>
                  <a:off x="791158" y="1578158"/>
                  <a:ext cx="701981" cy="701981"/>
                </a:xfrm>
                <a:custGeom>
                  <a:avLst/>
                  <a:gdLst>
                    <a:gd name="connsiteX0" fmla="*/ 701981 w 701981"/>
                    <a:gd name="connsiteY0" fmla="*/ 350991 h 701981"/>
                    <a:gd name="connsiteX1" fmla="*/ 350991 w 701981"/>
                    <a:gd name="connsiteY1" fmla="*/ 701981 h 701981"/>
                    <a:gd name="connsiteX2" fmla="*/ 0 w 701981"/>
                    <a:gd name="connsiteY2" fmla="*/ 350991 h 701981"/>
                    <a:gd name="connsiteX3" fmla="*/ 350991 w 701981"/>
                    <a:gd name="connsiteY3" fmla="*/ 0 h 701981"/>
                    <a:gd name="connsiteX4" fmla="*/ 701981 w 701981"/>
                    <a:gd name="connsiteY4" fmla="*/ 350991 h 701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1981" h="701981">
                      <a:moveTo>
                        <a:pt x="701981" y="350991"/>
                      </a:moveTo>
                      <a:cubicBezTo>
                        <a:pt x="701981" y="544837"/>
                        <a:pt x="544837" y="701981"/>
                        <a:pt x="350991" y="701981"/>
                      </a:cubicBezTo>
                      <a:cubicBezTo>
                        <a:pt x="157144" y="701981"/>
                        <a:pt x="0" y="544837"/>
                        <a:pt x="0" y="350991"/>
                      </a:cubicBezTo>
                      <a:cubicBezTo>
                        <a:pt x="0" y="157144"/>
                        <a:pt x="157144" y="0"/>
                        <a:pt x="350991" y="0"/>
                      </a:cubicBezTo>
                      <a:cubicBezTo>
                        <a:pt x="544837" y="0"/>
                        <a:pt x="701981" y="157144"/>
                        <a:pt x="701981" y="350991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A8649D37-1E46-446F-AFDC-A8A9D6F1509B}"/>
                  </a:ext>
                </a:extLst>
              </p:cNvPr>
              <p:cNvSpPr/>
              <p:nvPr/>
            </p:nvSpPr>
            <p:spPr>
              <a:xfrm>
                <a:off x="743520" y="1548178"/>
                <a:ext cx="3604926" cy="762067"/>
              </a:xfrm>
              <a:prstGeom prst="roundRect">
                <a:avLst>
                  <a:gd name="adj" fmla="val 50000"/>
                </a:avLst>
              </a:prstGeom>
              <a:noFill/>
              <a:ln w="12697" cap="flat">
                <a:solidFill>
                  <a:srgbClr val="0078D4"/>
                </a:solidFill>
                <a:custDash>
                  <a:ds d="224250" sp="224250"/>
                </a:custDash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5DCDCC5-8F05-4191-846E-B1FF4E4064EE}"/>
              </a:ext>
            </a:extLst>
          </p:cNvPr>
          <p:cNvGrpSpPr/>
          <p:nvPr/>
        </p:nvGrpSpPr>
        <p:grpSpPr>
          <a:xfrm>
            <a:off x="743520" y="3321195"/>
            <a:ext cx="6183050" cy="1552302"/>
            <a:chOff x="743520" y="3298602"/>
            <a:chExt cx="6183050" cy="1552302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18D4662-6594-40C4-AEEF-5421D43CDD40}"/>
                </a:ext>
              </a:extLst>
            </p:cNvPr>
            <p:cNvSpPr/>
            <p:nvPr/>
          </p:nvSpPr>
          <p:spPr>
            <a:xfrm>
              <a:off x="1102514" y="4001439"/>
              <a:ext cx="5824056" cy="849465"/>
            </a:xfrm>
            <a:custGeom>
              <a:avLst/>
              <a:gdLst>
                <a:gd name="connsiteX0" fmla="*/ 0 w 5824056"/>
                <a:gd name="connsiteY0" fmla="*/ 0 h 849465"/>
                <a:gd name="connsiteX1" fmla="*/ 0 w 5824056"/>
                <a:gd name="connsiteY1" fmla="*/ 758892 h 849465"/>
                <a:gd name="connsiteX2" fmla="*/ 90574 w 5824056"/>
                <a:gd name="connsiteY2" fmla="*/ 849466 h 849465"/>
                <a:gd name="connsiteX3" fmla="*/ 5824057 w 5824056"/>
                <a:gd name="connsiteY3" fmla="*/ 849466 h 849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24056" h="849465">
                  <a:moveTo>
                    <a:pt x="0" y="0"/>
                  </a:moveTo>
                  <a:lnTo>
                    <a:pt x="0" y="758892"/>
                  </a:lnTo>
                  <a:cubicBezTo>
                    <a:pt x="0" y="808917"/>
                    <a:pt x="40551" y="849466"/>
                    <a:pt x="90574" y="849466"/>
                  </a:cubicBezTo>
                  <a:lnTo>
                    <a:pt x="5824057" y="849466"/>
                  </a:lnTo>
                </a:path>
              </a:pathLst>
            </a:custGeom>
            <a:noFill/>
            <a:ln w="12697" cap="flat">
              <a:solidFill>
                <a:srgbClr val="0078D4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39D2C61-E7F0-4953-97AD-D8EAD83C1151}"/>
                </a:ext>
              </a:extLst>
            </p:cNvPr>
            <p:cNvGrpSpPr/>
            <p:nvPr/>
          </p:nvGrpSpPr>
          <p:grpSpPr>
            <a:xfrm>
              <a:off x="743520" y="3298602"/>
              <a:ext cx="3604926" cy="762067"/>
              <a:chOff x="743520" y="1548178"/>
              <a:chExt cx="3604926" cy="762067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67CC0AB2-2225-4C2A-9B97-9632DC893C21}"/>
                  </a:ext>
                </a:extLst>
              </p:cNvPr>
              <p:cNvGrpSpPr/>
              <p:nvPr/>
            </p:nvGrpSpPr>
            <p:grpSpPr>
              <a:xfrm>
                <a:off x="791158" y="1578158"/>
                <a:ext cx="3513970" cy="701981"/>
                <a:chOff x="791158" y="1578158"/>
                <a:chExt cx="3513970" cy="701981"/>
              </a:xfrm>
            </p:grpSpPr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1FC296CE-DCE5-46F6-8EDB-491F69789B04}"/>
                    </a:ext>
                  </a:extLst>
                </p:cNvPr>
                <p:cNvSpPr/>
                <p:nvPr/>
              </p:nvSpPr>
              <p:spPr>
                <a:xfrm>
                  <a:off x="876904" y="1578158"/>
                  <a:ext cx="3428224" cy="70198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78D4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C9BE74DA-CDFC-45CE-9D52-4912A64E3A21}"/>
                    </a:ext>
                  </a:extLst>
                </p:cNvPr>
                <p:cNvSpPr/>
                <p:nvPr/>
              </p:nvSpPr>
              <p:spPr>
                <a:xfrm>
                  <a:off x="791158" y="1578158"/>
                  <a:ext cx="701981" cy="701981"/>
                </a:xfrm>
                <a:custGeom>
                  <a:avLst/>
                  <a:gdLst>
                    <a:gd name="connsiteX0" fmla="*/ 701981 w 701981"/>
                    <a:gd name="connsiteY0" fmla="*/ 350991 h 701981"/>
                    <a:gd name="connsiteX1" fmla="*/ 350991 w 701981"/>
                    <a:gd name="connsiteY1" fmla="*/ 701981 h 701981"/>
                    <a:gd name="connsiteX2" fmla="*/ 0 w 701981"/>
                    <a:gd name="connsiteY2" fmla="*/ 350991 h 701981"/>
                    <a:gd name="connsiteX3" fmla="*/ 350991 w 701981"/>
                    <a:gd name="connsiteY3" fmla="*/ 0 h 701981"/>
                    <a:gd name="connsiteX4" fmla="*/ 701981 w 701981"/>
                    <a:gd name="connsiteY4" fmla="*/ 350991 h 701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1981" h="701981">
                      <a:moveTo>
                        <a:pt x="701981" y="350991"/>
                      </a:moveTo>
                      <a:cubicBezTo>
                        <a:pt x="701981" y="544837"/>
                        <a:pt x="544837" y="701981"/>
                        <a:pt x="350991" y="701981"/>
                      </a:cubicBezTo>
                      <a:cubicBezTo>
                        <a:pt x="157144" y="701981"/>
                        <a:pt x="0" y="544837"/>
                        <a:pt x="0" y="350991"/>
                      </a:cubicBezTo>
                      <a:cubicBezTo>
                        <a:pt x="0" y="157144"/>
                        <a:pt x="157144" y="0"/>
                        <a:pt x="350991" y="0"/>
                      </a:cubicBezTo>
                      <a:cubicBezTo>
                        <a:pt x="544837" y="0"/>
                        <a:pt x="701981" y="157144"/>
                        <a:pt x="701981" y="350991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8B95405-9D32-44A5-BC50-D195B48644B7}"/>
                  </a:ext>
                </a:extLst>
              </p:cNvPr>
              <p:cNvSpPr/>
              <p:nvPr/>
            </p:nvSpPr>
            <p:spPr>
              <a:xfrm>
                <a:off x="743520" y="1548178"/>
                <a:ext cx="3604926" cy="762067"/>
              </a:xfrm>
              <a:prstGeom prst="roundRect">
                <a:avLst>
                  <a:gd name="adj" fmla="val 50000"/>
                </a:avLst>
              </a:prstGeom>
              <a:noFill/>
              <a:ln w="12697" cap="flat">
                <a:solidFill>
                  <a:srgbClr val="0078D4"/>
                </a:solidFill>
                <a:custDash>
                  <a:ds d="224250" sp="224250"/>
                </a:custDash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B98A17A5-E2FE-4CA6-8AB5-7B13177CAE16}"/>
              </a:ext>
            </a:extLst>
          </p:cNvPr>
          <p:cNvSpPr txBox="1"/>
          <p:nvPr/>
        </p:nvSpPr>
        <p:spPr>
          <a:xfrm>
            <a:off x="257332" y="257924"/>
            <a:ext cx="5592428" cy="4925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IN" sz="3201" spc="0" baseline="0">
                <a:solidFill>
                  <a:srgbClr val="0078D4"/>
                </a:solidFill>
                <a:latin typeface="Segoe UI Semibold (Headings)"/>
                <a:cs typeface="Segoe UI Semibold" panose="020B0702040204020203" pitchFamily="34" charset="0"/>
                <a:sym typeface="Segoe UI"/>
                <a:rtl val="0"/>
              </a:rPr>
              <a:t>Opportunities by partner type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ADA1E545-94BB-4399-947F-4F32F008E757}"/>
              </a:ext>
            </a:extLst>
          </p:cNvPr>
          <p:cNvSpPr txBox="1"/>
          <p:nvPr/>
        </p:nvSpPr>
        <p:spPr>
          <a:xfrm>
            <a:off x="257332" y="892738"/>
            <a:ext cx="405181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IN" sz="200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Value-Added Services Provider (ISVs)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D4C5AA9E-C41B-41DB-A627-0F5EF6844606}"/>
              </a:ext>
            </a:extLst>
          </p:cNvPr>
          <p:cNvSpPr txBox="1"/>
          <p:nvPr/>
        </p:nvSpPr>
        <p:spPr>
          <a:xfrm>
            <a:off x="1351640" y="2315104"/>
            <a:ext cx="3909169" cy="459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Extend apps and additional functionalities on top of Azure Virtual Desktop to end customers.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FF86F88-5F81-434A-8EAE-B126A5089CAE}"/>
              </a:ext>
            </a:extLst>
          </p:cNvPr>
          <p:cNvGrpSpPr/>
          <p:nvPr/>
        </p:nvGrpSpPr>
        <p:grpSpPr>
          <a:xfrm>
            <a:off x="743520" y="1416098"/>
            <a:ext cx="6183050" cy="1552302"/>
            <a:chOff x="743520" y="1416098"/>
            <a:chExt cx="6183050" cy="1552302"/>
          </a:xfrm>
        </p:grpSpPr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05EF941-FDE2-4B35-BB48-4F77036258DC}"/>
                </a:ext>
              </a:extLst>
            </p:cNvPr>
            <p:cNvSpPr/>
            <p:nvPr/>
          </p:nvSpPr>
          <p:spPr>
            <a:xfrm>
              <a:off x="1102514" y="2118935"/>
              <a:ext cx="5824056" cy="849465"/>
            </a:xfrm>
            <a:custGeom>
              <a:avLst/>
              <a:gdLst>
                <a:gd name="connsiteX0" fmla="*/ 0 w 5824056"/>
                <a:gd name="connsiteY0" fmla="*/ 0 h 849465"/>
                <a:gd name="connsiteX1" fmla="*/ 0 w 5824056"/>
                <a:gd name="connsiteY1" fmla="*/ 758892 h 849465"/>
                <a:gd name="connsiteX2" fmla="*/ 90574 w 5824056"/>
                <a:gd name="connsiteY2" fmla="*/ 849466 h 849465"/>
                <a:gd name="connsiteX3" fmla="*/ 5824057 w 5824056"/>
                <a:gd name="connsiteY3" fmla="*/ 849466 h 849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24056" h="849465">
                  <a:moveTo>
                    <a:pt x="0" y="0"/>
                  </a:moveTo>
                  <a:lnTo>
                    <a:pt x="0" y="758892"/>
                  </a:lnTo>
                  <a:cubicBezTo>
                    <a:pt x="0" y="808917"/>
                    <a:pt x="40551" y="849466"/>
                    <a:pt x="90574" y="849466"/>
                  </a:cubicBezTo>
                  <a:lnTo>
                    <a:pt x="5824057" y="849466"/>
                  </a:lnTo>
                </a:path>
              </a:pathLst>
            </a:custGeom>
            <a:noFill/>
            <a:ln w="12697" cap="flat">
              <a:solidFill>
                <a:srgbClr val="0078D4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1F926B4-8BE8-4E32-A5BF-432AC115F9DE}"/>
                </a:ext>
              </a:extLst>
            </p:cNvPr>
            <p:cNvGrpSpPr/>
            <p:nvPr/>
          </p:nvGrpSpPr>
          <p:grpSpPr>
            <a:xfrm>
              <a:off x="743520" y="1416098"/>
              <a:ext cx="3604926" cy="762067"/>
              <a:chOff x="743520" y="1548178"/>
              <a:chExt cx="3604926" cy="762067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3DA7BFD7-20E0-4088-A471-A270BD5A4095}"/>
                  </a:ext>
                </a:extLst>
              </p:cNvPr>
              <p:cNvGrpSpPr/>
              <p:nvPr/>
            </p:nvGrpSpPr>
            <p:grpSpPr>
              <a:xfrm>
                <a:off x="791158" y="1578158"/>
                <a:ext cx="3513970" cy="701981"/>
                <a:chOff x="791158" y="1578158"/>
                <a:chExt cx="3513970" cy="701981"/>
              </a:xfrm>
            </p:grpSpPr>
            <p:sp>
              <p:nvSpPr>
                <p:cNvPr id="151" name="Rectangle: Rounded Corners 150">
                  <a:extLst>
                    <a:ext uri="{FF2B5EF4-FFF2-40B4-BE49-F238E27FC236}">
                      <a16:creationId xmlns:a16="http://schemas.microsoft.com/office/drawing/2014/main" id="{60EF603F-D5C5-4783-A321-58DEC6499736}"/>
                    </a:ext>
                  </a:extLst>
                </p:cNvPr>
                <p:cNvSpPr/>
                <p:nvPr/>
              </p:nvSpPr>
              <p:spPr>
                <a:xfrm>
                  <a:off x="876904" y="1578158"/>
                  <a:ext cx="3428224" cy="70198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78D4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D665E278-4F50-466A-A117-FDB2CC9077DF}"/>
                    </a:ext>
                  </a:extLst>
                </p:cNvPr>
                <p:cNvSpPr/>
                <p:nvPr/>
              </p:nvSpPr>
              <p:spPr>
                <a:xfrm>
                  <a:off x="791158" y="1578158"/>
                  <a:ext cx="701981" cy="701981"/>
                </a:xfrm>
                <a:custGeom>
                  <a:avLst/>
                  <a:gdLst>
                    <a:gd name="connsiteX0" fmla="*/ 701981 w 701981"/>
                    <a:gd name="connsiteY0" fmla="*/ 350991 h 701981"/>
                    <a:gd name="connsiteX1" fmla="*/ 350991 w 701981"/>
                    <a:gd name="connsiteY1" fmla="*/ 701981 h 701981"/>
                    <a:gd name="connsiteX2" fmla="*/ 0 w 701981"/>
                    <a:gd name="connsiteY2" fmla="*/ 350991 h 701981"/>
                    <a:gd name="connsiteX3" fmla="*/ 350991 w 701981"/>
                    <a:gd name="connsiteY3" fmla="*/ 0 h 701981"/>
                    <a:gd name="connsiteX4" fmla="*/ 701981 w 701981"/>
                    <a:gd name="connsiteY4" fmla="*/ 350991 h 701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1981" h="701981">
                      <a:moveTo>
                        <a:pt x="701981" y="350991"/>
                      </a:moveTo>
                      <a:cubicBezTo>
                        <a:pt x="701981" y="544837"/>
                        <a:pt x="544837" y="701981"/>
                        <a:pt x="350991" y="701981"/>
                      </a:cubicBezTo>
                      <a:cubicBezTo>
                        <a:pt x="157144" y="701981"/>
                        <a:pt x="0" y="544837"/>
                        <a:pt x="0" y="350991"/>
                      </a:cubicBezTo>
                      <a:cubicBezTo>
                        <a:pt x="0" y="157144"/>
                        <a:pt x="157144" y="0"/>
                        <a:pt x="350991" y="0"/>
                      </a:cubicBezTo>
                      <a:cubicBezTo>
                        <a:pt x="544837" y="0"/>
                        <a:pt x="701981" y="157144"/>
                        <a:pt x="701981" y="350991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sp>
            <p:nvSpPr>
              <p:cNvPr id="153" name="Rectangle: Rounded Corners 152">
                <a:extLst>
                  <a:ext uri="{FF2B5EF4-FFF2-40B4-BE49-F238E27FC236}">
                    <a16:creationId xmlns:a16="http://schemas.microsoft.com/office/drawing/2014/main" id="{88E5BF36-E6E5-48D6-9E2E-0A7E17930979}"/>
                  </a:ext>
                </a:extLst>
              </p:cNvPr>
              <p:cNvSpPr/>
              <p:nvPr/>
            </p:nvSpPr>
            <p:spPr>
              <a:xfrm>
                <a:off x="743520" y="1548178"/>
                <a:ext cx="3604926" cy="762067"/>
              </a:xfrm>
              <a:prstGeom prst="roundRect">
                <a:avLst>
                  <a:gd name="adj" fmla="val 50000"/>
                </a:avLst>
              </a:prstGeom>
              <a:noFill/>
              <a:ln w="12697" cap="flat">
                <a:solidFill>
                  <a:srgbClr val="0078D4"/>
                </a:solidFill>
                <a:custDash>
                  <a:ds d="224250" sp="224250"/>
                </a:custDash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sp>
        <p:nvSpPr>
          <p:cNvPr id="154" name="TextBox 153">
            <a:extLst>
              <a:ext uri="{FF2B5EF4-FFF2-40B4-BE49-F238E27FC236}">
                <a16:creationId xmlns:a16="http://schemas.microsoft.com/office/drawing/2014/main" id="{F694E061-31F3-4273-932D-03BCB0F92EB5}"/>
              </a:ext>
            </a:extLst>
          </p:cNvPr>
          <p:cNvSpPr txBox="1"/>
          <p:nvPr/>
        </p:nvSpPr>
        <p:spPr>
          <a:xfrm>
            <a:off x="1588533" y="1591533"/>
            <a:ext cx="1828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spc="0" baseline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Service model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01A021A2-51CB-4B3E-A312-C65F99CBAE51}"/>
              </a:ext>
            </a:extLst>
          </p:cNvPr>
          <p:cNvSpPr txBox="1"/>
          <p:nvPr/>
        </p:nvSpPr>
        <p:spPr>
          <a:xfrm>
            <a:off x="1351640" y="4210238"/>
            <a:ext cx="4244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License offers to end customers through Azure Marketplace.</a:t>
            </a:r>
            <a:endParaRPr lang="en-IN" sz="1200" spc="0" baseline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  <a:sym typeface="Segoe UI"/>
              <a:rtl val="0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D8F8F3A5-5DB9-4000-AD62-A0AA43755862}"/>
              </a:ext>
            </a:extLst>
          </p:cNvPr>
          <p:cNvSpPr txBox="1"/>
          <p:nvPr/>
        </p:nvSpPr>
        <p:spPr>
          <a:xfrm>
            <a:off x="1219334" y="4499874"/>
            <a:ext cx="518757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1775" lvl="0" defTabSz="932742">
              <a:defRPr/>
            </a:pPr>
            <a:r>
              <a:rPr lang="en-US" sz="1200">
                <a:solidFill>
                  <a:srgbClr val="0078D4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 how to promote your application and services on Azure Marketplace.</a:t>
            </a:r>
            <a:endParaRPr lang="en-US" sz="1200">
              <a:solidFill>
                <a:srgbClr val="0078D4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0DB9DA62-EE23-42C0-9722-E1E213C83B8B}"/>
              </a:ext>
            </a:extLst>
          </p:cNvPr>
          <p:cNvSpPr txBox="1"/>
          <p:nvPr/>
        </p:nvSpPr>
        <p:spPr>
          <a:xfrm>
            <a:off x="1588533" y="3473054"/>
            <a:ext cx="185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spc="-40" baseline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GTM/Licensing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12F0C35D-173A-4F6E-8EA0-5CDB500798D8}"/>
              </a:ext>
            </a:extLst>
          </p:cNvPr>
          <p:cNvSpPr txBox="1"/>
          <p:nvPr/>
        </p:nvSpPr>
        <p:spPr>
          <a:xfrm>
            <a:off x="1351640" y="6236570"/>
            <a:ext cx="51353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12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Azure Everywhere, ECIF, </a:t>
            </a:r>
            <a:r>
              <a:rPr lang="en-IN" sz="12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hlinkClick r:id="rId3"/>
                <a:rtl val="0"/>
              </a:rPr>
              <a:t>FastTrack for Azure</a:t>
            </a:r>
            <a:r>
              <a:rPr lang="en-IN" sz="12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, </a:t>
            </a:r>
            <a:r>
              <a:rPr lang="en-IN" sz="12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hlinkClick r:id="rId4"/>
                <a:rtl val="0"/>
              </a:rPr>
              <a:t>Azure for technology partners</a:t>
            </a:r>
            <a:endParaRPr lang="en-IN" sz="1200" spc="0" baseline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  <a:sym typeface="Segoe UI"/>
              <a:rtl val="0"/>
            </a:endParaRP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C517BE31-5146-4211-9064-299958307B35}"/>
              </a:ext>
            </a:extLst>
          </p:cNvPr>
          <p:cNvSpPr txBox="1"/>
          <p:nvPr/>
        </p:nvSpPr>
        <p:spPr>
          <a:xfrm>
            <a:off x="1588533" y="5410834"/>
            <a:ext cx="2353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spc="0" baseline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Programs/Support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5985C87-A78D-4B9A-B8FB-83771DCA6D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4" r="7434"/>
          <a:stretch/>
        </p:blipFill>
        <p:spPr>
          <a:xfrm>
            <a:off x="6804289" y="0"/>
            <a:ext cx="5632186" cy="699452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5B35041-A8AF-4444-9A81-3E2775EE26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787" y="1609450"/>
            <a:ext cx="406400" cy="4064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0922B8B-2D07-4946-94A9-0FC6AEE98F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787" y="5375427"/>
            <a:ext cx="406400" cy="4064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854B56C-ACAA-4212-A49D-2380D2A7D2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787" y="34924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53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FEDCFF0E-36E5-4908-9164-11E0385BC7FD}"/>
              </a:ext>
            </a:extLst>
          </p:cNvPr>
          <p:cNvGrpSpPr/>
          <p:nvPr/>
        </p:nvGrpSpPr>
        <p:grpSpPr>
          <a:xfrm>
            <a:off x="743520" y="5226291"/>
            <a:ext cx="6183050" cy="1552302"/>
            <a:chOff x="743520" y="5047336"/>
            <a:chExt cx="6183050" cy="1552302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952CA98-398D-49E3-8065-275F212D4FCE}"/>
                </a:ext>
              </a:extLst>
            </p:cNvPr>
            <p:cNvSpPr/>
            <p:nvPr/>
          </p:nvSpPr>
          <p:spPr>
            <a:xfrm>
              <a:off x="1102514" y="5750173"/>
              <a:ext cx="5824056" cy="849465"/>
            </a:xfrm>
            <a:custGeom>
              <a:avLst/>
              <a:gdLst>
                <a:gd name="connsiteX0" fmla="*/ 0 w 5824056"/>
                <a:gd name="connsiteY0" fmla="*/ 0 h 849465"/>
                <a:gd name="connsiteX1" fmla="*/ 0 w 5824056"/>
                <a:gd name="connsiteY1" fmla="*/ 758892 h 849465"/>
                <a:gd name="connsiteX2" fmla="*/ 90574 w 5824056"/>
                <a:gd name="connsiteY2" fmla="*/ 849466 h 849465"/>
                <a:gd name="connsiteX3" fmla="*/ 5824057 w 5824056"/>
                <a:gd name="connsiteY3" fmla="*/ 849466 h 849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24056" h="849465">
                  <a:moveTo>
                    <a:pt x="0" y="0"/>
                  </a:moveTo>
                  <a:lnTo>
                    <a:pt x="0" y="758892"/>
                  </a:lnTo>
                  <a:cubicBezTo>
                    <a:pt x="0" y="808917"/>
                    <a:pt x="40551" y="849466"/>
                    <a:pt x="90574" y="849466"/>
                  </a:cubicBezTo>
                  <a:lnTo>
                    <a:pt x="5824057" y="849466"/>
                  </a:lnTo>
                </a:path>
              </a:pathLst>
            </a:custGeom>
            <a:noFill/>
            <a:ln w="12697" cap="flat">
              <a:solidFill>
                <a:srgbClr val="0078D4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1E8C41F-BF29-45E6-AA89-4E8039D1E184}"/>
                </a:ext>
              </a:extLst>
            </p:cNvPr>
            <p:cNvGrpSpPr/>
            <p:nvPr/>
          </p:nvGrpSpPr>
          <p:grpSpPr>
            <a:xfrm>
              <a:off x="743520" y="5047336"/>
              <a:ext cx="3604926" cy="762067"/>
              <a:chOff x="743520" y="1548178"/>
              <a:chExt cx="3604926" cy="762067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E377AF7-3DCE-4D26-A3D5-428A49B756C5}"/>
                  </a:ext>
                </a:extLst>
              </p:cNvPr>
              <p:cNvGrpSpPr/>
              <p:nvPr/>
            </p:nvGrpSpPr>
            <p:grpSpPr>
              <a:xfrm>
                <a:off x="791158" y="1578158"/>
                <a:ext cx="3513970" cy="701981"/>
                <a:chOff x="791158" y="1578158"/>
                <a:chExt cx="3513970" cy="701981"/>
              </a:xfrm>
            </p:grpSpPr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E3CCD1A4-DFA2-47D1-A049-B5EF46D53DF6}"/>
                    </a:ext>
                  </a:extLst>
                </p:cNvPr>
                <p:cNvSpPr/>
                <p:nvPr/>
              </p:nvSpPr>
              <p:spPr>
                <a:xfrm>
                  <a:off x="876904" y="1578158"/>
                  <a:ext cx="3428224" cy="70198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43A5E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10663106-53EF-4064-BFED-3F251C4A42CC}"/>
                    </a:ext>
                  </a:extLst>
                </p:cNvPr>
                <p:cNvSpPr/>
                <p:nvPr/>
              </p:nvSpPr>
              <p:spPr>
                <a:xfrm>
                  <a:off x="791158" y="1578158"/>
                  <a:ext cx="701981" cy="701981"/>
                </a:xfrm>
                <a:custGeom>
                  <a:avLst/>
                  <a:gdLst>
                    <a:gd name="connsiteX0" fmla="*/ 701981 w 701981"/>
                    <a:gd name="connsiteY0" fmla="*/ 350991 h 701981"/>
                    <a:gd name="connsiteX1" fmla="*/ 350991 w 701981"/>
                    <a:gd name="connsiteY1" fmla="*/ 701981 h 701981"/>
                    <a:gd name="connsiteX2" fmla="*/ 0 w 701981"/>
                    <a:gd name="connsiteY2" fmla="*/ 350991 h 701981"/>
                    <a:gd name="connsiteX3" fmla="*/ 350991 w 701981"/>
                    <a:gd name="connsiteY3" fmla="*/ 0 h 701981"/>
                    <a:gd name="connsiteX4" fmla="*/ 701981 w 701981"/>
                    <a:gd name="connsiteY4" fmla="*/ 350991 h 701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1981" h="701981">
                      <a:moveTo>
                        <a:pt x="701981" y="350991"/>
                      </a:moveTo>
                      <a:cubicBezTo>
                        <a:pt x="701981" y="544837"/>
                        <a:pt x="544837" y="701981"/>
                        <a:pt x="350991" y="701981"/>
                      </a:cubicBezTo>
                      <a:cubicBezTo>
                        <a:pt x="157144" y="701981"/>
                        <a:pt x="0" y="544837"/>
                        <a:pt x="0" y="350991"/>
                      </a:cubicBezTo>
                      <a:cubicBezTo>
                        <a:pt x="0" y="157144"/>
                        <a:pt x="157144" y="0"/>
                        <a:pt x="350991" y="0"/>
                      </a:cubicBezTo>
                      <a:cubicBezTo>
                        <a:pt x="544837" y="0"/>
                        <a:pt x="701981" y="157144"/>
                        <a:pt x="701981" y="350991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9B2E04F3-A832-4F95-AE19-E23EC3E07DBE}"/>
                  </a:ext>
                </a:extLst>
              </p:cNvPr>
              <p:cNvSpPr/>
              <p:nvPr/>
            </p:nvSpPr>
            <p:spPr>
              <a:xfrm>
                <a:off x="743520" y="1548178"/>
                <a:ext cx="3604926" cy="762067"/>
              </a:xfrm>
              <a:prstGeom prst="roundRect">
                <a:avLst>
                  <a:gd name="adj" fmla="val 50000"/>
                </a:avLst>
              </a:prstGeom>
              <a:noFill/>
              <a:ln w="12697" cap="flat">
                <a:solidFill>
                  <a:srgbClr val="0078D4"/>
                </a:solidFill>
                <a:custDash>
                  <a:ds d="224250" sp="224250"/>
                </a:custDash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6DADE00-E79C-4EAF-A492-A34B378EE7B7}"/>
              </a:ext>
            </a:extLst>
          </p:cNvPr>
          <p:cNvGrpSpPr/>
          <p:nvPr/>
        </p:nvGrpSpPr>
        <p:grpSpPr>
          <a:xfrm>
            <a:off x="743520" y="3321195"/>
            <a:ext cx="6183050" cy="1552302"/>
            <a:chOff x="743520" y="3298602"/>
            <a:chExt cx="6183050" cy="1552302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16F69DD-AEFC-4214-BDAA-75D13D668147}"/>
                </a:ext>
              </a:extLst>
            </p:cNvPr>
            <p:cNvSpPr/>
            <p:nvPr/>
          </p:nvSpPr>
          <p:spPr>
            <a:xfrm>
              <a:off x="1102514" y="4001439"/>
              <a:ext cx="5824056" cy="849465"/>
            </a:xfrm>
            <a:custGeom>
              <a:avLst/>
              <a:gdLst>
                <a:gd name="connsiteX0" fmla="*/ 0 w 5824056"/>
                <a:gd name="connsiteY0" fmla="*/ 0 h 849465"/>
                <a:gd name="connsiteX1" fmla="*/ 0 w 5824056"/>
                <a:gd name="connsiteY1" fmla="*/ 758892 h 849465"/>
                <a:gd name="connsiteX2" fmla="*/ 90574 w 5824056"/>
                <a:gd name="connsiteY2" fmla="*/ 849466 h 849465"/>
                <a:gd name="connsiteX3" fmla="*/ 5824057 w 5824056"/>
                <a:gd name="connsiteY3" fmla="*/ 849466 h 849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24056" h="849465">
                  <a:moveTo>
                    <a:pt x="0" y="0"/>
                  </a:moveTo>
                  <a:lnTo>
                    <a:pt x="0" y="758892"/>
                  </a:lnTo>
                  <a:cubicBezTo>
                    <a:pt x="0" y="808917"/>
                    <a:pt x="40551" y="849466"/>
                    <a:pt x="90574" y="849466"/>
                  </a:cubicBezTo>
                  <a:lnTo>
                    <a:pt x="5824057" y="849466"/>
                  </a:lnTo>
                </a:path>
              </a:pathLst>
            </a:custGeom>
            <a:noFill/>
            <a:ln w="12697" cap="flat">
              <a:solidFill>
                <a:srgbClr val="0078D4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A96FE17-6B81-43B6-9DCF-9FAE44CB1E3D}"/>
                </a:ext>
              </a:extLst>
            </p:cNvPr>
            <p:cNvGrpSpPr/>
            <p:nvPr/>
          </p:nvGrpSpPr>
          <p:grpSpPr>
            <a:xfrm>
              <a:off x="743520" y="3298602"/>
              <a:ext cx="3604926" cy="762067"/>
              <a:chOff x="743520" y="1548178"/>
              <a:chExt cx="3604926" cy="762067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DDDFE601-AEE3-4E63-B7D0-2370C55CA09F}"/>
                  </a:ext>
                </a:extLst>
              </p:cNvPr>
              <p:cNvGrpSpPr/>
              <p:nvPr/>
            </p:nvGrpSpPr>
            <p:grpSpPr>
              <a:xfrm>
                <a:off x="791158" y="1578158"/>
                <a:ext cx="3513970" cy="701981"/>
                <a:chOff x="791158" y="1578158"/>
                <a:chExt cx="3513970" cy="701981"/>
              </a:xfrm>
            </p:grpSpPr>
            <p:sp>
              <p:nvSpPr>
                <p:cNvPr id="41" name="Rectangle: Rounded Corners 40">
                  <a:extLst>
                    <a:ext uri="{FF2B5EF4-FFF2-40B4-BE49-F238E27FC236}">
                      <a16:creationId xmlns:a16="http://schemas.microsoft.com/office/drawing/2014/main" id="{B2F6DF9C-43FC-4256-A358-9FF5417EF2C9}"/>
                    </a:ext>
                  </a:extLst>
                </p:cNvPr>
                <p:cNvSpPr/>
                <p:nvPr/>
              </p:nvSpPr>
              <p:spPr>
                <a:xfrm>
                  <a:off x="876904" y="1578158"/>
                  <a:ext cx="3428224" cy="70198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43A5E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CB130413-C3EB-4698-8D3A-2ABF5DBA5C98}"/>
                    </a:ext>
                  </a:extLst>
                </p:cNvPr>
                <p:cNvSpPr/>
                <p:nvPr/>
              </p:nvSpPr>
              <p:spPr>
                <a:xfrm>
                  <a:off x="791158" y="1578158"/>
                  <a:ext cx="701981" cy="701981"/>
                </a:xfrm>
                <a:custGeom>
                  <a:avLst/>
                  <a:gdLst>
                    <a:gd name="connsiteX0" fmla="*/ 701981 w 701981"/>
                    <a:gd name="connsiteY0" fmla="*/ 350991 h 701981"/>
                    <a:gd name="connsiteX1" fmla="*/ 350991 w 701981"/>
                    <a:gd name="connsiteY1" fmla="*/ 701981 h 701981"/>
                    <a:gd name="connsiteX2" fmla="*/ 0 w 701981"/>
                    <a:gd name="connsiteY2" fmla="*/ 350991 h 701981"/>
                    <a:gd name="connsiteX3" fmla="*/ 350991 w 701981"/>
                    <a:gd name="connsiteY3" fmla="*/ 0 h 701981"/>
                    <a:gd name="connsiteX4" fmla="*/ 701981 w 701981"/>
                    <a:gd name="connsiteY4" fmla="*/ 350991 h 701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1981" h="701981">
                      <a:moveTo>
                        <a:pt x="701981" y="350991"/>
                      </a:moveTo>
                      <a:cubicBezTo>
                        <a:pt x="701981" y="544837"/>
                        <a:pt x="544837" y="701981"/>
                        <a:pt x="350991" y="701981"/>
                      </a:cubicBezTo>
                      <a:cubicBezTo>
                        <a:pt x="157144" y="701981"/>
                        <a:pt x="0" y="544837"/>
                        <a:pt x="0" y="350991"/>
                      </a:cubicBezTo>
                      <a:cubicBezTo>
                        <a:pt x="0" y="157144"/>
                        <a:pt x="157144" y="0"/>
                        <a:pt x="350991" y="0"/>
                      </a:cubicBezTo>
                      <a:cubicBezTo>
                        <a:pt x="544837" y="0"/>
                        <a:pt x="701981" y="157144"/>
                        <a:pt x="701981" y="350991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5E07A334-37B2-4EE8-9343-680BD735FCAC}"/>
                  </a:ext>
                </a:extLst>
              </p:cNvPr>
              <p:cNvSpPr/>
              <p:nvPr/>
            </p:nvSpPr>
            <p:spPr>
              <a:xfrm>
                <a:off x="743520" y="1548178"/>
                <a:ext cx="3604926" cy="762067"/>
              </a:xfrm>
              <a:prstGeom prst="roundRect">
                <a:avLst>
                  <a:gd name="adj" fmla="val 50000"/>
                </a:avLst>
              </a:prstGeom>
              <a:noFill/>
              <a:ln w="12697" cap="flat">
                <a:solidFill>
                  <a:srgbClr val="0078D4"/>
                </a:solidFill>
                <a:custDash>
                  <a:ds d="224250" sp="224250"/>
                </a:custDash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18FD971-1519-4FE0-8124-7E97CB60828B}"/>
              </a:ext>
            </a:extLst>
          </p:cNvPr>
          <p:cNvGrpSpPr/>
          <p:nvPr/>
        </p:nvGrpSpPr>
        <p:grpSpPr>
          <a:xfrm>
            <a:off x="743520" y="1416098"/>
            <a:ext cx="6183050" cy="1552302"/>
            <a:chOff x="743520" y="1416098"/>
            <a:chExt cx="6183050" cy="1552302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3756588-9678-4DA0-A420-AC457E63D2F6}"/>
                </a:ext>
              </a:extLst>
            </p:cNvPr>
            <p:cNvSpPr/>
            <p:nvPr/>
          </p:nvSpPr>
          <p:spPr>
            <a:xfrm>
              <a:off x="1102514" y="2118935"/>
              <a:ext cx="5824056" cy="849465"/>
            </a:xfrm>
            <a:custGeom>
              <a:avLst/>
              <a:gdLst>
                <a:gd name="connsiteX0" fmla="*/ 0 w 5824056"/>
                <a:gd name="connsiteY0" fmla="*/ 0 h 849465"/>
                <a:gd name="connsiteX1" fmla="*/ 0 w 5824056"/>
                <a:gd name="connsiteY1" fmla="*/ 758892 h 849465"/>
                <a:gd name="connsiteX2" fmla="*/ 90574 w 5824056"/>
                <a:gd name="connsiteY2" fmla="*/ 849466 h 849465"/>
                <a:gd name="connsiteX3" fmla="*/ 5824057 w 5824056"/>
                <a:gd name="connsiteY3" fmla="*/ 849466 h 849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24056" h="849465">
                  <a:moveTo>
                    <a:pt x="0" y="0"/>
                  </a:moveTo>
                  <a:lnTo>
                    <a:pt x="0" y="758892"/>
                  </a:lnTo>
                  <a:cubicBezTo>
                    <a:pt x="0" y="808917"/>
                    <a:pt x="40551" y="849466"/>
                    <a:pt x="90574" y="849466"/>
                  </a:cubicBezTo>
                  <a:lnTo>
                    <a:pt x="5824057" y="849466"/>
                  </a:lnTo>
                </a:path>
              </a:pathLst>
            </a:custGeom>
            <a:noFill/>
            <a:ln w="12697" cap="flat">
              <a:solidFill>
                <a:srgbClr val="0078D4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D926143-2249-416F-934B-BDE0B4767F68}"/>
                </a:ext>
              </a:extLst>
            </p:cNvPr>
            <p:cNvGrpSpPr/>
            <p:nvPr/>
          </p:nvGrpSpPr>
          <p:grpSpPr>
            <a:xfrm>
              <a:off x="743520" y="1416098"/>
              <a:ext cx="3604926" cy="762067"/>
              <a:chOff x="743520" y="1548178"/>
              <a:chExt cx="3604926" cy="762067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DE5FEFF5-48C7-4D7F-9D8C-704F1D103191}"/>
                  </a:ext>
                </a:extLst>
              </p:cNvPr>
              <p:cNvGrpSpPr/>
              <p:nvPr/>
            </p:nvGrpSpPr>
            <p:grpSpPr>
              <a:xfrm>
                <a:off x="791158" y="1578158"/>
                <a:ext cx="3513970" cy="701981"/>
                <a:chOff x="791158" y="1578158"/>
                <a:chExt cx="3513970" cy="701981"/>
              </a:xfrm>
            </p:grpSpPr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7904F21C-F4EB-4B32-9852-88C76DD56D09}"/>
                    </a:ext>
                  </a:extLst>
                </p:cNvPr>
                <p:cNvSpPr/>
                <p:nvPr/>
              </p:nvSpPr>
              <p:spPr>
                <a:xfrm>
                  <a:off x="876904" y="1578158"/>
                  <a:ext cx="3428224" cy="70198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43A5E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9FB6120E-65E1-4776-98B1-A34846E54BA0}"/>
                    </a:ext>
                  </a:extLst>
                </p:cNvPr>
                <p:cNvSpPr/>
                <p:nvPr/>
              </p:nvSpPr>
              <p:spPr>
                <a:xfrm>
                  <a:off x="791158" y="1578158"/>
                  <a:ext cx="701981" cy="701981"/>
                </a:xfrm>
                <a:custGeom>
                  <a:avLst/>
                  <a:gdLst>
                    <a:gd name="connsiteX0" fmla="*/ 701981 w 701981"/>
                    <a:gd name="connsiteY0" fmla="*/ 350991 h 701981"/>
                    <a:gd name="connsiteX1" fmla="*/ 350991 w 701981"/>
                    <a:gd name="connsiteY1" fmla="*/ 701981 h 701981"/>
                    <a:gd name="connsiteX2" fmla="*/ 0 w 701981"/>
                    <a:gd name="connsiteY2" fmla="*/ 350991 h 701981"/>
                    <a:gd name="connsiteX3" fmla="*/ 350991 w 701981"/>
                    <a:gd name="connsiteY3" fmla="*/ 0 h 701981"/>
                    <a:gd name="connsiteX4" fmla="*/ 701981 w 701981"/>
                    <a:gd name="connsiteY4" fmla="*/ 350991 h 701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1981" h="701981">
                      <a:moveTo>
                        <a:pt x="701981" y="350991"/>
                      </a:moveTo>
                      <a:cubicBezTo>
                        <a:pt x="701981" y="544837"/>
                        <a:pt x="544837" y="701981"/>
                        <a:pt x="350991" y="701981"/>
                      </a:cubicBezTo>
                      <a:cubicBezTo>
                        <a:pt x="157144" y="701981"/>
                        <a:pt x="0" y="544837"/>
                        <a:pt x="0" y="350991"/>
                      </a:cubicBezTo>
                      <a:cubicBezTo>
                        <a:pt x="0" y="157144"/>
                        <a:pt x="157144" y="0"/>
                        <a:pt x="350991" y="0"/>
                      </a:cubicBezTo>
                      <a:cubicBezTo>
                        <a:pt x="544837" y="0"/>
                        <a:pt x="701981" y="157144"/>
                        <a:pt x="701981" y="350991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CAA94A80-D58F-406B-897D-9394D573D273}"/>
                  </a:ext>
                </a:extLst>
              </p:cNvPr>
              <p:cNvSpPr/>
              <p:nvPr/>
            </p:nvSpPr>
            <p:spPr>
              <a:xfrm>
                <a:off x="743520" y="1548178"/>
                <a:ext cx="3604926" cy="762067"/>
              </a:xfrm>
              <a:prstGeom prst="roundRect">
                <a:avLst>
                  <a:gd name="adj" fmla="val 50000"/>
                </a:avLst>
              </a:prstGeom>
              <a:noFill/>
              <a:ln w="12697" cap="flat">
                <a:solidFill>
                  <a:srgbClr val="0078D4"/>
                </a:solidFill>
                <a:custDash>
                  <a:ds d="224250" sp="224250"/>
                </a:custDash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EE14C25A-E53E-4AE0-87CE-F35CAE8A40D1}"/>
              </a:ext>
            </a:extLst>
          </p:cNvPr>
          <p:cNvSpPr txBox="1"/>
          <p:nvPr/>
        </p:nvSpPr>
        <p:spPr>
          <a:xfrm>
            <a:off x="1351640" y="2323929"/>
            <a:ext cx="3909169" cy="459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Provide fully managed virtual desktops (DaaS) and apps through Azure Virtual Desktop.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94A1E135-E84F-4D29-ADD1-2FA8FB7DEDD0}"/>
              </a:ext>
            </a:extLst>
          </p:cNvPr>
          <p:cNvSpPr txBox="1"/>
          <p:nvPr/>
        </p:nvSpPr>
        <p:spPr>
          <a:xfrm>
            <a:off x="1351640" y="4112111"/>
            <a:ext cx="4953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Desktop as a Service and related services through Cloud Solution Provider (CSP) program.</a:t>
            </a:r>
            <a:endParaRPr lang="en-IN" sz="1200" spc="0" baseline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  <a:sym typeface="Segoe UI"/>
              <a:rtl val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372DEE6-5511-4461-A713-EF7DDBCC4EC9}"/>
              </a:ext>
            </a:extLst>
          </p:cNvPr>
          <p:cNvSpPr txBox="1"/>
          <p:nvPr/>
        </p:nvSpPr>
        <p:spPr>
          <a:xfrm>
            <a:off x="1219334" y="4586168"/>
            <a:ext cx="518757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1775" lvl="0" defTabSz="932742">
              <a:defRPr/>
            </a:pPr>
            <a:r>
              <a:rPr lang="en-US" sz="1200">
                <a:solidFill>
                  <a:srgbClr val="50505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hlinkClick r:id="rId2"/>
              </a:rPr>
              <a:t>Learn how to become a CSP Provider.</a:t>
            </a:r>
            <a:endParaRPr lang="en-US" sz="1200">
              <a:solidFill>
                <a:srgbClr val="50505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B165A396-A403-44AC-B12F-058E5EC1323C}"/>
              </a:ext>
            </a:extLst>
          </p:cNvPr>
          <p:cNvSpPr txBox="1"/>
          <p:nvPr/>
        </p:nvSpPr>
        <p:spPr>
          <a:xfrm>
            <a:off x="1351640" y="6042287"/>
            <a:ext cx="4665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Azure: Azure Everywhere, Azure Deployment offers, ECIF, </a:t>
            </a:r>
            <a:r>
              <a:rPr lang="en-US" sz="12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hlinkClick r:id="rId3"/>
                <a:rtl val="0"/>
              </a:rPr>
              <a:t>Advanced </a:t>
            </a:r>
          </a:p>
          <a:p>
            <a:pPr algn="l"/>
            <a:r>
              <a:rPr lang="en-US" sz="12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hlinkClick r:id="rId3"/>
                <a:rtl val="0"/>
              </a:rPr>
              <a:t>Specialization</a:t>
            </a:r>
            <a:r>
              <a:rPr lang="en-US" sz="12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, </a:t>
            </a:r>
            <a:r>
              <a:rPr lang="en-US" sz="120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hlinkClick r:id="rId4"/>
                <a:rtl val="0"/>
              </a:rPr>
              <a:t>AMMP</a:t>
            </a:r>
            <a:r>
              <a:rPr lang="en-US" sz="12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, </a:t>
            </a:r>
            <a:r>
              <a:rPr lang="en-US" sz="12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hlinkClick r:id="rId5"/>
                <a:rtl val="0"/>
              </a:rPr>
              <a:t>Azure Immersion Workshop</a:t>
            </a:r>
            <a:r>
              <a:rPr lang="en-US" sz="12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, </a:t>
            </a:r>
            <a:r>
              <a:rPr lang="en-US" sz="12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hlinkClick r:id="rId6"/>
                <a:rtl val="0"/>
              </a:rPr>
              <a:t>Exam AZ-140</a:t>
            </a:r>
            <a:endParaRPr lang="en-US" sz="1200" spc="0" baseline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  <a:sym typeface="Segoe UI"/>
              <a:rtl val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3E49D963-EA18-4B04-8BA0-99ED6B140FAC}"/>
              </a:ext>
            </a:extLst>
          </p:cNvPr>
          <p:cNvSpPr txBox="1"/>
          <p:nvPr/>
        </p:nvSpPr>
        <p:spPr>
          <a:xfrm>
            <a:off x="257332" y="257924"/>
            <a:ext cx="5592428" cy="4925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IN" sz="3201" spc="0" baseline="0">
                <a:solidFill>
                  <a:srgbClr val="0078D4"/>
                </a:solidFill>
                <a:latin typeface="Segoe UI Semibold (Headings)"/>
                <a:cs typeface="Segoe UI Semibold" panose="020B0702040204020203" pitchFamily="34" charset="0"/>
                <a:sym typeface="Segoe UI"/>
                <a:rtl val="0"/>
              </a:rPr>
              <a:t>Opportunities by partner type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3C10DF96-117C-4298-A721-C0928324F4C9}"/>
              </a:ext>
            </a:extLst>
          </p:cNvPr>
          <p:cNvSpPr txBox="1"/>
          <p:nvPr/>
        </p:nvSpPr>
        <p:spPr>
          <a:xfrm>
            <a:off x="257332" y="892738"/>
            <a:ext cx="572483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Desktop as a Service Provider (Hosting Partners, SIs)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B5E1DA2-6973-48EB-B744-2F100E223D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3" r="14465"/>
          <a:stretch/>
        </p:blipFill>
        <p:spPr>
          <a:xfrm>
            <a:off x="6804289" y="0"/>
            <a:ext cx="5632186" cy="699452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49C43BA9-1BAB-4FD3-8C02-F96F6F9C6D1D}"/>
              </a:ext>
            </a:extLst>
          </p:cNvPr>
          <p:cNvSpPr txBox="1"/>
          <p:nvPr/>
        </p:nvSpPr>
        <p:spPr>
          <a:xfrm>
            <a:off x="1588533" y="1591533"/>
            <a:ext cx="1828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spc="0" baseline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Service model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83820EC-0D4B-46E8-A59B-86498A2F096B}"/>
              </a:ext>
            </a:extLst>
          </p:cNvPr>
          <p:cNvSpPr txBox="1"/>
          <p:nvPr/>
        </p:nvSpPr>
        <p:spPr>
          <a:xfrm>
            <a:off x="1588533" y="3473054"/>
            <a:ext cx="185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spc="-40" baseline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GTM/Licensing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70593B2-3388-4CBB-A20E-26FE1C53ED59}"/>
              </a:ext>
            </a:extLst>
          </p:cNvPr>
          <p:cNvSpPr txBox="1"/>
          <p:nvPr/>
        </p:nvSpPr>
        <p:spPr>
          <a:xfrm>
            <a:off x="1588533" y="5410834"/>
            <a:ext cx="2353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spc="0" baseline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Programs/Support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065B8FE6-B511-4054-8AF5-8029209129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787" y="1609450"/>
            <a:ext cx="406400" cy="4064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D2C6062-2886-4432-81B1-F7FF3228F2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787" y="5375427"/>
            <a:ext cx="406400" cy="4064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665CAF4-BE6D-4D4B-8CC1-5B92929DBC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9787" y="34924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04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B73DA49-81FC-4C12-8A49-9CBCB0098784}"/>
              </a:ext>
            </a:extLst>
          </p:cNvPr>
          <p:cNvSpPr txBox="1"/>
          <p:nvPr/>
        </p:nvSpPr>
        <p:spPr>
          <a:xfrm>
            <a:off x="258945" y="254514"/>
            <a:ext cx="4291816" cy="4925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IN" sz="3201" spc="0" baseline="0">
                <a:solidFill>
                  <a:srgbClr val="0078D4"/>
                </a:solidFill>
                <a:latin typeface="Segoe UI Semibold (Headings)"/>
                <a:cs typeface="Segoe UI Semibold" panose="020B0702040204020203" pitchFamily="34" charset="0"/>
                <a:sym typeface="Segoe UI"/>
                <a:rtl val="0"/>
              </a:rPr>
              <a:t>Business Opportunities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9F2089-CCE5-4D75-BFFC-C87A380958F8}"/>
              </a:ext>
            </a:extLst>
          </p:cNvPr>
          <p:cNvSpPr txBox="1"/>
          <p:nvPr/>
        </p:nvSpPr>
        <p:spPr>
          <a:xfrm>
            <a:off x="258945" y="895561"/>
            <a:ext cx="1193480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Increase margins and customer value while lowering costs when you help customers move from on premises virtualization to Azure Virtual Desktop.</a:t>
            </a:r>
          </a:p>
        </p:txBody>
      </p:sp>
      <p:grpSp>
        <p:nvGrpSpPr>
          <p:cNvPr id="49" name="Graphic 4">
            <a:extLst>
              <a:ext uri="{FF2B5EF4-FFF2-40B4-BE49-F238E27FC236}">
                <a16:creationId xmlns:a16="http://schemas.microsoft.com/office/drawing/2014/main" id="{785259BE-13EF-4D3F-9C3C-06004EEC442E}"/>
              </a:ext>
            </a:extLst>
          </p:cNvPr>
          <p:cNvGrpSpPr/>
          <p:nvPr/>
        </p:nvGrpSpPr>
        <p:grpSpPr>
          <a:xfrm>
            <a:off x="311387" y="1940479"/>
            <a:ext cx="11824814" cy="4020575"/>
            <a:chOff x="325711" y="1940480"/>
            <a:chExt cx="11824814" cy="4020575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DE233072-BD20-4293-B6E7-0C1E7C102588}"/>
                </a:ext>
              </a:extLst>
            </p:cNvPr>
            <p:cNvSpPr/>
            <p:nvPr/>
          </p:nvSpPr>
          <p:spPr>
            <a:xfrm>
              <a:off x="325711" y="2169393"/>
              <a:ext cx="11824814" cy="3571643"/>
            </a:xfrm>
            <a:prstGeom prst="roundRect">
              <a:avLst/>
            </a:prstGeom>
            <a:solidFill>
              <a:srgbClr val="243A5E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2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D50596C-0132-43B6-8A02-EE25F4868015}"/>
                </a:ext>
              </a:extLst>
            </p:cNvPr>
            <p:cNvSpPr/>
            <p:nvPr/>
          </p:nvSpPr>
          <p:spPr>
            <a:xfrm>
              <a:off x="4186989" y="1940480"/>
              <a:ext cx="4020576" cy="4020575"/>
            </a:xfrm>
            <a:custGeom>
              <a:avLst/>
              <a:gdLst>
                <a:gd name="connsiteX0" fmla="*/ 4020577 w 4020576"/>
                <a:gd name="connsiteY0" fmla="*/ 2010288 h 4020575"/>
                <a:gd name="connsiteX1" fmla="*/ 2010288 w 4020576"/>
                <a:gd name="connsiteY1" fmla="*/ 4020576 h 4020575"/>
                <a:gd name="connsiteX2" fmla="*/ 0 w 4020576"/>
                <a:gd name="connsiteY2" fmla="*/ 2010288 h 4020575"/>
                <a:gd name="connsiteX3" fmla="*/ 2010288 w 4020576"/>
                <a:gd name="connsiteY3" fmla="*/ 0 h 4020575"/>
                <a:gd name="connsiteX4" fmla="*/ 4020577 w 4020576"/>
                <a:gd name="connsiteY4" fmla="*/ 2010288 h 402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20576" h="4020575">
                  <a:moveTo>
                    <a:pt x="4020577" y="2010288"/>
                  </a:moveTo>
                  <a:cubicBezTo>
                    <a:pt x="4020577" y="3120539"/>
                    <a:pt x="3120540" y="4020576"/>
                    <a:pt x="2010288" y="4020576"/>
                  </a:cubicBezTo>
                  <a:cubicBezTo>
                    <a:pt x="900037" y="4020576"/>
                    <a:pt x="0" y="3120539"/>
                    <a:pt x="0" y="2010288"/>
                  </a:cubicBezTo>
                  <a:cubicBezTo>
                    <a:pt x="0" y="900037"/>
                    <a:pt x="900037" y="0"/>
                    <a:pt x="2010288" y="0"/>
                  </a:cubicBezTo>
                  <a:cubicBezTo>
                    <a:pt x="3120540" y="0"/>
                    <a:pt x="4020577" y="900037"/>
                    <a:pt x="4020577" y="2010288"/>
                  </a:cubicBezTo>
                  <a:close/>
                </a:path>
              </a:pathLst>
            </a:custGeom>
            <a:solidFill>
              <a:srgbClr val="FFFFFF"/>
            </a:solidFill>
            <a:ln w="241238" cap="flat">
              <a:solidFill>
                <a:srgbClr val="243A5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50"/>
            </a:p>
          </p:txBody>
        </p:sp>
      </p:grp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879D1A0-40D5-4743-9578-426DCDD0D421}"/>
              </a:ext>
            </a:extLst>
          </p:cNvPr>
          <p:cNvSpPr/>
          <p:nvPr/>
        </p:nvSpPr>
        <p:spPr>
          <a:xfrm>
            <a:off x="2944357" y="6109303"/>
            <a:ext cx="6550300" cy="449948"/>
          </a:xfrm>
          <a:custGeom>
            <a:avLst/>
            <a:gdLst>
              <a:gd name="connsiteX0" fmla="*/ 6550301 w 6550300"/>
              <a:gd name="connsiteY0" fmla="*/ 224974 h 449948"/>
              <a:gd name="connsiteX1" fmla="*/ 3275150 w 6550300"/>
              <a:gd name="connsiteY1" fmla="*/ 449949 h 449948"/>
              <a:gd name="connsiteX2" fmla="*/ 0 w 6550300"/>
              <a:gd name="connsiteY2" fmla="*/ 224974 h 449948"/>
              <a:gd name="connsiteX3" fmla="*/ 3275150 w 6550300"/>
              <a:gd name="connsiteY3" fmla="*/ 0 h 449948"/>
              <a:gd name="connsiteX4" fmla="*/ 6550301 w 6550300"/>
              <a:gd name="connsiteY4" fmla="*/ 224974 h 44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0300" h="449948">
                <a:moveTo>
                  <a:pt x="6550301" y="224974"/>
                </a:moveTo>
                <a:cubicBezTo>
                  <a:pt x="6550301" y="349224"/>
                  <a:pt x="5083966" y="449949"/>
                  <a:pt x="3275150" y="449949"/>
                </a:cubicBezTo>
                <a:cubicBezTo>
                  <a:pt x="1466335" y="449949"/>
                  <a:pt x="0" y="349224"/>
                  <a:pt x="0" y="224974"/>
                </a:cubicBezTo>
                <a:cubicBezTo>
                  <a:pt x="0" y="100724"/>
                  <a:pt x="1466334" y="0"/>
                  <a:pt x="3275150" y="0"/>
                </a:cubicBezTo>
                <a:cubicBezTo>
                  <a:pt x="5083966" y="0"/>
                  <a:pt x="6550301" y="100725"/>
                  <a:pt x="6550301" y="224974"/>
                </a:cubicBezTo>
                <a:close/>
              </a:path>
            </a:pathLst>
          </a:custGeom>
          <a:solidFill>
            <a:srgbClr val="2F2F2F">
              <a:alpha val="20000"/>
            </a:srgbClr>
          </a:solidFill>
          <a:ln w="12697" cap="flat">
            <a:noFill/>
            <a:prstDash val="solid"/>
            <a:miter/>
          </a:ln>
          <a:effectLst>
            <a:softEdge rad="127000"/>
          </a:effectLst>
        </p:spPr>
        <p:txBody>
          <a:bodyPr rtlCol="0" anchor="ctr"/>
          <a:lstStyle/>
          <a:p>
            <a:endParaRPr lang="en-I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19ECF5-F963-40EF-A9BD-312C5A789613}"/>
              </a:ext>
            </a:extLst>
          </p:cNvPr>
          <p:cNvGrpSpPr/>
          <p:nvPr/>
        </p:nvGrpSpPr>
        <p:grpSpPr>
          <a:xfrm>
            <a:off x="302884" y="1940480"/>
            <a:ext cx="11830706" cy="4020576"/>
            <a:chOff x="325711" y="1940480"/>
            <a:chExt cx="11830706" cy="4020576"/>
          </a:xfrm>
        </p:grpSpPr>
        <p:sp>
          <p:nvSpPr>
            <p:cNvPr id="48" name="Chord 47">
              <a:extLst>
                <a:ext uri="{FF2B5EF4-FFF2-40B4-BE49-F238E27FC236}">
                  <a16:creationId xmlns:a16="http://schemas.microsoft.com/office/drawing/2014/main" id="{2838E581-9E61-45FD-9DAC-EDC869113C49}"/>
                </a:ext>
              </a:extLst>
            </p:cNvPr>
            <p:cNvSpPr/>
            <p:nvPr/>
          </p:nvSpPr>
          <p:spPr>
            <a:xfrm rot="17556857">
              <a:off x="4186989" y="1940480"/>
              <a:ext cx="4020576" cy="4020575"/>
            </a:xfrm>
            <a:prstGeom prst="chord">
              <a:avLst>
                <a:gd name="adj1" fmla="val 4126619"/>
                <a:gd name="adj2" fmla="val 14801246"/>
              </a:avLst>
            </a:prstGeom>
            <a:solidFill>
              <a:srgbClr val="FFFFFF"/>
            </a:solidFill>
            <a:ln w="241238" cap="flat">
              <a:solidFill>
                <a:srgbClr val="0078D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41300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BE7BAEC2-9AB9-4B32-95C8-7CBFC4276C3A}"/>
                </a:ext>
              </a:extLst>
            </p:cNvPr>
            <p:cNvSpPr/>
            <p:nvPr/>
          </p:nvSpPr>
          <p:spPr>
            <a:xfrm>
              <a:off x="325711" y="3825129"/>
              <a:ext cx="11830706" cy="1934957"/>
            </a:xfrm>
            <a:custGeom>
              <a:avLst/>
              <a:gdLst>
                <a:gd name="connsiteX0" fmla="*/ 0 w 11824814"/>
                <a:gd name="connsiteY0" fmla="*/ 595286 h 3571643"/>
                <a:gd name="connsiteX1" fmla="*/ 595286 w 11824814"/>
                <a:gd name="connsiteY1" fmla="*/ 0 h 3571643"/>
                <a:gd name="connsiteX2" fmla="*/ 11229528 w 11824814"/>
                <a:gd name="connsiteY2" fmla="*/ 0 h 3571643"/>
                <a:gd name="connsiteX3" fmla="*/ 11824814 w 11824814"/>
                <a:gd name="connsiteY3" fmla="*/ 595286 h 3571643"/>
                <a:gd name="connsiteX4" fmla="*/ 11824814 w 11824814"/>
                <a:gd name="connsiteY4" fmla="*/ 2976357 h 3571643"/>
                <a:gd name="connsiteX5" fmla="*/ 11229528 w 11824814"/>
                <a:gd name="connsiteY5" fmla="*/ 3571643 h 3571643"/>
                <a:gd name="connsiteX6" fmla="*/ 595286 w 11824814"/>
                <a:gd name="connsiteY6" fmla="*/ 3571643 h 3571643"/>
                <a:gd name="connsiteX7" fmla="*/ 0 w 11824814"/>
                <a:gd name="connsiteY7" fmla="*/ 2976357 h 3571643"/>
                <a:gd name="connsiteX8" fmla="*/ 0 w 11824814"/>
                <a:gd name="connsiteY8" fmla="*/ 595286 h 3571643"/>
                <a:gd name="connsiteX0" fmla="*/ 0 w 11837514"/>
                <a:gd name="connsiteY0" fmla="*/ 2043086 h 3571643"/>
                <a:gd name="connsiteX1" fmla="*/ 607986 w 11837514"/>
                <a:gd name="connsiteY1" fmla="*/ 0 h 3571643"/>
                <a:gd name="connsiteX2" fmla="*/ 11242228 w 11837514"/>
                <a:gd name="connsiteY2" fmla="*/ 0 h 3571643"/>
                <a:gd name="connsiteX3" fmla="*/ 11837514 w 11837514"/>
                <a:gd name="connsiteY3" fmla="*/ 595286 h 3571643"/>
                <a:gd name="connsiteX4" fmla="*/ 11837514 w 11837514"/>
                <a:gd name="connsiteY4" fmla="*/ 2976357 h 3571643"/>
                <a:gd name="connsiteX5" fmla="*/ 11242228 w 11837514"/>
                <a:gd name="connsiteY5" fmla="*/ 3571643 h 3571643"/>
                <a:gd name="connsiteX6" fmla="*/ 607986 w 11837514"/>
                <a:gd name="connsiteY6" fmla="*/ 3571643 h 3571643"/>
                <a:gd name="connsiteX7" fmla="*/ 12700 w 11837514"/>
                <a:gd name="connsiteY7" fmla="*/ 2976357 h 3571643"/>
                <a:gd name="connsiteX8" fmla="*/ 0 w 11837514"/>
                <a:gd name="connsiteY8" fmla="*/ 2043086 h 3571643"/>
                <a:gd name="connsiteX0" fmla="*/ 0 w 11845040"/>
                <a:gd name="connsiteY0" fmla="*/ 2195483 h 3724040"/>
                <a:gd name="connsiteX1" fmla="*/ 607986 w 11845040"/>
                <a:gd name="connsiteY1" fmla="*/ 152397 h 3724040"/>
                <a:gd name="connsiteX2" fmla="*/ 11242228 w 11845040"/>
                <a:gd name="connsiteY2" fmla="*/ 152397 h 3724040"/>
                <a:gd name="connsiteX3" fmla="*/ 11837514 w 11845040"/>
                <a:gd name="connsiteY3" fmla="*/ 747683 h 3724040"/>
                <a:gd name="connsiteX4" fmla="*/ 11837514 w 11845040"/>
                <a:gd name="connsiteY4" fmla="*/ 3128754 h 3724040"/>
                <a:gd name="connsiteX5" fmla="*/ 11242228 w 11845040"/>
                <a:gd name="connsiteY5" fmla="*/ 3724040 h 3724040"/>
                <a:gd name="connsiteX6" fmla="*/ 607986 w 11845040"/>
                <a:gd name="connsiteY6" fmla="*/ 3724040 h 3724040"/>
                <a:gd name="connsiteX7" fmla="*/ 12700 w 11845040"/>
                <a:gd name="connsiteY7" fmla="*/ 3128754 h 3724040"/>
                <a:gd name="connsiteX8" fmla="*/ 0 w 11845040"/>
                <a:gd name="connsiteY8" fmla="*/ 2195483 h 3724040"/>
                <a:gd name="connsiteX0" fmla="*/ 0 w 11839630"/>
                <a:gd name="connsiteY0" fmla="*/ 2043086 h 3571643"/>
                <a:gd name="connsiteX1" fmla="*/ 607986 w 11839630"/>
                <a:gd name="connsiteY1" fmla="*/ 0 h 3571643"/>
                <a:gd name="connsiteX2" fmla="*/ 11242228 w 11839630"/>
                <a:gd name="connsiteY2" fmla="*/ 0 h 3571643"/>
                <a:gd name="connsiteX3" fmla="*/ 11829047 w 11839630"/>
                <a:gd name="connsiteY3" fmla="*/ 1721352 h 3571643"/>
                <a:gd name="connsiteX4" fmla="*/ 11837514 w 11839630"/>
                <a:gd name="connsiteY4" fmla="*/ 2976357 h 3571643"/>
                <a:gd name="connsiteX5" fmla="*/ 11242228 w 11839630"/>
                <a:gd name="connsiteY5" fmla="*/ 3571643 h 3571643"/>
                <a:gd name="connsiteX6" fmla="*/ 607986 w 11839630"/>
                <a:gd name="connsiteY6" fmla="*/ 3571643 h 3571643"/>
                <a:gd name="connsiteX7" fmla="*/ 12700 w 11839630"/>
                <a:gd name="connsiteY7" fmla="*/ 2976357 h 3571643"/>
                <a:gd name="connsiteX8" fmla="*/ 0 w 11839630"/>
                <a:gd name="connsiteY8" fmla="*/ 2043086 h 3571643"/>
                <a:gd name="connsiteX0" fmla="*/ 0 w 11875449"/>
                <a:gd name="connsiteY0" fmla="*/ 2043086 h 3571643"/>
                <a:gd name="connsiteX1" fmla="*/ 607986 w 11875449"/>
                <a:gd name="connsiteY1" fmla="*/ 0 h 3571643"/>
                <a:gd name="connsiteX2" fmla="*/ 11242228 w 11875449"/>
                <a:gd name="connsiteY2" fmla="*/ 0 h 3571643"/>
                <a:gd name="connsiteX3" fmla="*/ 11829047 w 11875449"/>
                <a:gd name="connsiteY3" fmla="*/ 1721352 h 3571643"/>
                <a:gd name="connsiteX4" fmla="*/ 11837514 w 11875449"/>
                <a:gd name="connsiteY4" fmla="*/ 2976357 h 3571643"/>
                <a:gd name="connsiteX5" fmla="*/ 11242228 w 11875449"/>
                <a:gd name="connsiteY5" fmla="*/ 3571643 h 3571643"/>
                <a:gd name="connsiteX6" fmla="*/ 607986 w 11875449"/>
                <a:gd name="connsiteY6" fmla="*/ 3571643 h 3571643"/>
                <a:gd name="connsiteX7" fmla="*/ 12700 w 11875449"/>
                <a:gd name="connsiteY7" fmla="*/ 2976357 h 3571643"/>
                <a:gd name="connsiteX8" fmla="*/ 0 w 11875449"/>
                <a:gd name="connsiteY8" fmla="*/ 2043086 h 3571643"/>
                <a:gd name="connsiteX0" fmla="*/ 0 w 11875449"/>
                <a:gd name="connsiteY0" fmla="*/ 2043086 h 3571643"/>
                <a:gd name="connsiteX1" fmla="*/ 607986 w 11875449"/>
                <a:gd name="connsiteY1" fmla="*/ 0 h 3571643"/>
                <a:gd name="connsiteX2" fmla="*/ 11829047 w 11875449"/>
                <a:gd name="connsiteY2" fmla="*/ 1721352 h 3571643"/>
                <a:gd name="connsiteX3" fmla="*/ 11837514 w 11875449"/>
                <a:gd name="connsiteY3" fmla="*/ 2976357 h 3571643"/>
                <a:gd name="connsiteX4" fmla="*/ 11242228 w 11875449"/>
                <a:gd name="connsiteY4" fmla="*/ 3571643 h 3571643"/>
                <a:gd name="connsiteX5" fmla="*/ 607986 w 11875449"/>
                <a:gd name="connsiteY5" fmla="*/ 3571643 h 3571643"/>
                <a:gd name="connsiteX6" fmla="*/ 12700 w 11875449"/>
                <a:gd name="connsiteY6" fmla="*/ 2976357 h 3571643"/>
                <a:gd name="connsiteX7" fmla="*/ 0 w 11875449"/>
                <a:gd name="connsiteY7" fmla="*/ 2043086 h 3571643"/>
                <a:gd name="connsiteX0" fmla="*/ 0 w 11875449"/>
                <a:gd name="connsiteY0" fmla="*/ 368150 h 1896707"/>
                <a:gd name="connsiteX1" fmla="*/ 11829047 w 11875449"/>
                <a:gd name="connsiteY1" fmla="*/ 46416 h 1896707"/>
                <a:gd name="connsiteX2" fmla="*/ 11837514 w 11875449"/>
                <a:gd name="connsiteY2" fmla="*/ 1301421 h 1896707"/>
                <a:gd name="connsiteX3" fmla="*/ 11242228 w 11875449"/>
                <a:gd name="connsiteY3" fmla="*/ 1896707 h 1896707"/>
                <a:gd name="connsiteX4" fmla="*/ 607986 w 11875449"/>
                <a:gd name="connsiteY4" fmla="*/ 1896707 h 1896707"/>
                <a:gd name="connsiteX5" fmla="*/ 12700 w 11875449"/>
                <a:gd name="connsiteY5" fmla="*/ 1301421 h 1896707"/>
                <a:gd name="connsiteX6" fmla="*/ 0 w 11875449"/>
                <a:gd name="connsiteY6" fmla="*/ 368150 h 1896707"/>
                <a:gd name="connsiteX0" fmla="*/ 0 w 11875449"/>
                <a:gd name="connsiteY0" fmla="*/ 352773 h 1881330"/>
                <a:gd name="connsiteX1" fmla="*/ 11829047 w 11875449"/>
                <a:gd name="connsiteY1" fmla="*/ 31039 h 1881330"/>
                <a:gd name="connsiteX2" fmla="*/ 11837514 w 11875449"/>
                <a:gd name="connsiteY2" fmla="*/ 1286044 h 1881330"/>
                <a:gd name="connsiteX3" fmla="*/ 11242228 w 11875449"/>
                <a:gd name="connsiteY3" fmla="*/ 1881330 h 1881330"/>
                <a:gd name="connsiteX4" fmla="*/ 607986 w 11875449"/>
                <a:gd name="connsiteY4" fmla="*/ 1881330 h 1881330"/>
                <a:gd name="connsiteX5" fmla="*/ 12700 w 11875449"/>
                <a:gd name="connsiteY5" fmla="*/ 1286044 h 1881330"/>
                <a:gd name="connsiteX6" fmla="*/ 0 w 11875449"/>
                <a:gd name="connsiteY6" fmla="*/ 352773 h 1881330"/>
                <a:gd name="connsiteX0" fmla="*/ 0 w 11837514"/>
                <a:gd name="connsiteY0" fmla="*/ 321757 h 1850314"/>
                <a:gd name="connsiteX1" fmla="*/ 11829047 w 11837514"/>
                <a:gd name="connsiteY1" fmla="*/ 23 h 1850314"/>
                <a:gd name="connsiteX2" fmla="*/ 11837514 w 11837514"/>
                <a:gd name="connsiteY2" fmla="*/ 1255028 h 1850314"/>
                <a:gd name="connsiteX3" fmla="*/ 11242228 w 11837514"/>
                <a:gd name="connsiteY3" fmla="*/ 1850314 h 1850314"/>
                <a:gd name="connsiteX4" fmla="*/ 607986 w 11837514"/>
                <a:gd name="connsiteY4" fmla="*/ 1850314 h 1850314"/>
                <a:gd name="connsiteX5" fmla="*/ 12700 w 11837514"/>
                <a:gd name="connsiteY5" fmla="*/ 1255028 h 1850314"/>
                <a:gd name="connsiteX6" fmla="*/ 0 w 11837514"/>
                <a:gd name="connsiteY6" fmla="*/ 321757 h 1850314"/>
                <a:gd name="connsiteX0" fmla="*/ 4233 w 12694146"/>
                <a:gd name="connsiteY0" fmla="*/ 41702 h 1976659"/>
                <a:gd name="connsiteX1" fmla="*/ 11816347 w 12694146"/>
                <a:gd name="connsiteY1" fmla="*/ 126368 h 1976659"/>
                <a:gd name="connsiteX2" fmla="*/ 11824814 w 12694146"/>
                <a:gd name="connsiteY2" fmla="*/ 1381373 h 1976659"/>
                <a:gd name="connsiteX3" fmla="*/ 11229528 w 12694146"/>
                <a:gd name="connsiteY3" fmla="*/ 1976659 h 1976659"/>
                <a:gd name="connsiteX4" fmla="*/ 595286 w 12694146"/>
                <a:gd name="connsiteY4" fmla="*/ 1976659 h 1976659"/>
                <a:gd name="connsiteX5" fmla="*/ 0 w 12694146"/>
                <a:gd name="connsiteY5" fmla="*/ 1381373 h 1976659"/>
                <a:gd name="connsiteX6" fmla="*/ 4233 w 12694146"/>
                <a:gd name="connsiteY6" fmla="*/ 41702 h 1976659"/>
                <a:gd name="connsiteX0" fmla="*/ 4233 w 12696038"/>
                <a:gd name="connsiteY0" fmla="*/ 41702 h 1976659"/>
                <a:gd name="connsiteX1" fmla="*/ 11816347 w 12696038"/>
                <a:gd name="connsiteY1" fmla="*/ 126368 h 1976659"/>
                <a:gd name="connsiteX2" fmla="*/ 11824814 w 12696038"/>
                <a:gd name="connsiteY2" fmla="*/ 1381373 h 1976659"/>
                <a:gd name="connsiteX3" fmla="*/ 11229528 w 12696038"/>
                <a:gd name="connsiteY3" fmla="*/ 1976659 h 1976659"/>
                <a:gd name="connsiteX4" fmla="*/ 595286 w 12696038"/>
                <a:gd name="connsiteY4" fmla="*/ 1976659 h 1976659"/>
                <a:gd name="connsiteX5" fmla="*/ 0 w 12696038"/>
                <a:gd name="connsiteY5" fmla="*/ 1381373 h 1976659"/>
                <a:gd name="connsiteX6" fmla="*/ 4233 w 12696038"/>
                <a:gd name="connsiteY6" fmla="*/ 41702 h 1976659"/>
                <a:gd name="connsiteX0" fmla="*/ 4233 w 11830706"/>
                <a:gd name="connsiteY0" fmla="*/ 0 h 1934957"/>
                <a:gd name="connsiteX1" fmla="*/ 11816347 w 11830706"/>
                <a:gd name="connsiteY1" fmla="*/ 84666 h 1934957"/>
                <a:gd name="connsiteX2" fmla="*/ 11824814 w 11830706"/>
                <a:gd name="connsiteY2" fmla="*/ 1339671 h 1934957"/>
                <a:gd name="connsiteX3" fmla="*/ 11229528 w 11830706"/>
                <a:gd name="connsiteY3" fmla="*/ 1934957 h 1934957"/>
                <a:gd name="connsiteX4" fmla="*/ 595286 w 11830706"/>
                <a:gd name="connsiteY4" fmla="*/ 1934957 h 1934957"/>
                <a:gd name="connsiteX5" fmla="*/ 0 w 11830706"/>
                <a:gd name="connsiteY5" fmla="*/ 1339671 h 1934957"/>
                <a:gd name="connsiteX6" fmla="*/ 4233 w 11830706"/>
                <a:gd name="connsiteY6" fmla="*/ 0 h 1934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30706" h="1934957">
                  <a:moveTo>
                    <a:pt x="4233" y="0"/>
                  </a:moveTo>
                  <a:cubicBezTo>
                    <a:pt x="17824" y="2499"/>
                    <a:pt x="11798340" y="77145"/>
                    <a:pt x="11816347" y="84666"/>
                  </a:cubicBezTo>
                  <a:cubicBezTo>
                    <a:pt x="11834354" y="92187"/>
                    <a:pt x="11833281" y="1316448"/>
                    <a:pt x="11824814" y="1339671"/>
                  </a:cubicBezTo>
                  <a:cubicBezTo>
                    <a:pt x="11824814" y="1668438"/>
                    <a:pt x="11558295" y="1934957"/>
                    <a:pt x="11229528" y="1934957"/>
                  </a:cubicBezTo>
                  <a:lnTo>
                    <a:pt x="595286" y="1934957"/>
                  </a:lnTo>
                  <a:cubicBezTo>
                    <a:pt x="266519" y="1934957"/>
                    <a:pt x="0" y="1668438"/>
                    <a:pt x="0" y="1339671"/>
                  </a:cubicBezTo>
                  <a:cubicBezTo>
                    <a:pt x="0" y="545981"/>
                    <a:pt x="4233" y="793690"/>
                    <a:pt x="4233" y="0"/>
                  </a:cubicBezTo>
                  <a:close/>
                </a:path>
              </a:pathLst>
            </a:custGeom>
            <a:solidFill>
              <a:srgbClr val="0078D4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200"/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3C44172A-9DC5-4629-8BD3-E82433C3623F}"/>
              </a:ext>
            </a:extLst>
          </p:cNvPr>
          <p:cNvSpPr/>
          <p:nvPr/>
        </p:nvSpPr>
        <p:spPr>
          <a:xfrm>
            <a:off x="4302888" y="3847354"/>
            <a:ext cx="3785393" cy="2020464"/>
          </a:xfrm>
          <a:custGeom>
            <a:avLst/>
            <a:gdLst>
              <a:gd name="connsiteX0" fmla="*/ 0 w 3780485"/>
              <a:gd name="connsiteY0" fmla="*/ 0 h 1936228"/>
              <a:gd name="connsiteX1" fmla="*/ 0 w 3780485"/>
              <a:gd name="connsiteY1" fmla="*/ 31885 h 1936228"/>
              <a:gd name="connsiteX2" fmla="*/ 1890243 w 3780485"/>
              <a:gd name="connsiteY2" fmla="*/ 1936228 h 1936228"/>
              <a:gd name="connsiteX3" fmla="*/ 3780486 w 3780485"/>
              <a:gd name="connsiteY3" fmla="*/ 31885 h 1936228"/>
              <a:gd name="connsiteX4" fmla="*/ 3780486 w 3780485"/>
              <a:gd name="connsiteY4" fmla="*/ 0 h 1936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0485" h="1936228">
                <a:moveTo>
                  <a:pt x="0" y="0"/>
                </a:moveTo>
                <a:cubicBezTo>
                  <a:pt x="0" y="10671"/>
                  <a:pt x="0" y="21215"/>
                  <a:pt x="0" y="31885"/>
                </a:cubicBezTo>
                <a:cubicBezTo>
                  <a:pt x="0" y="1083714"/>
                  <a:pt x="846290" y="1936228"/>
                  <a:pt x="1890243" y="1936228"/>
                </a:cubicBezTo>
                <a:cubicBezTo>
                  <a:pt x="2934196" y="1936228"/>
                  <a:pt x="3780486" y="1083714"/>
                  <a:pt x="3780486" y="31885"/>
                </a:cubicBezTo>
                <a:cubicBezTo>
                  <a:pt x="3780486" y="21215"/>
                  <a:pt x="3780486" y="10671"/>
                  <a:pt x="3780486" y="0"/>
                </a:cubicBezTo>
                <a:close/>
              </a:path>
            </a:pathLst>
          </a:custGeom>
          <a:solidFill>
            <a:srgbClr val="F2F2F2"/>
          </a:solidFill>
          <a:ln w="12697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EAD74A-7028-4ECD-BE33-1AD79A54F589}"/>
              </a:ext>
            </a:extLst>
          </p:cNvPr>
          <p:cNvGrpSpPr/>
          <p:nvPr/>
        </p:nvGrpSpPr>
        <p:grpSpPr>
          <a:xfrm>
            <a:off x="8249256" y="2786172"/>
            <a:ext cx="3847528" cy="774299"/>
            <a:chOff x="8258570" y="2721106"/>
            <a:chExt cx="3847528" cy="774299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DA595A6-9823-4193-85DC-0C18B3F4B449}"/>
                </a:ext>
              </a:extLst>
            </p:cNvPr>
            <p:cNvSpPr txBox="1"/>
            <p:nvPr/>
          </p:nvSpPr>
          <p:spPr>
            <a:xfrm>
              <a:off x="8258570" y="2721106"/>
              <a:ext cx="15282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IN" sz="1200" spc="0" baseline="0">
                  <a:solidFill>
                    <a:srgbClr val="FFFFFF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  <a:sym typeface="Segoe UI"/>
                  <a:rtl val="0"/>
                </a:rPr>
                <a:t>Infrastructure costs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38FEADA-47D5-44D4-81E5-43965551EA09}"/>
                </a:ext>
              </a:extLst>
            </p:cNvPr>
            <p:cNvSpPr txBox="1"/>
            <p:nvPr/>
          </p:nvSpPr>
          <p:spPr>
            <a:xfrm>
              <a:off x="8258570" y="3033740"/>
              <a:ext cx="38475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IN" sz="1200" spc="0" baseline="0">
                  <a:solidFill>
                    <a:srgbClr val="FFFFFF"/>
                  </a:solidFill>
                  <a:latin typeface="Segoe UI"/>
                  <a:cs typeface="Segoe UI"/>
                  <a:sym typeface="Segoe UI"/>
                  <a:rtl val="0"/>
                </a:rPr>
                <a:t>• </a:t>
              </a:r>
              <a:r>
                <a:rPr lang="en-US" sz="1200" spc="0" baseline="0">
                  <a:solidFill>
                    <a:srgbClr val="FFFFFF"/>
                  </a:solidFill>
                  <a:latin typeface="Segoe UI"/>
                  <a:cs typeface="Segoe UI"/>
                  <a:sym typeface="Segoe UI"/>
                  <a:rtl val="0"/>
                </a:rPr>
                <a:t>Reduce </a:t>
              </a:r>
              <a:r>
                <a:rPr lang="en-US" sz="1200" spc="0" baseline="0" err="1">
                  <a:solidFill>
                    <a:srgbClr val="FFFFFF"/>
                  </a:solidFill>
                  <a:latin typeface="Segoe UI"/>
                  <a:cs typeface="Segoe UI"/>
                  <a:sym typeface="Segoe UI"/>
                  <a:rtl val="0"/>
                </a:rPr>
                <a:t>CapEx</a:t>
              </a:r>
              <a:r>
                <a:rPr lang="en-US" sz="1200" spc="0" baseline="0">
                  <a:solidFill>
                    <a:srgbClr val="FFFFFF"/>
                  </a:solidFill>
                  <a:latin typeface="Segoe UI"/>
                  <a:cs typeface="Segoe UI"/>
                  <a:sym typeface="Segoe UI"/>
                  <a:rtl val="0"/>
                </a:rPr>
                <a:t> moving infrastructure to Azure IaaS.</a:t>
              </a:r>
            </a:p>
            <a:p>
              <a:pPr algn="l"/>
              <a:r>
                <a:rPr lang="en-US" sz="1200" spc="0" baseline="0">
                  <a:solidFill>
                    <a:srgbClr val="FFFFFF"/>
                  </a:solidFill>
                  <a:latin typeface="Segoe UI"/>
                  <a:cs typeface="Segoe UI"/>
                  <a:sym typeface="Segoe UI"/>
                  <a:rtl val="0"/>
                </a:rPr>
                <a:t>• Lower costs with standard environment.</a:t>
              </a:r>
              <a:r>
                <a:rPr lang="en-IN" sz="1200" spc="0" baseline="0">
                  <a:solidFill>
                    <a:srgbClr val="FFFFFF"/>
                  </a:solidFill>
                  <a:latin typeface="Segoe UI"/>
                  <a:cs typeface="Segoe UI"/>
                  <a:sym typeface="Segoe UI"/>
                  <a:rtl val="0"/>
                </a:rPr>
                <a:t> </a:t>
              </a:r>
            </a:p>
          </p:txBody>
        </p:sp>
      </p:grpSp>
      <p:sp>
        <p:nvSpPr>
          <p:cNvPr id="115" name="TextBox 114">
            <a:extLst>
              <a:ext uri="{FF2B5EF4-FFF2-40B4-BE49-F238E27FC236}">
                <a16:creationId xmlns:a16="http://schemas.microsoft.com/office/drawing/2014/main" id="{F4734EFD-23E9-4116-95EA-6600708DF57F}"/>
              </a:ext>
            </a:extLst>
          </p:cNvPr>
          <p:cNvSpPr txBox="1"/>
          <p:nvPr/>
        </p:nvSpPr>
        <p:spPr>
          <a:xfrm>
            <a:off x="598615" y="2683152"/>
            <a:ext cx="2435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-36" baseline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Partner margin and incentive rates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AC6363F1-3C6A-41BF-BC51-B837D917CF74}"/>
              </a:ext>
            </a:extLst>
          </p:cNvPr>
          <p:cNvSpPr txBox="1"/>
          <p:nvPr/>
        </p:nvSpPr>
        <p:spPr>
          <a:xfrm>
            <a:off x="2231741" y="3201825"/>
            <a:ext cx="1901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1200" spc="0" baseline="0">
                <a:solidFill>
                  <a:srgbClr val="FFFFFF"/>
                </a:solidFill>
                <a:latin typeface="Segoe UI"/>
                <a:cs typeface="Segoe UI"/>
                <a:sym typeface="Segoe UI"/>
                <a:rtl val="0"/>
              </a:rPr>
              <a:t>26% Windows/M365 E3 </a:t>
            </a:r>
          </a:p>
          <a:p>
            <a:pPr algn="l"/>
            <a:r>
              <a:rPr lang="en-IN" sz="1200" spc="0" baseline="0">
                <a:solidFill>
                  <a:srgbClr val="FFFFFF"/>
                </a:solidFill>
                <a:latin typeface="Segoe UI"/>
                <a:cs typeface="Segoe UI"/>
                <a:sym typeface="Segoe UI"/>
                <a:rtl val="0"/>
              </a:rPr>
              <a:t>22% Azure Consumption 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2381E5BE-3DA3-4969-AA2B-B97AF26FC626}"/>
              </a:ext>
            </a:extLst>
          </p:cNvPr>
          <p:cNvSpPr txBox="1"/>
          <p:nvPr/>
        </p:nvSpPr>
        <p:spPr>
          <a:xfrm>
            <a:off x="2231741" y="3384752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IN" sz="1200" spc="0" baseline="0">
              <a:solidFill>
                <a:srgbClr val="FFFFFF"/>
              </a:solidFill>
              <a:latin typeface="Segoe UI"/>
              <a:cs typeface="Segoe UI"/>
              <a:sym typeface="Segoe UI"/>
              <a:rtl val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948CC4-E6F8-49BF-A9B8-4F4DF2057F80}"/>
              </a:ext>
            </a:extLst>
          </p:cNvPr>
          <p:cNvGrpSpPr/>
          <p:nvPr/>
        </p:nvGrpSpPr>
        <p:grpSpPr>
          <a:xfrm>
            <a:off x="2299473" y="2961544"/>
            <a:ext cx="890815" cy="276999"/>
            <a:chOff x="2332829" y="2961544"/>
            <a:chExt cx="890815" cy="276999"/>
          </a:xfrm>
        </p:grpSpPr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10BA2C87-9DB5-4458-82FD-CF4F8E748351}"/>
                </a:ext>
              </a:extLst>
            </p:cNvPr>
            <p:cNvSpPr txBox="1"/>
            <p:nvPr/>
          </p:nvSpPr>
          <p:spPr>
            <a:xfrm>
              <a:off x="2617388" y="2961544"/>
              <a:ext cx="6062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IN" sz="1200" spc="0" baseline="0">
                  <a:solidFill>
                    <a:srgbClr val="FFFFFF"/>
                  </a:solidFill>
                  <a:latin typeface="Segoe UI"/>
                  <a:cs typeface="Segoe UI"/>
                  <a:sym typeface="Segoe UI"/>
                  <a:rtl val="0"/>
                </a:rPr>
                <a:t>Cloud</a:t>
              </a:r>
            </a:p>
          </p:txBody>
        </p:sp>
        <p:grpSp>
          <p:nvGrpSpPr>
            <p:cNvPr id="133" name="Graphic 4">
              <a:extLst>
                <a:ext uri="{FF2B5EF4-FFF2-40B4-BE49-F238E27FC236}">
                  <a16:creationId xmlns:a16="http://schemas.microsoft.com/office/drawing/2014/main" id="{315CBB71-94ED-4E08-8687-EF0E20AC9868}"/>
                </a:ext>
              </a:extLst>
            </p:cNvPr>
            <p:cNvGrpSpPr/>
            <p:nvPr/>
          </p:nvGrpSpPr>
          <p:grpSpPr>
            <a:xfrm>
              <a:off x="2332829" y="3010525"/>
              <a:ext cx="284559" cy="179037"/>
              <a:chOff x="2423772" y="3076264"/>
              <a:chExt cx="284559" cy="179037"/>
            </a:xfrm>
          </p:grpSpPr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EF93FC7C-1A11-4CBC-8B5D-BD4F29720529}"/>
                  </a:ext>
                </a:extLst>
              </p:cNvPr>
              <p:cNvSpPr/>
              <p:nvPr/>
            </p:nvSpPr>
            <p:spPr>
              <a:xfrm>
                <a:off x="2423772" y="3076264"/>
                <a:ext cx="284559" cy="179037"/>
              </a:xfrm>
              <a:custGeom>
                <a:avLst/>
                <a:gdLst>
                  <a:gd name="connsiteX0" fmla="*/ 123482 w 284559"/>
                  <a:gd name="connsiteY0" fmla="*/ 38250 h 179037"/>
                  <a:gd name="connsiteX1" fmla="*/ 123482 w 284559"/>
                  <a:gd name="connsiteY1" fmla="*/ 38250 h 179037"/>
                  <a:gd name="connsiteX2" fmla="*/ 167689 w 284559"/>
                  <a:gd name="connsiteY2" fmla="*/ 83219 h 179037"/>
                  <a:gd name="connsiteX3" fmla="*/ 154224 w 284559"/>
                  <a:gd name="connsiteY3" fmla="*/ 97066 h 179037"/>
                  <a:gd name="connsiteX4" fmla="*/ 132755 w 284559"/>
                  <a:gd name="connsiteY4" fmla="*/ 74962 h 179037"/>
                  <a:gd name="connsiteX5" fmla="*/ 132120 w 284559"/>
                  <a:gd name="connsiteY5" fmla="*/ 117772 h 179037"/>
                  <a:gd name="connsiteX6" fmla="*/ 112811 w 284559"/>
                  <a:gd name="connsiteY6" fmla="*/ 117772 h 179037"/>
                  <a:gd name="connsiteX7" fmla="*/ 113573 w 284559"/>
                  <a:gd name="connsiteY7" fmla="*/ 74962 h 179037"/>
                  <a:gd name="connsiteX8" fmla="*/ 91470 w 284559"/>
                  <a:gd name="connsiteY8" fmla="*/ 96050 h 179037"/>
                  <a:gd name="connsiteX9" fmla="*/ 77877 w 284559"/>
                  <a:gd name="connsiteY9" fmla="*/ 82457 h 179037"/>
                  <a:gd name="connsiteX10" fmla="*/ 123482 w 284559"/>
                  <a:gd name="connsiteY10" fmla="*/ 38250 h 179037"/>
                  <a:gd name="connsiteX11" fmla="*/ 181917 w 284559"/>
                  <a:gd name="connsiteY11" fmla="*/ 96812 h 179037"/>
                  <a:gd name="connsiteX12" fmla="*/ 181917 w 284559"/>
                  <a:gd name="connsiteY12" fmla="*/ 96812 h 179037"/>
                  <a:gd name="connsiteX13" fmla="*/ 203258 w 284559"/>
                  <a:gd name="connsiteY13" fmla="*/ 118915 h 179037"/>
                  <a:gd name="connsiteX14" fmla="*/ 204020 w 284559"/>
                  <a:gd name="connsiteY14" fmla="*/ 76106 h 179037"/>
                  <a:gd name="connsiteX15" fmla="*/ 223329 w 284559"/>
                  <a:gd name="connsiteY15" fmla="*/ 76741 h 179037"/>
                  <a:gd name="connsiteX16" fmla="*/ 222567 w 284559"/>
                  <a:gd name="connsiteY16" fmla="*/ 118915 h 179037"/>
                  <a:gd name="connsiteX17" fmla="*/ 244671 w 284559"/>
                  <a:gd name="connsiteY17" fmla="*/ 97574 h 179037"/>
                  <a:gd name="connsiteX18" fmla="*/ 258136 w 284559"/>
                  <a:gd name="connsiteY18" fmla="*/ 111166 h 179037"/>
                  <a:gd name="connsiteX19" fmla="*/ 212532 w 284559"/>
                  <a:gd name="connsiteY19" fmla="*/ 155374 h 179037"/>
                  <a:gd name="connsiteX20" fmla="*/ 168451 w 284559"/>
                  <a:gd name="connsiteY20" fmla="*/ 110404 h 179037"/>
                  <a:gd name="connsiteX21" fmla="*/ 181917 w 284559"/>
                  <a:gd name="connsiteY21" fmla="*/ 96812 h 179037"/>
                  <a:gd name="connsiteX22" fmla="*/ 15250 w 284559"/>
                  <a:gd name="connsiteY22" fmla="*/ 163250 h 179037"/>
                  <a:gd name="connsiteX23" fmla="*/ 15250 w 284559"/>
                  <a:gd name="connsiteY23" fmla="*/ 163250 h 179037"/>
                  <a:gd name="connsiteX24" fmla="*/ 32400 w 284559"/>
                  <a:gd name="connsiteY24" fmla="*/ 174682 h 179037"/>
                  <a:gd name="connsiteX25" fmla="*/ 52979 w 284559"/>
                  <a:gd name="connsiteY25" fmla="*/ 179002 h 179037"/>
                  <a:gd name="connsiteX26" fmla="*/ 213294 w 284559"/>
                  <a:gd name="connsiteY26" fmla="*/ 179002 h 179037"/>
                  <a:gd name="connsiteX27" fmla="*/ 241114 w 284559"/>
                  <a:gd name="connsiteY27" fmla="*/ 173285 h 179037"/>
                  <a:gd name="connsiteX28" fmla="*/ 263853 w 284559"/>
                  <a:gd name="connsiteY28" fmla="*/ 158296 h 179037"/>
                  <a:gd name="connsiteX29" fmla="*/ 278843 w 284559"/>
                  <a:gd name="connsiteY29" fmla="*/ 135430 h 179037"/>
                  <a:gd name="connsiteX30" fmla="*/ 278843 w 284559"/>
                  <a:gd name="connsiteY30" fmla="*/ 79662 h 179037"/>
                  <a:gd name="connsiteX31" fmla="*/ 240733 w 284559"/>
                  <a:gd name="connsiteY31" fmla="*/ 41553 h 179037"/>
                  <a:gd name="connsiteX32" fmla="*/ 212913 w 284559"/>
                  <a:gd name="connsiteY32" fmla="*/ 35836 h 179037"/>
                  <a:gd name="connsiteX33" fmla="*/ 200209 w 284559"/>
                  <a:gd name="connsiteY33" fmla="*/ 37234 h 179037"/>
                  <a:gd name="connsiteX34" fmla="*/ 187506 w 284559"/>
                  <a:gd name="connsiteY34" fmla="*/ 21482 h 179037"/>
                  <a:gd name="connsiteX35" fmla="*/ 171119 w 284559"/>
                  <a:gd name="connsiteY35" fmla="*/ 10049 h 179037"/>
                  <a:gd name="connsiteX36" fmla="*/ 152572 w 284559"/>
                  <a:gd name="connsiteY36" fmla="*/ 2935 h 179037"/>
                  <a:gd name="connsiteX37" fmla="*/ 132628 w 284559"/>
                  <a:gd name="connsiteY37" fmla="*/ 13 h 179037"/>
                  <a:gd name="connsiteX38" fmla="*/ 103411 w 284559"/>
                  <a:gd name="connsiteY38" fmla="*/ 5730 h 179037"/>
                  <a:gd name="connsiteX39" fmla="*/ 79274 w 284559"/>
                  <a:gd name="connsiteY39" fmla="*/ 20846 h 179037"/>
                  <a:gd name="connsiteX40" fmla="*/ 62125 w 284559"/>
                  <a:gd name="connsiteY40" fmla="*/ 43712 h 179037"/>
                  <a:gd name="connsiteX41" fmla="*/ 53360 w 284559"/>
                  <a:gd name="connsiteY41" fmla="*/ 71659 h 179037"/>
                  <a:gd name="connsiteX42" fmla="*/ 32781 w 284559"/>
                  <a:gd name="connsiteY42" fmla="*/ 75978 h 179037"/>
                  <a:gd name="connsiteX43" fmla="*/ 15631 w 284559"/>
                  <a:gd name="connsiteY43" fmla="*/ 87411 h 179037"/>
                  <a:gd name="connsiteX44" fmla="*/ 4198 w 284559"/>
                  <a:gd name="connsiteY44" fmla="*/ 104561 h 179037"/>
                  <a:gd name="connsiteX45" fmla="*/ 6 w 284559"/>
                  <a:gd name="connsiteY45" fmla="*/ 125267 h 179037"/>
                  <a:gd name="connsiteX46" fmla="*/ 4198 w 284559"/>
                  <a:gd name="connsiteY46" fmla="*/ 145973 h 179037"/>
                  <a:gd name="connsiteX47" fmla="*/ 15631 w 284559"/>
                  <a:gd name="connsiteY47" fmla="*/ 163123 h 179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84559" h="179037">
                    <a:moveTo>
                      <a:pt x="123482" y="38250"/>
                    </a:moveTo>
                    <a:lnTo>
                      <a:pt x="123482" y="38250"/>
                    </a:lnTo>
                    <a:lnTo>
                      <a:pt x="167689" y="83219"/>
                    </a:lnTo>
                    <a:lnTo>
                      <a:pt x="154224" y="97066"/>
                    </a:lnTo>
                    <a:lnTo>
                      <a:pt x="132755" y="74962"/>
                    </a:lnTo>
                    <a:lnTo>
                      <a:pt x="132120" y="117772"/>
                    </a:lnTo>
                    <a:lnTo>
                      <a:pt x="112811" y="117772"/>
                    </a:lnTo>
                    <a:lnTo>
                      <a:pt x="113573" y="74962"/>
                    </a:lnTo>
                    <a:lnTo>
                      <a:pt x="91470" y="96050"/>
                    </a:lnTo>
                    <a:lnTo>
                      <a:pt x="77877" y="82457"/>
                    </a:lnTo>
                    <a:lnTo>
                      <a:pt x="123482" y="38250"/>
                    </a:lnTo>
                    <a:close/>
                    <a:moveTo>
                      <a:pt x="181917" y="96812"/>
                    </a:moveTo>
                    <a:lnTo>
                      <a:pt x="181917" y="96812"/>
                    </a:lnTo>
                    <a:lnTo>
                      <a:pt x="203258" y="118915"/>
                    </a:lnTo>
                    <a:lnTo>
                      <a:pt x="204020" y="76106"/>
                    </a:lnTo>
                    <a:lnTo>
                      <a:pt x="223329" y="76741"/>
                    </a:lnTo>
                    <a:lnTo>
                      <a:pt x="222567" y="118915"/>
                    </a:lnTo>
                    <a:lnTo>
                      <a:pt x="244671" y="97574"/>
                    </a:lnTo>
                    <a:lnTo>
                      <a:pt x="258136" y="111166"/>
                    </a:lnTo>
                    <a:lnTo>
                      <a:pt x="212532" y="155374"/>
                    </a:lnTo>
                    <a:lnTo>
                      <a:pt x="168451" y="110404"/>
                    </a:lnTo>
                    <a:lnTo>
                      <a:pt x="181917" y="96812"/>
                    </a:lnTo>
                    <a:close/>
                    <a:moveTo>
                      <a:pt x="15250" y="163250"/>
                    </a:moveTo>
                    <a:lnTo>
                      <a:pt x="15250" y="163250"/>
                    </a:lnTo>
                    <a:cubicBezTo>
                      <a:pt x="20154" y="168166"/>
                      <a:pt x="25984" y="172053"/>
                      <a:pt x="32400" y="174682"/>
                    </a:cubicBezTo>
                    <a:cubicBezTo>
                      <a:pt x="38865" y="177579"/>
                      <a:pt x="45890" y="179053"/>
                      <a:pt x="52979" y="179002"/>
                    </a:cubicBezTo>
                    <a:lnTo>
                      <a:pt x="213294" y="179002"/>
                    </a:lnTo>
                    <a:cubicBezTo>
                      <a:pt x="222885" y="179332"/>
                      <a:pt x="232425" y="177376"/>
                      <a:pt x="241114" y="173285"/>
                    </a:cubicBezTo>
                    <a:cubicBezTo>
                      <a:pt x="249612" y="169855"/>
                      <a:pt x="257349" y="164761"/>
                      <a:pt x="263853" y="158296"/>
                    </a:cubicBezTo>
                    <a:cubicBezTo>
                      <a:pt x="270293" y="151715"/>
                      <a:pt x="275375" y="143953"/>
                      <a:pt x="278843" y="135430"/>
                    </a:cubicBezTo>
                    <a:cubicBezTo>
                      <a:pt x="286465" y="117620"/>
                      <a:pt x="286465" y="97472"/>
                      <a:pt x="278843" y="79662"/>
                    </a:cubicBezTo>
                    <a:cubicBezTo>
                      <a:pt x="271983" y="62221"/>
                      <a:pt x="258174" y="48412"/>
                      <a:pt x="240733" y="41553"/>
                    </a:cubicBezTo>
                    <a:cubicBezTo>
                      <a:pt x="231930" y="37818"/>
                      <a:pt x="222478" y="35874"/>
                      <a:pt x="212913" y="35836"/>
                    </a:cubicBezTo>
                    <a:cubicBezTo>
                      <a:pt x="208644" y="35938"/>
                      <a:pt x="204389" y="36395"/>
                      <a:pt x="200209" y="37234"/>
                    </a:cubicBezTo>
                    <a:cubicBezTo>
                      <a:pt x="195890" y="31517"/>
                      <a:pt x="191698" y="26563"/>
                      <a:pt x="187506" y="21482"/>
                    </a:cubicBezTo>
                    <a:cubicBezTo>
                      <a:pt x="182514" y="17035"/>
                      <a:pt x="177013" y="13199"/>
                      <a:pt x="171119" y="10049"/>
                    </a:cubicBezTo>
                    <a:cubicBezTo>
                      <a:pt x="165441" y="6530"/>
                      <a:pt x="159153" y="4104"/>
                      <a:pt x="152572" y="2935"/>
                    </a:cubicBezTo>
                    <a:cubicBezTo>
                      <a:pt x="146132" y="851"/>
                      <a:pt x="139386" y="-127"/>
                      <a:pt x="132628" y="13"/>
                    </a:cubicBezTo>
                    <a:cubicBezTo>
                      <a:pt x="122618" y="127"/>
                      <a:pt x="112722" y="2071"/>
                      <a:pt x="103411" y="5730"/>
                    </a:cubicBezTo>
                    <a:cubicBezTo>
                      <a:pt x="94595" y="9414"/>
                      <a:pt x="86439" y="14520"/>
                      <a:pt x="79274" y="20846"/>
                    </a:cubicBezTo>
                    <a:cubicBezTo>
                      <a:pt x="71996" y="27160"/>
                      <a:pt x="66152" y="34960"/>
                      <a:pt x="62125" y="43712"/>
                    </a:cubicBezTo>
                    <a:cubicBezTo>
                      <a:pt x="57399" y="52363"/>
                      <a:pt x="54414" y="61865"/>
                      <a:pt x="53360" y="71659"/>
                    </a:cubicBezTo>
                    <a:cubicBezTo>
                      <a:pt x="46272" y="71609"/>
                      <a:pt x="39247" y="73082"/>
                      <a:pt x="32781" y="75978"/>
                    </a:cubicBezTo>
                    <a:cubicBezTo>
                      <a:pt x="26366" y="78608"/>
                      <a:pt x="20535" y="82495"/>
                      <a:pt x="15631" y="87411"/>
                    </a:cubicBezTo>
                    <a:cubicBezTo>
                      <a:pt x="10791" y="92378"/>
                      <a:pt x="6917" y="98184"/>
                      <a:pt x="4198" y="104561"/>
                    </a:cubicBezTo>
                    <a:cubicBezTo>
                      <a:pt x="1416" y="111103"/>
                      <a:pt x="-19" y="118153"/>
                      <a:pt x="6" y="125267"/>
                    </a:cubicBezTo>
                    <a:cubicBezTo>
                      <a:pt x="-108" y="132394"/>
                      <a:pt x="1328" y="139457"/>
                      <a:pt x="4198" y="145973"/>
                    </a:cubicBezTo>
                    <a:cubicBezTo>
                      <a:pt x="6917" y="152350"/>
                      <a:pt x="10791" y="158156"/>
                      <a:pt x="15631" y="163123"/>
                    </a:cubicBezTo>
                    <a:close/>
                  </a:path>
                </a:pathLst>
              </a:custGeom>
              <a:solidFill>
                <a:srgbClr val="C1C1C1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3051E23A-1BB1-45E4-806E-F67ECBAC22A1}"/>
                  </a:ext>
                </a:extLst>
              </p:cNvPr>
              <p:cNvSpPr/>
              <p:nvPr/>
            </p:nvSpPr>
            <p:spPr>
              <a:xfrm>
                <a:off x="2501649" y="3114514"/>
                <a:ext cx="89812" cy="79268"/>
              </a:xfrm>
              <a:custGeom>
                <a:avLst/>
                <a:gdLst>
                  <a:gd name="connsiteX0" fmla="*/ 35696 w 89812"/>
                  <a:gd name="connsiteY0" fmla="*/ 36458 h 79268"/>
                  <a:gd name="connsiteX1" fmla="*/ 35696 w 89812"/>
                  <a:gd name="connsiteY1" fmla="*/ 36458 h 79268"/>
                  <a:gd name="connsiteX2" fmla="*/ 34934 w 89812"/>
                  <a:gd name="connsiteY2" fmla="*/ 79268 h 79268"/>
                  <a:gd name="connsiteX3" fmla="*/ 54243 w 89812"/>
                  <a:gd name="connsiteY3" fmla="*/ 79268 h 79268"/>
                  <a:gd name="connsiteX4" fmla="*/ 54878 w 89812"/>
                  <a:gd name="connsiteY4" fmla="*/ 36458 h 79268"/>
                  <a:gd name="connsiteX5" fmla="*/ 76347 w 89812"/>
                  <a:gd name="connsiteY5" fmla="*/ 58562 h 79268"/>
                  <a:gd name="connsiteX6" fmla="*/ 89812 w 89812"/>
                  <a:gd name="connsiteY6" fmla="*/ 44970 h 79268"/>
                  <a:gd name="connsiteX7" fmla="*/ 45605 w 89812"/>
                  <a:gd name="connsiteY7" fmla="*/ 0 h 79268"/>
                  <a:gd name="connsiteX8" fmla="*/ 0 w 89812"/>
                  <a:gd name="connsiteY8" fmla="*/ 44207 h 79268"/>
                  <a:gd name="connsiteX9" fmla="*/ 13593 w 89812"/>
                  <a:gd name="connsiteY9" fmla="*/ 57800 h 79268"/>
                  <a:gd name="connsiteX10" fmla="*/ 35696 w 89812"/>
                  <a:gd name="connsiteY10" fmla="*/ 36458 h 79268"/>
                  <a:gd name="connsiteX11" fmla="*/ 35696 w 89812"/>
                  <a:gd name="connsiteY11" fmla="*/ 36458 h 79268"/>
                  <a:gd name="connsiteX12" fmla="*/ 35696 w 89812"/>
                  <a:gd name="connsiteY12" fmla="*/ 36458 h 79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9812" h="79268">
                    <a:moveTo>
                      <a:pt x="35696" y="36458"/>
                    </a:moveTo>
                    <a:lnTo>
                      <a:pt x="35696" y="36458"/>
                    </a:lnTo>
                    <a:lnTo>
                      <a:pt x="34934" y="79268"/>
                    </a:lnTo>
                    <a:lnTo>
                      <a:pt x="54243" y="79268"/>
                    </a:lnTo>
                    <a:lnTo>
                      <a:pt x="54878" y="36458"/>
                    </a:lnTo>
                    <a:lnTo>
                      <a:pt x="76347" y="58562"/>
                    </a:lnTo>
                    <a:lnTo>
                      <a:pt x="89812" y="44970"/>
                    </a:lnTo>
                    <a:lnTo>
                      <a:pt x="45605" y="0"/>
                    </a:lnTo>
                    <a:lnTo>
                      <a:pt x="0" y="44207"/>
                    </a:lnTo>
                    <a:lnTo>
                      <a:pt x="13593" y="57800"/>
                    </a:lnTo>
                    <a:lnTo>
                      <a:pt x="35696" y="36458"/>
                    </a:lnTo>
                    <a:lnTo>
                      <a:pt x="35696" y="36458"/>
                    </a:lnTo>
                    <a:lnTo>
                      <a:pt x="35696" y="36458"/>
                    </a:lnTo>
                    <a:close/>
                  </a:path>
                </a:pathLst>
              </a:custGeom>
              <a:solidFill>
                <a:srgbClr val="0078D4"/>
              </a:solidFill>
              <a:ln w="126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F836DD5A-EA9D-4BBE-B0AB-2909EE9CA116}"/>
              </a:ext>
            </a:extLst>
          </p:cNvPr>
          <p:cNvSpPr txBox="1"/>
          <p:nvPr/>
        </p:nvSpPr>
        <p:spPr>
          <a:xfrm>
            <a:off x="594916" y="3201825"/>
            <a:ext cx="1730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spc="0" baseline="0">
                <a:solidFill>
                  <a:srgbClr val="FFFFFF"/>
                </a:solidFill>
                <a:latin typeface="Segoe UI"/>
                <a:cs typeface="Segoe UI"/>
                <a:sym typeface="Segoe UI"/>
                <a:rtl val="0"/>
              </a:rPr>
              <a:t>16.5% Windows Server</a:t>
            </a:r>
          </a:p>
          <a:p>
            <a:pPr algn="l"/>
            <a:r>
              <a:rPr lang="en-US" sz="1200" spc="0" baseline="0">
                <a:solidFill>
                  <a:srgbClr val="FFFFFF"/>
                </a:solidFill>
                <a:latin typeface="Segoe UI"/>
                <a:cs typeface="Segoe UI"/>
                <a:sym typeface="Segoe UI"/>
                <a:rtl val="0"/>
              </a:rPr>
              <a:t>16.25% RDS CAL</a:t>
            </a:r>
          </a:p>
        </p:txBody>
      </p:sp>
      <p:grpSp>
        <p:nvGrpSpPr>
          <p:cNvPr id="179" name="Graphic 4">
            <a:extLst>
              <a:ext uri="{FF2B5EF4-FFF2-40B4-BE49-F238E27FC236}">
                <a16:creationId xmlns:a16="http://schemas.microsoft.com/office/drawing/2014/main" id="{668FBDD6-7B13-4E02-A79F-BCB25B4904AF}"/>
              </a:ext>
            </a:extLst>
          </p:cNvPr>
          <p:cNvGrpSpPr/>
          <p:nvPr/>
        </p:nvGrpSpPr>
        <p:grpSpPr>
          <a:xfrm>
            <a:off x="2943595" y="2216914"/>
            <a:ext cx="1408875" cy="411319"/>
            <a:chOff x="2943595" y="2216914"/>
            <a:chExt cx="1408875" cy="411319"/>
          </a:xfrm>
          <a:solidFill>
            <a:srgbClr val="FFFFFF"/>
          </a:solidFill>
        </p:grpSpPr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70E818D-CB6E-4A25-9485-0B505E808AB5}"/>
                </a:ext>
              </a:extLst>
            </p:cNvPr>
            <p:cNvSpPr txBox="1"/>
            <p:nvPr/>
          </p:nvSpPr>
          <p:spPr>
            <a:xfrm>
              <a:off x="3239858" y="2216914"/>
              <a:ext cx="11126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IN" sz="2000" spc="0" baseline="0">
                  <a:solidFill>
                    <a:srgbClr val="FFFFFF"/>
                  </a:solidFill>
                  <a:latin typeface="Segoe UI"/>
                  <a:cs typeface="Segoe UI"/>
                  <a:sym typeface="Segoe UI"/>
                  <a:rtl val="0"/>
                </a:rPr>
                <a:t>Increase</a:t>
              </a: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C027A077-5A3A-4F06-8FF7-AA04CDB29233}"/>
                </a:ext>
              </a:extLst>
            </p:cNvPr>
            <p:cNvSpPr/>
            <p:nvPr/>
          </p:nvSpPr>
          <p:spPr>
            <a:xfrm>
              <a:off x="2943595" y="2281562"/>
              <a:ext cx="314405" cy="346671"/>
            </a:xfrm>
            <a:custGeom>
              <a:avLst/>
              <a:gdLst>
                <a:gd name="connsiteX0" fmla="*/ 157139 w 314405"/>
                <a:gd name="connsiteY0" fmla="*/ 0 h 346671"/>
                <a:gd name="connsiteX1" fmla="*/ 157139 w 314405"/>
                <a:gd name="connsiteY1" fmla="*/ 0 h 346671"/>
                <a:gd name="connsiteX2" fmla="*/ 0 w 314405"/>
                <a:gd name="connsiteY2" fmla="*/ 157139 h 346671"/>
                <a:gd name="connsiteX3" fmla="*/ 47383 w 314405"/>
                <a:gd name="connsiteY3" fmla="*/ 204522 h 346671"/>
                <a:gd name="connsiteX4" fmla="*/ 122205 w 314405"/>
                <a:gd name="connsiteY4" fmla="*/ 127287 h 346671"/>
                <a:gd name="connsiteX5" fmla="*/ 122205 w 314405"/>
                <a:gd name="connsiteY5" fmla="*/ 346671 h 346671"/>
                <a:gd name="connsiteX6" fmla="*/ 189659 w 314405"/>
                <a:gd name="connsiteY6" fmla="*/ 346671 h 346671"/>
                <a:gd name="connsiteX7" fmla="*/ 189659 w 314405"/>
                <a:gd name="connsiteY7" fmla="*/ 127287 h 346671"/>
                <a:gd name="connsiteX8" fmla="*/ 267022 w 314405"/>
                <a:gd name="connsiteY8" fmla="*/ 204522 h 346671"/>
                <a:gd name="connsiteX9" fmla="*/ 314405 w 314405"/>
                <a:gd name="connsiteY9" fmla="*/ 157139 h 346671"/>
                <a:gd name="connsiteX10" fmla="*/ 157139 w 314405"/>
                <a:gd name="connsiteY10" fmla="*/ 0 h 346671"/>
                <a:gd name="connsiteX11" fmla="*/ 157139 w 314405"/>
                <a:gd name="connsiteY11" fmla="*/ 0 h 346671"/>
                <a:gd name="connsiteX12" fmla="*/ 157139 w 314405"/>
                <a:gd name="connsiteY12" fmla="*/ 0 h 346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405" h="346671">
                  <a:moveTo>
                    <a:pt x="157139" y="0"/>
                  </a:moveTo>
                  <a:lnTo>
                    <a:pt x="157139" y="0"/>
                  </a:lnTo>
                  <a:lnTo>
                    <a:pt x="0" y="157139"/>
                  </a:lnTo>
                  <a:lnTo>
                    <a:pt x="47383" y="204522"/>
                  </a:lnTo>
                  <a:lnTo>
                    <a:pt x="122205" y="127287"/>
                  </a:lnTo>
                  <a:lnTo>
                    <a:pt x="122205" y="346671"/>
                  </a:lnTo>
                  <a:lnTo>
                    <a:pt x="189659" y="346671"/>
                  </a:lnTo>
                  <a:lnTo>
                    <a:pt x="189659" y="127287"/>
                  </a:lnTo>
                  <a:lnTo>
                    <a:pt x="267022" y="204522"/>
                  </a:lnTo>
                  <a:lnTo>
                    <a:pt x="314405" y="157139"/>
                  </a:lnTo>
                  <a:lnTo>
                    <a:pt x="157139" y="0"/>
                  </a:lnTo>
                  <a:lnTo>
                    <a:pt x="157139" y="0"/>
                  </a:lnTo>
                  <a:lnTo>
                    <a:pt x="157139" y="0"/>
                  </a:lnTo>
                  <a:close/>
                </a:path>
              </a:pathLst>
            </a:custGeom>
            <a:solidFill>
              <a:srgbClr val="FFFFFF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184" name="Graphic 4">
            <a:extLst>
              <a:ext uri="{FF2B5EF4-FFF2-40B4-BE49-F238E27FC236}">
                <a16:creationId xmlns:a16="http://schemas.microsoft.com/office/drawing/2014/main" id="{69A990F0-A7B6-4F66-AEAA-850AC1572BD6}"/>
              </a:ext>
            </a:extLst>
          </p:cNvPr>
          <p:cNvGrpSpPr/>
          <p:nvPr/>
        </p:nvGrpSpPr>
        <p:grpSpPr>
          <a:xfrm>
            <a:off x="8010919" y="2213358"/>
            <a:ext cx="1602168" cy="414875"/>
            <a:chOff x="8010919" y="2213358"/>
            <a:chExt cx="1602168" cy="414875"/>
          </a:xfrm>
          <a:solidFill>
            <a:srgbClr val="FFFFFF"/>
          </a:solidFill>
        </p:grpSpPr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A1D0CCAE-C6C3-45CE-B25A-A8FB4620BBA3}"/>
                </a:ext>
              </a:extLst>
            </p:cNvPr>
            <p:cNvSpPr txBox="1"/>
            <p:nvPr/>
          </p:nvSpPr>
          <p:spPr>
            <a:xfrm>
              <a:off x="8330556" y="2213358"/>
              <a:ext cx="12825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IN" sz="2000" spc="0" baseline="0">
                  <a:solidFill>
                    <a:srgbClr val="FFFFFF"/>
                  </a:solidFill>
                  <a:latin typeface="Segoe UI"/>
                  <a:cs typeface="Segoe UI"/>
                  <a:sym typeface="Segoe UI"/>
                  <a:rtl val="0"/>
                </a:rPr>
                <a:t>Decrease </a:t>
              </a: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19F0B571-F4ED-4743-A1E8-F689BBD2D291}"/>
                </a:ext>
              </a:extLst>
            </p:cNvPr>
            <p:cNvSpPr/>
            <p:nvPr/>
          </p:nvSpPr>
          <p:spPr>
            <a:xfrm>
              <a:off x="8010919" y="2281562"/>
              <a:ext cx="314405" cy="346671"/>
            </a:xfrm>
            <a:custGeom>
              <a:avLst/>
              <a:gdLst>
                <a:gd name="connsiteX0" fmla="*/ 157266 w 314405"/>
                <a:gd name="connsiteY0" fmla="*/ 346671 h 346671"/>
                <a:gd name="connsiteX1" fmla="*/ 157266 w 314405"/>
                <a:gd name="connsiteY1" fmla="*/ 346671 h 346671"/>
                <a:gd name="connsiteX2" fmla="*/ 314405 w 314405"/>
                <a:gd name="connsiteY2" fmla="*/ 189532 h 346671"/>
                <a:gd name="connsiteX3" fmla="*/ 267022 w 314405"/>
                <a:gd name="connsiteY3" fmla="*/ 142276 h 346671"/>
                <a:gd name="connsiteX4" fmla="*/ 192200 w 314405"/>
                <a:gd name="connsiteY4" fmla="*/ 219512 h 346671"/>
                <a:gd name="connsiteX5" fmla="*/ 192200 w 314405"/>
                <a:gd name="connsiteY5" fmla="*/ 0 h 346671"/>
                <a:gd name="connsiteX6" fmla="*/ 124746 w 314405"/>
                <a:gd name="connsiteY6" fmla="*/ 0 h 346671"/>
                <a:gd name="connsiteX7" fmla="*/ 124746 w 314405"/>
                <a:gd name="connsiteY7" fmla="*/ 219512 h 346671"/>
                <a:gd name="connsiteX8" fmla="*/ 47510 w 314405"/>
                <a:gd name="connsiteY8" fmla="*/ 142276 h 346671"/>
                <a:gd name="connsiteX9" fmla="*/ 0 w 314405"/>
                <a:gd name="connsiteY9" fmla="*/ 189532 h 346671"/>
                <a:gd name="connsiteX10" fmla="*/ 157266 w 314405"/>
                <a:gd name="connsiteY10" fmla="*/ 346671 h 346671"/>
                <a:gd name="connsiteX11" fmla="*/ 157266 w 314405"/>
                <a:gd name="connsiteY11" fmla="*/ 346671 h 346671"/>
                <a:gd name="connsiteX12" fmla="*/ 157266 w 314405"/>
                <a:gd name="connsiteY12" fmla="*/ 346671 h 346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405" h="346671">
                  <a:moveTo>
                    <a:pt x="157266" y="346671"/>
                  </a:moveTo>
                  <a:lnTo>
                    <a:pt x="157266" y="346671"/>
                  </a:lnTo>
                  <a:lnTo>
                    <a:pt x="314405" y="189532"/>
                  </a:lnTo>
                  <a:lnTo>
                    <a:pt x="267022" y="142276"/>
                  </a:lnTo>
                  <a:lnTo>
                    <a:pt x="192200" y="219512"/>
                  </a:lnTo>
                  <a:lnTo>
                    <a:pt x="192200" y="0"/>
                  </a:lnTo>
                  <a:lnTo>
                    <a:pt x="124746" y="0"/>
                  </a:lnTo>
                  <a:lnTo>
                    <a:pt x="124746" y="219512"/>
                  </a:lnTo>
                  <a:lnTo>
                    <a:pt x="47510" y="142276"/>
                  </a:lnTo>
                  <a:lnTo>
                    <a:pt x="0" y="189532"/>
                  </a:lnTo>
                  <a:lnTo>
                    <a:pt x="157266" y="346671"/>
                  </a:lnTo>
                  <a:lnTo>
                    <a:pt x="157266" y="346671"/>
                  </a:lnTo>
                  <a:lnTo>
                    <a:pt x="157266" y="346671"/>
                  </a:lnTo>
                  <a:close/>
                </a:path>
              </a:pathLst>
            </a:custGeom>
            <a:solidFill>
              <a:srgbClr val="FFFFFF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AE5A4A0-D5C7-4CA0-A213-DE7759CDEC68}"/>
              </a:ext>
            </a:extLst>
          </p:cNvPr>
          <p:cNvGrpSpPr/>
          <p:nvPr/>
        </p:nvGrpSpPr>
        <p:grpSpPr>
          <a:xfrm>
            <a:off x="8249256" y="4364470"/>
            <a:ext cx="3592303" cy="666580"/>
            <a:chOff x="8249256" y="4304259"/>
            <a:chExt cx="3592303" cy="666580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E04C6A1-949F-4F8E-B88B-466C335054A2}"/>
                </a:ext>
              </a:extLst>
            </p:cNvPr>
            <p:cNvSpPr txBox="1"/>
            <p:nvPr/>
          </p:nvSpPr>
          <p:spPr>
            <a:xfrm>
              <a:off x="8249256" y="4601507"/>
              <a:ext cx="3592303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200" spc="0" baseline="0">
                  <a:solidFill>
                    <a:srgbClr val="FFFFFF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  <a:sym typeface="Segoe UI"/>
                  <a:rtl val="0"/>
                </a:rPr>
                <a:t>Optimize costs by taking advantage of Reserved Instances and by using multi-session Windows 10.</a:t>
              </a:r>
              <a:endParaRPr lang="en-IN" sz="1200" spc="0" baseline="0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endParaRP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886C2686-0A7C-49F7-9FD3-A975CA8B1196}"/>
                </a:ext>
              </a:extLst>
            </p:cNvPr>
            <p:cNvSpPr txBox="1"/>
            <p:nvPr/>
          </p:nvSpPr>
          <p:spPr>
            <a:xfrm>
              <a:off x="8249256" y="4304259"/>
              <a:ext cx="359230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200" spc="0" baseline="0">
                  <a:solidFill>
                    <a:srgbClr val="FFFFFF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  <a:sym typeface="Segoe UI"/>
                  <a:rtl val="0"/>
                </a:rPr>
                <a:t>Customer price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C656CB50-FB39-4C6D-9BC2-53263DFF267A}"/>
              </a:ext>
            </a:extLst>
          </p:cNvPr>
          <p:cNvGrpSpPr/>
          <p:nvPr/>
        </p:nvGrpSpPr>
        <p:grpSpPr>
          <a:xfrm>
            <a:off x="594916" y="4272137"/>
            <a:ext cx="3970734" cy="851246"/>
            <a:chOff x="594916" y="4304259"/>
            <a:chExt cx="3970734" cy="851246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757422F-C07A-48F1-8748-1504DF4C2BE5}"/>
                </a:ext>
              </a:extLst>
            </p:cNvPr>
            <p:cNvSpPr txBox="1"/>
            <p:nvPr/>
          </p:nvSpPr>
          <p:spPr>
            <a:xfrm>
              <a:off x="594916" y="4304259"/>
              <a:ext cx="1083374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IN" sz="1200" spc="0" baseline="0">
                  <a:solidFill>
                    <a:srgbClr val="FFFFFF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  <a:sym typeface="Segoe UI"/>
                  <a:rtl val="0"/>
                </a:rPr>
                <a:t>Customer value</a:t>
              </a: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E66EB3AE-2384-4C74-837E-0C67AA968EA2}"/>
                </a:ext>
              </a:extLst>
            </p:cNvPr>
            <p:cNvSpPr txBox="1"/>
            <p:nvPr/>
          </p:nvSpPr>
          <p:spPr>
            <a:xfrm>
              <a:off x="594917" y="4601507"/>
              <a:ext cx="397073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IN" sz="1200" spc="0" baseline="0">
                  <a:solidFill>
                    <a:srgbClr val="FFFFFF"/>
                  </a:solidFill>
                  <a:latin typeface="Segoe UI"/>
                  <a:cs typeface="Segoe UI"/>
                  <a:sym typeface="Segoe UI"/>
                  <a:rtl val="0"/>
                </a:rPr>
                <a:t>• </a:t>
              </a:r>
              <a:r>
                <a:rPr lang="en-US" sz="1200" spc="0" baseline="0">
                  <a:solidFill>
                    <a:srgbClr val="FFFFFF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  <a:sym typeface="Segoe UI"/>
                  <a:rtl val="0"/>
                </a:rPr>
                <a:t>Comprehensive offer supports Windows 11, </a:t>
              </a:r>
            </a:p>
            <a:p>
              <a:r>
                <a:rPr lang="en-US" sz="1200" spc="0" baseline="0">
                  <a:solidFill>
                    <a:srgbClr val="FFFFFF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  <a:sym typeface="Segoe UI"/>
                  <a:rtl val="0"/>
                </a:rPr>
                <a:t>  Windows 10, Windows Server, and Windows 7.</a:t>
              </a:r>
            </a:p>
            <a:p>
              <a:pPr algn="l"/>
              <a:r>
                <a:rPr lang="en-IN" sz="1200" spc="0" baseline="0">
                  <a:solidFill>
                    <a:srgbClr val="FFFFFF"/>
                  </a:solidFill>
                  <a:latin typeface="Segoe UI"/>
                  <a:cs typeface="Segoe UI"/>
                  <a:sym typeface="Segoe UI"/>
                  <a:rtl val="0"/>
                </a:rPr>
                <a:t>• </a:t>
              </a:r>
              <a:r>
                <a:rPr lang="en-US" sz="1200" spc="0" baseline="0">
                  <a:solidFill>
                    <a:srgbClr val="FFFFFF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  <a:sym typeface="Segoe UI"/>
                  <a:rtl val="0"/>
                </a:rPr>
                <a:t>Deliver full Windows 10/11 desktop capability.</a:t>
              </a:r>
              <a:endParaRPr lang="en-IN" sz="1200" spc="0" baseline="0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74C2044-C632-4BB8-9884-06FE72CF8FB1}"/>
              </a:ext>
            </a:extLst>
          </p:cNvPr>
          <p:cNvGrpSpPr/>
          <p:nvPr/>
        </p:nvGrpSpPr>
        <p:grpSpPr>
          <a:xfrm>
            <a:off x="662648" y="2961544"/>
            <a:ext cx="1241213" cy="276999"/>
            <a:chOff x="642614" y="2961544"/>
            <a:chExt cx="1241213" cy="276999"/>
          </a:xfrm>
        </p:grpSpPr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DF61BA15-F0F5-4B32-BBCB-5996DD25B116}"/>
                </a:ext>
              </a:extLst>
            </p:cNvPr>
            <p:cNvSpPr txBox="1"/>
            <p:nvPr/>
          </p:nvSpPr>
          <p:spPr>
            <a:xfrm>
              <a:off x="856430" y="2961544"/>
              <a:ext cx="10273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IN" sz="1200" spc="0" baseline="0">
                  <a:solidFill>
                    <a:srgbClr val="FFFFFF"/>
                  </a:solidFill>
                  <a:latin typeface="Segoe UI"/>
                  <a:cs typeface="Segoe UI"/>
                  <a:sym typeface="Segoe UI"/>
                  <a:rtl val="0"/>
                </a:rPr>
                <a:t>On Premises</a:t>
              </a: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A1698F94-636E-48F5-AB12-FAE8F9E3F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2614" y="2991153"/>
              <a:ext cx="217780" cy="21778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329FD1B-D08D-4978-AB6A-BA0CEF62D0E9}"/>
              </a:ext>
            </a:extLst>
          </p:cNvPr>
          <p:cNvGrpSpPr/>
          <p:nvPr/>
        </p:nvGrpSpPr>
        <p:grpSpPr>
          <a:xfrm>
            <a:off x="5508684" y="2447067"/>
            <a:ext cx="1419106" cy="2635503"/>
            <a:chOff x="5508684" y="2447067"/>
            <a:chExt cx="1419106" cy="263550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4E78E03-36E0-498F-BB78-C68C3953036E}"/>
                </a:ext>
              </a:extLst>
            </p:cNvPr>
            <p:cNvGrpSpPr/>
            <p:nvPr/>
          </p:nvGrpSpPr>
          <p:grpSpPr>
            <a:xfrm>
              <a:off x="5681872" y="2447067"/>
              <a:ext cx="1072730" cy="1359870"/>
              <a:chOff x="5681872" y="2447067"/>
              <a:chExt cx="1072730" cy="1359870"/>
            </a:xfrm>
          </p:grpSpPr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FB68192E-57CC-4466-976E-9D23E9AB4284}"/>
                  </a:ext>
                </a:extLst>
              </p:cNvPr>
              <p:cNvSpPr txBox="1"/>
              <p:nvPr/>
            </p:nvSpPr>
            <p:spPr>
              <a:xfrm>
                <a:off x="5681872" y="3406827"/>
                <a:ext cx="107273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IN" sz="2000" spc="-75" baseline="0">
                    <a:solidFill>
                      <a:srgbClr val="243A5E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  <a:sym typeface="Segoe UI"/>
                    <a:rtl val="0"/>
                  </a:rPr>
                  <a:t>Partners</a:t>
                </a:r>
              </a:p>
            </p:txBody>
          </p:sp>
          <p:grpSp>
            <p:nvGrpSpPr>
              <p:cNvPr id="168" name="Graphic 4">
                <a:extLst>
                  <a:ext uri="{FF2B5EF4-FFF2-40B4-BE49-F238E27FC236}">
                    <a16:creationId xmlns:a16="http://schemas.microsoft.com/office/drawing/2014/main" id="{D3E5567A-E35D-40FF-BC6E-4FFB8C65F905}"/>
                  </a:ext>
                </a:extLst>
              </p:cNvPr>
              <p:cNvGrpSpPr/>
              <p:nvPr/>
            </p:nvGrpSpPr>
            <p:grpSpPr>
              <a:xfrm>
                <a:off x="5807765" y="2447067"/>
                <a:ext cx="820944" cy="826000"/>
                <a:chOff x="5750243" y="2384077"/>
                <a:chExt cx="946152" cy="951980"/>
              </a:xfrm>
            </p:grpSpPr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4CD61A7D-E981-4704-A752-42BF56A607AC}"/>
                    </a:ext>
                  </a:extLst>
                </p:cNvPr>
                <p:cNvSpPr/>
                <p:nvPr/>
              </p:nvSpPr>
              <p:spPr>
                <a:xfrm>
                  <a:off x="6123082" y="2384077"/>
                  <a:ext cx="203013" cy="203645"/>
                </a:xfrm>
                <a:custGeom>
                  <a:avLst/>
                  <a:gdLst>
                    <a:gd name="connsiteX0" fmla="*/ 101507 w 203013"/>
                    <a:gd name="connsiteY0" fmla="*/ 0 h 203645"/>
                    <a:gd name="connsiteX1" fmla="*/ 101507 w 203013"/>
                    <a:gd name="connsiteY1" fmla="*/ 0 h 203645"/>
                    <a:gd name="connsiteX2" fmla="*/ 60984 w 203013"/>
                    <a:gd name="connsiteY2" fmla="*/ 10163 h 203645"/>
                    <a:gd name="connsiteX3" fmla="*/ 27955 w 203013"/>
                    <a:gd name="connsiteY3" fmla="*/ 30488 h 203645"/>
                    <a:gd name="connsiteX4" fmla="*/ 7630 w 203013"/>
                    <a:gd name="connsiteY4" fmla="*/ 63643 h 203645"/>
                    <a:gd name="connsiteX5" fmla="*/ 9 w 203013"/>
                    <a:gd name="connsiteY5" fmla="*/ 101753 h 203645"/>
                    <a:gd name="connsiteX6" fmla="*/ 7630 w 203013"/>
                    <a:gd name="connsiteY6" fmla="*/ 142530 h 203645"/>
                    <a:gd name="connsiteX7" fmla="*/ 60984 w 203013"/>
                    <a:gd name="connsiteY7" fmla="*/ 195884 h 203645"/>
                    <a:gd name="connsiteX8" fmla="*/ 101507 w 203013"/>
                    <a:gd name="connsiteY8" fmla="*/ 203633 h 203645"/>
                    <a:gd name="connsiteX9" fmla="*/ 139617 w 203013"/>
                    <a:gd name="connsiteY9" fmla="*/ 195884 h 203645"/>
                    <a:gd name="connsiteX10" fmla="*/ 172518 w 203013"/>
                    <a:gd name="connsiteY10" fmla="*/ 175559 h 203645"/>
                    <a:gd name="connsiteX11" fmla="*/ 195385 w 203013"/>
                    <a:gd name="connsiteY11" fmla="*/ 142530 h 203645"/>
                    <a:gd name="connsiteX12" fmla="*/ 203006 w 203013"/>
                    <a:gd name="connsiteY12" fmla="*/ 101753 h 203645"/>
                    <a:gd name="connsiteX13" fmla="*/ 195385 w 203013"/>
                    <a:gd name="connsiteY13" fmla="*/ 63643 h 203645"/>
                    <a:gd name="connsiteX14" fmla="*/ 172518 w 203013"/>
                    <a:gd name="connsiteY14" fmla="*/ 30488 h 203645"/>
                    <a:gd name="connsiteX15" fmla="*/ 139617 w 203013"/>
                    <a:gd name="connsiteY15" fmla="*/ 10163 h 203645"/>
                    <a:gd name="connsiteX16" fmla="*/ 101507 w 203013"/>
                    <a:gd name="connsiteY16" fmla="*/ 0 h 203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3013" h="203645">
                      <a:moveTo>
                        <a:pt x="101507" y="0"/>
                      </a:moveTo>
                      <a:lnTo>
                        <a:pt x="101507" y="0"/>
                      </a:lnTo>
                      <a:cubicBezTo>
                        <a:pt x="87458" y="648"/>
                        <a:pt x="73674" y="4103"/>
                        <a:pt x="60984" y="10163"/>
                      </a:cubicBezTo>
                      <a:cubicBezTo>
                        <a:pt x="49106" y="15422"/>
                        <a:pt x="38004" y="22256"/>
                        <a:pt x="27955" y="30488"/>
                      </a:cubicBezTo>
                      <a:cubicBezTo>
                        <a:pt x="19698" y="40562"/>
                        <a:pt x="12851" y="51715"/>
                        <a:pt x="7630" y="63643"/>
                      </a:cubicBezTo>
                      <a:cubicBezTo>
                        <a:pt x="2663" y="75737"/>
                        <a:pt x="72" y="88681"/>
                        <a:pt x="9" y="101753"/>
                      </a:cubicBezTo>
                      <a:cubicBezTo>
                        <a:pt x="-169" y="115714"/>
                        <a:pt x="2422" y="129573"/>
                        <a:pt x="7630" y="142530"/>
                      </a:cubicBezTo>
                      <a:cubicBezTo>
                        <a:pt x="15938" y="167772"/>
                        <a:pt x="35743" y="187576"/>
                        <a:pt x="60984" y="195884"/>
                      </a:cubicBezTo>
                      <a:cubicBezTo>
                        <a:pt x="73814" y="201207"/>
                        <a:pt x="87610" y="203849"/>
                        <a:pt x="101507" y="203633"/>
                      </a:cubicBezTo>
                      <a:cubicBezTo>
                        <a:pt x="114617" y="203836"/>
                        <a:pt x="127625" y="201194"/>
                        <a:pt x="139617" y="195884"/>
                      </a:cubicBezTo>
                      <a:cubicBezTo>
                        <a:pt x="151749" y="191197"/>
                        <a:pt x="162902" y="184311"/>
                        <a:pt x="172518" y="175559"/>
                      </a:cubicBezTo>
                      <a:cubicBezTo>
                        <a:pt x="182363" y="166273"/>
                        <a:pt x="190163" y="155018"/>
                        <a:pt x="195385" y="142530"/>
                      </a:cubicBezTo>
                      <a:cubicBezTo>
                        <a:pt x="200593" y="129573"/>
                        <a:pt x="203171" y="115714"/>
                        <a:pt x="203006" y="101753"/>
                      </a:cubicBezTo>
                      <a:cubicBezTo>
                        <a:pt x="202943" y="88681"/>
                        <a:pt x="200351" y="75737"/>
                        <a:pt x="195385" y="63643"/>
                      </a:cubicBezTo>
                      <a:cubicBezTo>
                        <a:pt x="190189" y="51092"/>
                        <a:pt x="182402" y="39799"/>
                        <a:pt x="172518" y="30488"/>
                      </a:cubicBezTo>
                      <a:cubicBezTo>
                        <a:pt x="162902" y="21735"/>
                        <a:pt x="151749" y="14850"/>
                        <a:pt x="139617" y="10163"/>
                      </a:cubicBezTo>
                      <a:cubicBezTo>
                        <a:pt x="127778" y="4116"/>
                        <a:pt x="114782" y="661"/>
                        <a:pt x="101507" y="0"/>
                      </a:cubicBezTo>
                      <a:close/>
                    </a:path>
                  </a:pathLst>
                </a:custGeom>
                <a:solidFill>
                  <a:srgbClr val="243A5E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94EF4FC4-33E6-4C8D-B04F-4BFEFCA7CFD5}"/>
                    </a:ext>
                  </a:extLst>
                </p:cNvPr>
                <p:cNvSpPr/>
                <p:nvPr/>
              </p:nvSpPr>
              <p:spPr>
                <a:xfrm>
                  <a:off x="5818056" y="2552395"/>
                  <a:ext cx="812559" cy="783662"/>
                </a:xfrm>
                <a:custGeom>
                  <a:avLst/>
                  <a:gdLst>
                    <a:gd name="connsiteX0" fmla="*/ 406534 w 812559"/>
                    <a:gd name="connsiteY0" fmla="*/ 783536 h 783662"/>
                    <a:gd name="connsiteX1" fmla="*/ 406534 w 812559"/>
                    <a:gd name="connsiteY1" fmla="*/ 783536 h 783662"/>
                    <a:gd name="connsiteX2" fmla="*/ 528358 w 812559"/>
                    <a:gd name="connsiteY2" fmla="*/ 763211 h 783662"/>
                    <a:gd name="connsiteX3" fmla="*/ 637352 w 812559"/>
                    <a:gd name="connsiteY3" fmla="*/ 709730 h 783662"/>
                    <a:gd name="connsiteX4" fmla="*/ 617153 w 812559"/>
                    <a:gd name="connsiteY4" fmla="*/ 663999 h 783662"/>
                    <a:gd name="connsiteX5" fmla="*/ 609532 w 812559"/>
                    <a:gd name="connsiteY5" fmla="*/ 613186 h 783662"/>
                    <a:gd name="connsiteX6" fmla="*/ 622235 w 812559"/>
                    <a:gd name="connsiteY6" fmla="*/ 547002 h 783662"/>
                    <a:gd name="connsiteX7" fmla="*/ 660345 w 812559"/>
                    <a:gd name="connsiteY7" fmla="*/ 493521 h 783662"/>
                    <a:gd name="connsiteX8" fmla="*/ 713571 w 812559"/>
                    <a:gd name="connsiteY8" fmla="*/ 457952 h 783662"/>
                    <a:gd name="connsiteX9" fmla="*/ 777087 w 812559"/>
                    <a:gd name="connsiteY9" fmla="*/ 445249 h 783662"/>
                    <a:gd name="connsiteX10" fmla="*/ 804907 w 812559"/>
                    <a:gd name="connsiteY10" fmla="*/ 445249 h 783662"/>
                    <a:gd name="connsiteX11" fmla="*/ 812530 w 812559"/>
                    <a:gd name="connsiteY11" fmla="*/ 376524 h 783662"/>
                    <a:gd name="connsiteX12" fmla="*/ 794745 w 812559"/>
                    <a:gd name="connsiteY12" fmla="*/ 256987 h 783662"/>
                    <a:gd name="connsiteX13" fmla="*/ 743932 w 812559"/>
                    <a:gd name="connsiteY13" fmla="*/ 150025 h 783662"/>
                    <a:gd name="connsiteX14" fmla="*/ 665299 w 812559"/>
                    <a:gd name="connsiteY14" fmla="*/ 63516 h 783662"/>
                    <a:gd name="connsiteX15" fmla="*/ 561259 w 812559"/>
                    <a:gd name="connsiteY15" fmla="*/ 0 h 783662"/>
                    <a:gd name="connsiteX16" fmla="*/ 535853 w 812559"/>
                    <a:gd name="connsiteY16" fmla="*/ 43318 h 783662"/>
                    <a:gd name="connsiteX17" fmla="*/ 500284 w 812559"/>
                    <a:gd name="connsiteY17" fmla="*/ 76347 h 783662"/>
                    <a:gd name="connsiteX18" fmla="*/ 454679 w 812559"/>
                    <a:gd name="connsiteY18" fmla="*/ 96672 h 783662"/>
                    <a:gd name="connsiteX19" fmla="*/ 406406 w 812559"/>
                    <a:gd name="connsiteY19" fmla="*/ 104421 h 783662"/>
                    <a:gd name="connsiteX20" fmla="*/ 355593 w 812559"/>
                    <a:gd name="connsiteY20" fmla="*/ 96672 h 783662"/>
                    <a:gd name="connsiteX21" fmla="*/ 312402 w 812559"/>
                    <a:gd name="connsiteY21" fmla="*/ 76347 h 783662"/>
                    <a:gd name="connsiteX22" fmla="*/ 274293 w 812559"/>
                    <a:gd name="connsiteY22" fmla="*/ 43318 h 783662"/>
                    <a:gd name="connsiteX23" fmla="*/ 248886 w 812559"/>
                    <a:gd name="connsiteY23" fmla="*/ 0 h 783662"/>
                    <a:gd name="connsiteX24" fmla="*/ 147260 w 812559"/>
                    <a:gd name="connsiteY24" fmla="*/ 63516 h 783662"/>
                    <a:gd name="connsiteX25" fmla="*/ 68627 w 812559"/>
                    <a:gd name="connsiteY25" fmla="*/ 150025 h 783662"/>
                    <a:gd name="connsiteX26" fmla="*/ 17814 w 812559"/>
                    <a:gd name="connsiteY26" fmla="*/ 256987 h 783662"/>
                    <a:gd name="connsiteX27" fmla="*/ 30 w 812559"/>
                    <a:gd name="connsiteY27" fmla="*/ 376524 h 783662"/>
                    <a:gd name="connsiteX28" fmla="*/ 5111 w 812559"/>
                    <a:gd name="connsiteY28" fmla="*/ 445249 h 783662"/>
                    <a:gd name="connsiteX29" fmla="*/ 78663 w 812559"/>
                    <a:gd name="connsiteY29" fmla="*/ 450330 h 783662"/>
                    <a:gd name="connsiteX30" fmla="*/ 142179 w 812559"/>
                    <a:gd name="connsiteY30" fmla="*/ 483485 h 783662"/>
                    <a:gd name="connsiteX31" fmla="*/ 185370 w 812559"/>
                    <a:gd name="connsiteY31" fmla="*/ 542047 h 783662"/>
                    <a:gd name="connsiteX32" fmla="*/ 203154 w 812559"/>
                    <a:gd name="connsiteY32" fmla="*/ 613313 h 783662"/>
                    <a:gd name="connsiteX33" fmla="*/ 195533 w 812559"/>
                    <a:gd name="connsiteY33" fmla="*/ 664125 h 783662"/>
                    <a:gd name="connsiteX34" fmla="*/ 172667 w 812559"/>
                    <a:gd name="connsiteY34" fmla="*/ 709857 h 783662"/>
                    <a:gd name="connsiteX35" fmla="*/ 284328 w 812559"/>
                    <a:gd name="connsiteY35" fmla="*/ 763338 h 783662"/>
                    <a:gd name="connsiteX36" fmla="*/ 406025 w 812559"/>
                    <a:gd name="connsiteY36" fmla="*/ 783663 h 783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12559" h="783662">
                      <a:moveTo>
                        <a:pt x="406534" y="783536"/>
                      </a:moveTo>
                      <a:lnTo>
                        <a:pt x="406534" y="783536"/>
                      </a:lnTo>
                      <a:cubicBezTo>
                        <a:pt x="447933" y="782977"/>
                        <a:pt x="489016" y="776130"/>
                        <a:pt x="528358" y="763211"/>
                      </a:cubicBezTo>
                      <a:cubicBezTo>
                        <a:pt x="567458" y="751689"/>
                        <a:pt x="604310" y="733599"/>
                        <a:pt x="637352" y="709730"/>
                      </a:cubicBezTo>
                      <a:cubicBezTo>
                        <a:pt x="629514" y="694994"/>
                        <a:pt x="622755" y="679712"/>
                        <a:pt x="617153" y="663999"/>
                      </a:cubicBezTo>
                      <a:cubicBezTo>
                        <a:pt x="612161" y="647522"/>
                        <a:pt x="609595" y="630398"/>
                        <a:pt x="609532" y="613186"/>
                      </a:cubicBezTo>
                      <a:cubicBezTo>
                        <a:pt x="609874" y="590548"/>
                        <a:pt x="614168" y="568153"/>
                        <a:pt x="622235" y="547002"/>
                      </a:cubicBezTo>
                      <a:cubicBezTo>
                        <a:pt x="631063" y="526714"/>
                        <a:pt x="644046" y="508498"/>
                        <a:pt x="660345" y="493521"/>
                      </a:cubicBezTo>
                      <a:cubicBezTo>
                        <a:pt x="675372" y="478036"/>
                        <a:pt x="693513" y="465904"/>
                        <a:pt x="713571" y="457952"/>
                      </a:cubicBezTo>
                      <a:cubicBezTo>
                        <a:pt x="733388" y="448590"/>
                        <a:pt x="755200" y="444232"/>
                        <a:pt x="777087" y="445249"/>
                      </a:cubicBezTo>
                      <a:lnTo>
                        <a:pt x="804907" y="445249"/>
                      </a:lnTo>
                      <a:cubicBezTo>
                        <a:pt x="809963" y="422688"/>
                        <a:pt x="812516" y="399644"/>
                        <a:pt x="812530" y="376524"/>
                      </a:cubicBezTo>
                      <a:cubicBezTo>
                        <a:pt x="813037" y="335988"/>
                        <a:pt x="807028" y="295617"/>
                        <a:pt x="794745" y="256987"/>
                      </a:cubicBezTo>
                      <a:cubicBezTo>
                        <a:pt x="783032" y="219080"/>
                        <a:pt x="765921" y="183054"/>
                        <a:pt x="743932" y="150025"/>
                      </a:cubicBezTo>
                      <a:cubicBezTo>
                        <a:pt x="722578" y="117124"/>
                        <a:pt x="696015" y="87906"/>
                        <a:pt x="665299" y="63516"/>
                      </a:cubicBezTo>
                      <a:cubicBezTo>
                        <a:pt x="634125" y="37068"/>
                        <a:pt x="599026" y="15638"/>
                        <a:pt x="561259" y="0"/>
                      </a:cubicBezTo>
                      <a:cubicBezTo>
                        <a:pt x="555225" y="15739"/>
                        <a:pt x="546638" y="30374"/>
                        <a:pt x="535853" y="43318"/>
                      </a:cubicBezTo>
                      <a:cubicBezTo>
                        <a:pt x="525258" y="55615"/>
                        <a:pt x="513330" y="66692"/>
                        <a:pt x="500284" y="76347"/>
                      </a:cubicBezTo>
                      <a:cubicBezTo>
                        <a:pt x="486094" y="85188"/>
                        <a:pt x="470748" y="92022"/>
                        <a:pt x="454679" y="96672"/>
                      </a:cubicBezTo>
                      <a:cubicBezTo>
                        <a:pt x="439092" y="101778"/>
                        <a:pt x="422806" y="104395"/>
                        <a:pt x="406406" y="104421"/>
                      </a:cubicBezTo>
                      <a:cubicBezTo>
                        <a:pt x="389181" y="104408"/>
                        <a:pt x="372044" y="101804"/>
                        <a:pt x="355593" y="96672"/>
                      </a:cubicBezTo>
                      <a:cubicBezTo>
                        <a:pt x="340095" y="92518"/>
                        <a:pt x="325474" y="85633"/>
                        <a:pt x="312402" y="76347"/>
                      </a:cubicBezTo>
                      <a:cubicBezTo>
                        <a:pt x="299077" y="66070"/>
                        <a:pt x="286348" y="55043"/>
                        <a:pt x="274293" y="43318"/>
                      </a:cubicBezTo>
                      <a:cubicBezTo>
                        <a:pt x="264371" y="29777"/>
                        <a:pt x="255860" y="15269"/>
                        <a:pt x="248886" y="0"/>
                      </a:cubicBezTo>
                      <a:cubicBezTo>
                        <a:pt x="211882" y="15701"/>
                        <a:pt x="177583" y="37132"/>
                        <a:pt x="147260" y="63516"/>
                      </a:cubicBezTo>
                      <a:cubicBezTo>
                        <a:pt x="115934" y="87246"/>
                        <a:pt x="89270" y="116578"/>
                        <a:pt x="68627" y="150025"/>
                      </a:cubicBezTo>
                      <a:cubicBezTo>
                        <a:pt x="45698" y="182508"/>
                        <a:pt x="28510" y="218686"/>
                        <a:pt x="17814" y="256987"/>
                      </a:cubicBezTo>
                      <a:cubicBezTo>
                        <a:pt x="5530" y="295617"/>
                        <a:pt x="-478" y="335988"/>
                        <a:pt x="30" y="376524"/>
                      </a:cubicBezTo>
                      <a:cubicBezTo>
                        <a:pt x="449" y="399504"/>
                        <a:pt x="2151" y="422446"/>
                        <a:pt x="5111" y="445249"/>
                      </a:cubicBezTo>
                      <a:cubicBezTo>
                        <a:pt x="29717" y="441781"/>
                        <a:pt x="54768" y="443521"/>
                        <a:pt x="78663" y="450330"/>
                      </a:cubicBezTo>
                      <a:cubicBezTo>
                        <a:pt x="101973" y="456694"/>
                        <a:pt x="123632" y="468000"/>
                        <a:pt x="142179" y="483485"/>
                      </a:cubicBezTo>
                      <a:cubicBezTo>
                        <a:pt x="160154" y="500089"/>
                        <a:pt x="174814" y="519969"/>
                        <a:pt x="185370" y="542047"/>
                      </a:cubicBezTo>
                      <a:cubicBezTo>
                        <a:pt x="197489" y="563821"/>
                        <a:pt x="203625" y="588401"/>
                        <a:pt x="203154" y="613313"/>
                      </a:cubicBezTo>
                      <a:cubicBezTo>
                        <a:pt x="203091" y="630526"/>
                        <a:pt x="200525" y="647649"/>
                        <a:pt x="195533" y="664125"/>
                      </a:cubicBezTo>
                      <a:cubicBezTo>
                        <a:pt x="189981" y="680322"/>
                        <a:pt x="182296" y="695693"/>
                        <a:pt x="172667" y="709857"/>
                      </a:cubicBezTo>
                      <a:cubicBezTo>
                        <a:pt x="206661" y="733765"/>
                        <a:pt x="244389" y="751841"/>
                        <a:pt x="284328" y="763338"/>
                      </a:cubicBezTo>
                      <a:cubicBezTo>
                        <a:pt x="323531" y="776664"/>
                        <a:pt x="364625" y="783523"/>
                        <a:pt x="406025" y="783663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DDB07843-1486-41DB-97CA-0C3C505F808C}"/>
                    </a:ext>
                  </a:extLst>
                </p:cNvPr>
                <p:cNvSpPr/>
                <p:nvPr/>
              </p:nvSpPr>
              <p:spPr>
                <a:xfrm>
                  <a:off x="5750243" y="3063692"/>
                  <a:ext cx="202890" cy="203523"/>
                </a:xfrm>
                <a:custGeom>
                  <a:avLst/>
                  <a:gdLst>
                    <a:gd name="connsiteX0" fmla="*/ 7 w 202890"/>
                    <a:gd name="connsiteY0" fmla="*/ 101762 h 203523"/>
                    <a:gd name="connsiteX1" fmla="*/ 7 w 202890"/>
                    <a:gd name="connsiteY1" fmla="*/ 101762 h 203523"/>
                    <a:gd name="connsiteX2" fmla="*/ 7629 w 202890"/>
                    <a:gd name="connsiteY2" fmla="*/ 142412 h 203523"/>
                    <a:gd name="connsiteX3" fmla="*/ 30495 w 202890"/>
                    <a:gd name="connsiteY3" fmla="*/ 175567 h 203523"/>
                    <a:gd name="connsiteX4" fmla="*/ 63397 w 202890"/>
                    <a:gd name="connsiteY4" fmla="*/ 195893 h 203523"/>
                    <a:gd name="connsiteX5" fmla="*/ 101506 w 202890"/>
                    <a:gd name="connsiteY5" fmla="*/ 203515 h 203523"/>
                    <a:gd name="connsiteX6" fmla="*/ 142030 w 202890"/>
                    <a:gd name="connsiteY6" fmla="*/ 195893 h 203523"/>
                    <a:gd name="connsiteX7" fmla="*/ 172517 w 202890"/>
                    <a:gd name="connsiteY7" fmla="*/ 175567 h 203523"/>
                    <a:gd name="connsiteX8" fmla="*/ 195383 w 202890"/>
                    <a:gd name="connsiteY8" fmla="*/ 142412 h 203523"/>
                    <a:gd name="connsiteX9" fmla="*/ 202878 w 202890"/>
                    <a:gd name="connsiteY9" fmla="*/ 101762 h 203523"/>
                    <a:gd name="connsiteX10" fmla="*/ 195383 w 202890"/>
                    <a:gd name="connsiteY10" fmla="*/ 63652 h 203523"/>
                    <a:gd name="connsiteX11" fmla="*/ 172517 w 202890"/>
                    <a:gd name="connsiteY11" fmla="*/ 30623 h 203523"/>
                    <a:gd name="connsiteX12" fmla="*/ 142030 w 202890"/>
                    <a:gd name="connsiteY12" fmla="*/ 7631 h 203523"/>
                    <a:gd name="connsiteX13" fmla="*/ 101506 w 202890"/>
                    <a:gd name="connsiteY13" fmla="*/ 9 h 203523"/>
                    <a:gd name="connsiteX14" fmla="*/ 63397 w 202890"/>
                    <a:gd name="connsiteY14" fmla="*/ 7631 h 203523"/>
                    <a:gd name="connsiteX15" fmla="*/ 30495 w 202890"/>
                    <a:gd name="connsiteY15" fmla="*/ 30623 h 203523"/>
                    <a:gd name="connsiteX16" fmla="*/ 7629 w 202890"/>
                    <a:gd name="connsiteY16" fmla="*/ 63652 h 203523"/>
                    <a:gd name="connsiteX17" fmla="*/ 7 w 202890"/>
                    <a:gd name="connsiteY17" fmla="*/ 101762 h 203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02890" h="203523">
                      <a:moveTo>
                        <a:pt x="7" y="101762"/>
                      </a:moveTo>
                      <a:lnTo>
                        <a:pt x="7" y="101762"/>
                      </a:lnTo>
                      <a:cubicBezTo>
                        <a:pt x="-158" y="115684"/>
                        <a:pt x="2421" y="129493"/>
                        <a:pt x="7629" y="142412"/>
                      </a:cubicBezTo>
                      <a:cubicBezTo>
                        <a:pt x="12825" y="154963"/>
                        <a:pt x="20612" y="166256"/>
                        <a:pt x="30495" y="175567"/>
                      </a:cubicBezTo>
                      <a:cubicBezTo>
                        <a:pt x="40086" y="184345"/>
                        <a:pt x="51252" y="191243"/>
                        <a:pt x="63397" y="195893"/>
                      </a:cubicBezTo>
                      <a:cubicBezTo>
                        <a:pt x="75414" y="201088"/>
                        <a:pt x="88409" y="203692"/>
                        <a:pt x="101506" y="203515"/>
                      </a:cubicBezTo>
                      <a:cubicBezTo>
                        <a:pt x="115391" y="203692"/>
                        <a:pt x="129161" y="201101"/>
                        <a:pt x="142030" y="195893"/>
                      </a:cubicBezTo>
                      <a:cubicBezTo>
                        <a:pt x="153462" y="191243"/>
                        <a:pt x="163828" y="184333"/>
                        <a:pt x="172517" y="175567"/>
                      </a:cubicBezTo>
                      <a:cubicBezTo>
                        <a:pt x="182401" y="166256"/>
                        <a:pt x="190188" y="154963"/>
                        <a:pt x="195383" y="142412"/>
                      </a:cubicBezTo>
                      <a:cubicBezTo>
                        <a:pt x="200541" y="129493"/>
                        <a:pt x="203094" y="115672"/>
                        <a:pt x="202878" y="101762"/>
                      </a:cubicBezTo>
                      <a:cubicBezTo>
                        <a:pt x="203081" y="88677"/>
                        <a:pt x="200528" y="75695"/>
                        <a:pt x="195383" y="63652"/>
                      </a:cubicBezTo>
                      <a:cubicBezTo>
                        <a:pt x="190797" y="50821"/>
                        <a:pt x="182909" y="39427"/>
                        <a:pt x="172517" y="30623"/>
                      </a:cubicBezTo>
                      <a:cubicBezTo>
                        <a:pt x="164654" y="20308"/>
                        <a:pt x="154110" y="12356"/>
                        <a:pt x="142030" y="7631"/>
                      </a:cubicBezTo>
                      <a:cubicBezTo>
                        <a:pt x="129161" y="2422"/>
                        <a:pt x="115391" y="-157"/>
                        <a:pt x="101506" y="9"/>
                      </a:cubicBezTo>
                      <a:cubicBezTo>
                        <a:pt x="88409" y="-169"/>
                        <a:pt x="75414" y="2435"/>
                        <a:pt x="63397" y="7631"/>
                      </a:cubicBezTo>
                      <a:cubicBezTo>
                        <a:pt x="50617" y="12305"/>
                        <a:pt x="39273" y="20232"/>
                        <a:pt x="30495" y="30623"/>
                      </a:cubicBezTo>
                      <a:cubicBezTo>
                        <a:pt x="20104" y="39427"/>
                        <a:pt x="12215" y="50821"/>
                        <a:pt x="7629" y="63652"/>
                      </a:cubicBezTo>
                      <a:cubicBezTo>
                        <a:pt x="2446" y="75682"/>
                        <a:pt x="-158" y="88664"/>
                        <a:pt x="7" y="101762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F143BF15-E65B-4402-A04B-05B86FDDAB54}"/>
                    </a:ext>
                  </a:extLst>
                </p:cNvPr>
                <p:cNvSpPr/>
                <p:nvPr/>
              </p:nvSpPr>
              <p:spPr>
                <a:xfrm>
                  <a:off x="6493517" y="3063694"/>
                  <a:ext cx="202878" cy="203518"/>
                </a:xfrm>
                <a:custGeom>
                  <a:avLst/>
                  <a:gdLst>
                    <a:gd name="connsiteX0" fmla="*/ 101498 w 202878"/>
                    <a:gd name="connsiteY0" fmla="*/ 203513 h 203518"/>
                    <a:gd name="connsiteX1" fmla="*/ 101498 w 202878"/>
                    <a:gd name="connsiteY1" fmla="*/ 203513 h 203518"/>
                    <a:gd name="connsiteX2" fmla="*/ 142022 w 202878"/>
                    <a:gd name="connsiteY2" fmla="*/ 195891 h 203518"/>
                    <a:gd name="connsiteX3" fmla="*/ 175051 w 202878"/>
                    <a:gd name="connsiteY3" fmla="*/ 175565 h 203518"/>
                    <a:gd name="connsiteX4" fmla="*/ 195248 w 202878"/>
                    <a:gd name="connsiteY4" fmla="*/ 142410 h 203518"/>
                    <a:gd name="connsiteX5" fmla="*/ 202871 w 202878"/>
                    <a:gd name="connsiteY5" fmla="*/ 101759 h 203518"/>
                    <a:gd name="connsiteX6" fmla="*/ 195248 w 202878"/>
                    <a:gd name="connsiteY6" fmla="*/ 63650 h 203518"/>
                    <a:gd name="connsiteX7" fmla="*/ 175051 w 202878"/>
                    <a:gd name="connsiteY7" fmla="*/ 30621 h 203518"/>
                    <a:gd name="connsiteX8" fmla="*/ 142022 w 202878"/>
                    <a:gd name="connsiteY8" fmla="*/ 7628 h 203518"/>
                    <a:gd name="connsiteX9" fmla="*/ 101498 w 202878"/>
                    <a:gd name="connsiteY9" fmla="*/ 6 h 203518"/>
                    <a:gd name="connsiteX10" fmla="*/ 63389 w 202878"/>
                    <a:gd name="connsiteY10" fmla="*/ 7628 h 203518"/>
                    <a:gd name="connsiteX11" fmla="*/ 30361 w 202878"/>
                    <a:gd name="connsiteY11" fmla="*/ 30621 h 203518"/>
                    <a:gd name="connsiteX12" fmla="*/ 10162 w 202878"/>
                    <a:gd name="connsiteY12" fmla="*/ 63650 h 203518"/>
                    <a:gd name="connsiteX13" fmla="*/ 0 w 202878"/>
                    <a:gd name="connsiteY13" fmla="*/ 101759 h 203518"/>
                    <a:gd name="connsiteX14" fmla="*/ 10162 w 202878"/>
                    <a:gd name="connsiteY14" fmla="*/ 142410 h 203518"/>
                    <a:gd name="connsiteX15" fmla="*/ 30361 w 202878"/>
                    <a:gd name="connsiteY15" fmla="*/ 175565 h 203518"/>
                    <a:gd name="connsiteX16" fmla="*/ 63389 w 202878"/>
                    <a:gd name="connsiteY16" fmla="*/ 195891 h 203518"/>
                    <a:gd name="connsiteX17" fmla="*/ 101498 w 202878"/>
                    <a:gd name="connsiteY17" fmla="*/ 203513 h 2035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02878" h="203518">
                      <a:moveTo>
                        <a:pt x="101498" y="203513"/>
                      </a:moveTo>
                      <a:lnTo>
                        <a:pt x="101498" y="203513"/>
                      </a:lnTo>
                      <a:cubicBezTo>
                        <a:pt x="115383" y="203665"/>
                        <a:pt x="129153" y="201086"/>
                        <a:pt x="142022" y="195891"/>
                      </a:cubicBezTo>
                      <a:cubicBezTo>
                        <a:pt x="153899" y="190631"/>
                        <a:pt x="165002" y="183797"/>
                        <a:pt x="175051" y="175565"/>
                      </a:cubicBezTo>
                      <a:cubicBezTo>
                        <a:pt x="183269" y="165492"/>
                        <a:pt x="190066" y="154338"/>
                        <a:pt x="195248" y="142410"/>
                      </a:cubicBezTo>
                      <a:cubicBezTo>
                        <a:pt x="200457" y="129491"/>
                        <a:pt x="203036" y="115682"/>
                        <a:pt x="202871" y="101759"/>
                      </a:cubicBezTo>
                      <a:cubicBezTo>
                        <a:pt x="203036" y="88662"/>
                        <a:pt x="200432" y="75680"/>
                        <a:pt x="195248" y="63650"/>
                      </a:cubicBezTo>
                      <a:cubicBezTo>
                        <a:pt x="190637" y="51480"/>
                        <a:pt x="183790" y="40276"/>
                        <a:pt x="175051" y="30621"/>
                      </a:cubicBezTo>
                      <a:cubicBezTo>
                        <a:pt x="165739" y="20776"/>
                        <a:pt x="154496" y="12951"/>
                        <a:pt x="142022" y="7628"/>
                      </a:cubicBezTo>
                      <a:cubicBezTo>
                        <a:pt x="129153" y="2433"/>
                        <a:pt x="115383" y="-146"/>
                        <a:pt x="101498" y="6"/>
                      </a:cubicBezTo>
                      <a:cubicBezTo>
                        <a:pt x="88427" y="70"/>
                        <a:pt x="75483" y="2661"/>
                        <a:pt x="63389" y="7628"/>
                      </a:cubicBezTo>
                      <a:cubicBezTo>
                        <a:pt x="50914" y="12951"/>
                        <a:pt x="39672" y="20776"/>
                        <a:pt x="30361" y="30621"/>
                      </a:cubicBezTo>
                      <a:cubicBezTo>
                        <a:pt x="21621" y="40276"/>
                        <a:pt x="14774" y="51480"/>
                        <a:pt x="10162" y="63650"/>
                      </a:cubicBezTo>
                      <a:cubicBezTo>
                        <a:pt x="4141" y="75502"/>
                        <a:pt x="673" y="88485"/>
                        <a:pt x="0" y="101759"/>
                      </a:cubicBezTo>
                      <a:cubicBezTo>
                        <a:pt x="660" y="115847"/>
                        <a:pt x="4116" y="129668"/>
                        <a:pt x="10162" y="142410"/>
                      </a:cubicBezTo>
                      <a:cubicBezTo>
                        <a:pt x="15345" y="154338"/>
                        <a:pt x="22142" y="165492"/>
                        <a:pt x="30361" y="175565"/>
                      </a:cubicBezTo>
                      <a:cubicBezTo>
                        <a:pt x="40409" y="183797"/>
                        <a:pt x="51511" y="190631"/>
                        <a:pt x="63389" y="195891"/>
                      </a:cubicBezTo>
                      <a:cubicBezTo>
                        <a:pt x="75483" y="200857"/>
                        <a:pt x="88427" y="203449"/>
                        <a:pt x="101498" y="203513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4A0BC25-0F38-4E06-9528-8761F164D800}"/>
                </a:ext>
              </a:extLst>
            </p:cNvPr>
            <p:cNvGrpSpPr/>
            <p:nvPr/>
          </p:nvGrpSpPr>
          <p:grpSpPr>
            <a:xfrm>
              <a:off x="5508684" y="3893996"/>
              <a:ext cx="1419106" cy="1188574"/>
              <a:chOff x="5508684" y="3893996"/>
              <a:chExt cx="1419106" cy="1188574"/>
            </a:xfrm>
          </p:grpSpPr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1397EC8A-E060-441B-A16E-BCBEBBB999EC}"/>
                  </a:ext>
                </a:extLst>
              </p:cNvPr>
              <p:cNvSpPr txBox="1"/>
              <p:nvPr/>
            </p:nvSpPr>
            <p:spPr>
              <a:xfrm>
                <a:off x="5508684" y="3893996"/>
                <a:ext cx="14191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IN" sz="2000" spc="0" baseline="0">
                    <a:solidFill>
                      <a:srgbClr val="0078D4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  <a:sym typeface="Segoe UI"/>
                    <a:rtl val="0"/>
                  </a:rPr>
                  <a:t>Customers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1C64C65-53F9-4FB9-8470-A2FDB7ABA7EA}"/>
                  </a:ext>
                </a:extLst>
              </p:cNvPr>
              <p:cNvGrpSpPr/>
              <p:nvPr/>
            </p:nvGrpSpPr>
            <p:grpSpPr>
              <a:xfrm>
                <a:off x="5657639" y="4488002"/>
                <a:ext cx="1121196" cy="594568"/>
                <a:chOff x="5683039" y="4488002"/>
                <a:chExt cx="1121196" cy="594568"/>
              </a:xfrm>
            </p:grpSpPr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33736CCA-C9D9-4F54-92D7-F609FF9471D3}"/>
                    </a:ext>
                  </a:extLst>
                </p:cNvPr>
                <p:cNvSpPr/>
                <p:nvPr/>
              </p:nvSpPr>
              <p:spPr>
                <a:xfrm>
                  <a:off x="6023964" y="4488002"/>
                  <a:ext cx="316880" cy="316764"/>
                </a:xfrm>
                <a:custGeom>
                  <a:avLst/>
                  <a:gdLst>
                    <a:gd name="connsiteX0" fmla="*/ 191569 w 383263"/>
                    <a:gd name="connsiteY0" fmla="*/ 382869 h 383123"/>
                    <a:gd name="connsiteX1" fmla="*/ 191569 w 383263"/>
                    <a:gd name="connsiteY1" fmla="*/ 382869 h 383123"/>
                    <a:gd name="connsiteX2" fmla="*/ 383261 w 383263"/>
                    <a:gd name="connsiteY2" fmla="*/ 193464 h 383123"/>
                    <a:gd name="connsiteX3" fmla="*/ 383261 w 383263"/>
                    <a:gd name="connsiteY3" fmla="*/ 191305 h 383123"/>
                    <a:gd name="connsiteX4" fmla="*/ 271218 w 383263"/>
                    <a:gd name="connsiteY4" fmla="*/ 18159 h 383123"/>
                    <a:gd name="connsiteX5" fmla="*/ 112047 w 383263"/>
                    <a:gd name="connsiteY5" fmla="*/ 18159 h 383123"/>
                    <a:gd name="connsiteX6" fmla="*/ 4 w 383263"/>
                    <a:gd name="connsiteY6" fmla="*/ 191559 h 383123"/>
                    <a:gd name="connsiteX7" fmla="*/ 189537 w 383263"/>
                    <a:gd name="connsiteY7" fmla="*/ 383124 h 383123"/>
                    <a:gd name="connsiteX8" fmla="*/ 191569 w 383263"/>
                    <a:gd name="connsiteY8" fmla="*/ 383124 h 383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3263" h="383123">
                      <a:moveTo>
                        <a:pt x="191569" y="382869"/>
                      </a:moveTo>
                      <a:lnTo>
                        <a:pt x="191569" y="382869"/>
                      </a:lnTo>
                      <a:cubicBezTo>
                        <a:pt x="296803" y="383505"/>
                        <a:pt x="382626" y="298710"/>
                        <a:pt x="383261" y="193464"/>
                      </a:cubicBezTo>
                      <a:cubicBezTo>
                        <a:pt x="383261" y="192753"/>
                        <a:pt x="383261" y="192029"/>
                        <a:pt x="383261" y="191305"/>
                      </a:cubicBezTo>
                      <a:cubicBezTo>
                        <a:pt x="383655" y="116444"/>
                        <a:pt x="339664" y="48469"/>
                        <a:pt x="271218" y="18159"/>
                      </a:cubicBezTo>
                      <a:cubicBezTo>
                        <a:pt x="220927" y="-6053"/>
                        <a:pt x="162339" y="-6053"/>
                        <a:pt x="112047" y="18159"/>
                      </a:cubicBezTo>
                      <a:cubicBezTo>
                        <a:pt x="43513" y="48507"/>
                        <a:pt x="-491" y="116609"/>
                        <a:pt x="4" y="191559"/>
                      </a:cubicBezTo>
                      <a:cubicBezTo>
                        <a:pt x="-555" y="296792"/>
                        <a:pt x="84290" y="382565"/>
                        <a:pt x="189537" y="383124"/>
                      </a:cubicBezTo>
                      <a:cubicBezTo>
                        <a:pt x="190210" y="383124"/>
                        <a:pt x="190896" y="383124"/>
                        <a:pt x="191569" y="383124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A5B79E6B-D416-411B-8226-FD2B6C586DC4}"/>
                    </a:ext>
                  </a:extLst>
                </p:cNvPr>
                <p:cNvSpPr/>
                <p:nvPr/>
              </p:nvSpPr>
              <p:spPr>
                <a:xfrm>
                  <a:off x="5943200" y="4843418"/>
                  <a:ext cx="478726" cy="239152"/>
                </a:xfrm>
                <a:custGeom>
                  <a:avLst/>
                  <a:gdLst>
                    <a:gd name="connsiteX0" fmla="*/ 289253 w 579013"/>
                    <a:gd name="connsiteY0" fmla="*/ 0 h 289252"/>
                    <a:gd name="connsiteX1" fmla="*/ 289253 w 579013"/>
                    <a:gd name="connsiteY1" fmla="*/ 0 h 289252"/>
                    <a:gd name="connsiteX2" fmla="*/ 0 w 579013"/>
                    <a:gd name="connsiteY2" fmla="*/ 289253 h 289252"/>
                    <a:gd name="connsiteX3" fmla="*/ 579014 w 579013"/>
                    <a:gd name="connsiteY3" fmla="*/ 289253 h 289252"/>
                    <a:gd name="connsiteX4" fmla="*/ 289761 w 579013"/>
                    <a:gd name="connsiteY4" fmla="*/ 0 h 289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9013" h="289252">
                      <a:moveTo>
                        <a:pt x="289253" y="0"/>
                      </a:moveTo>
                      <a:lnTo>
                        <a:pt x="289253" y="0"/>
                      </a:lnTo>
                      <a:cubicBezTo>
                        <a:pt x="129700" y="483"/>
                        <a:pt x="483" y="129700"/>
                        <a:pt x="0" y="289253"/>
                      </a:cubicBezTo>
                      <a:lnTo>
                        <a:pt x="579014" y="289253"/>
                      </a:lnTo>
                      <a:cubicBezTo>
                        <a:pt x="578531" y="129700"/>
                        <a:pt x="449314" y="483"/>
                        <a:pt x="289761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CD2883F9-C19F-4108-8EFA-0595EF98E893}"/>
                    </a:ext>
                  </a:extLst>
                </p:cNvPr>
                <p:cNvSpPr/>
                <p:nvPr/>
              </p:nvSpPr>
              <p:spPr>
                <a:xfrm>
                  <a:off x="5683039" y="4924249"/>
                  <a:ext cx="224240" cy="158321"/>
                </a:xfrm>
                <a:custGeom>
                  <a:avLst/>
                  <a:gdLst>
                    <a:gd name="connsiteX0" fmla="*/ 129 w 271216"/>
                    <a:gd name="connsiteY0" fmla="*/ 191489 h 191488"/>
                    <a:gd name="connsiteX1" fmla="*/ 227898 w 271216"/>
                    <a:gd name="connsiteY1" fmla="*/ 191489 h 191488"/>
                    <a:gd name="connsiteX2" fmla="*/ 271216 w 271216"/>
                    <a:gd name="connsiteY2" fmla="*/ 17962 h 191488"/>
                    <a:gd name="connsiteX3" fmla="*/ 17914 w 271216"/>
                    <a:gd name="connsiteY3" fmla="*/ 109921 h 191488"/>
                    <a:gd name="connsiteX4" fmla="*/ 2 w 271216"/>
                    <a:gd name="connsiteY4" fmla="*/ 191489 h 191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1216" h="191488">
                      <a:moveTo>
                        <a:pt x="129" y="191489"/>
                      </a:moveTo>
                      <a:lnTo>
                        <a:pt x="227898" y="191489"/>
                      </a:lnTo>
                      <a:cubicBezTo>
                        <a:pt x="227174" y="130882"/>
                        <a:pt x="242101" y="71113"/>
                        <a:pt x="271216" y="17962"/>
                      </a:cubicBezTo>
                      <a:cubicBezTo>
                        <a:pt x="175878" y="-26588"/>
                        <a:pt x="62464" y="14584"/>
                        <a:pt x="17914" y="109921"/>
                      </a:cubicBezTo>
                      <a:cubicBezTo>
                        <a:pt x="5985" y="135455"/>
                        <a:pt x="-125" y="163313"/>
                        <a:pt x="2" y="191489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D587FD61-71B0-4691-A558-B2732106F98F}"/>
                    </a:ext>
                  </a:extLst>
                </p:cNvPr>
                <p:cNvSpPr/>
                <p:nvPr/>
              </p:nvSpPr>
              <p:spPr>
                <a:xfrm>
                  <a:off x="5724792" y="4646170"/>
                  <a:ext cx="239154" cy="239154"/>
                </a:xfrm>
                <a:custGeom>
                  <a:avLst/>
                  <a:gdLst>
                    <a:gd name="connsiteX0" fmla="*/ 144497 w 289254"/>
                    <a:gd name="connsiteY0" fmla="*/ 2 h 289254"/>
                    <a:gd name="connsiteX1" fmla="*/ 144497 w 289254"/>
                    <a:gd name="connsiteY1" fmla="*/ 2 h 289254"/>
                    <a:gd name="connsiteX2" fmla="*/ 10 w 289254"/>
                    <a:gd name="connsiteY2" fmla="*/ 147918 h 289254"/>
                    <a:gd name="connsiteX3" fmla="*/ 50493 w 289254"/>
                    <a:gd name="connsiteY3" fmla="*/ 256734 h 289254"/>
                    <a:gd name="connsiteX4" fmla="*/ 133699 w 289254"/>
                    <a:gd name="connsiteY4" fmla="*/ 289254 h 289254"/>
                    <a:gd name="connsiteX5" fmla="*/ 151738 w 289254"/>
                    <a:gd name="connsiteY5" fmla="*/ 289254 h 289254"/>
                    <a:gd name="connsiteX6" fmla="*/ 234944 w 289254"/>
                    <a:gd name="connsiteY6" fmla="*/ 256734 h 289254"/>
                    <a:gd name="connsiteX7" fmla="*/ 257873 w 289254"/>
                    <a:gd name="connsiteY7" fmla="*/ 54308 h 289254"/>
                    <a:gd name="connsiteX8" fmla="*/ 144497 w 289254"/>
                    <a:gd name="connsiteY8" fmla="*/ 2 h 289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9254" h="289254">
                      <a:moveTo>
                        <a:pt x="144497" y="2"/>
                      </a:moveTo>
                      <a:lnTo>
                        <a:pt x="144497" y="2"/>
                      </a:lnTo>
                      <a:cubicBezTo>
                        <a:pt x="63755" y="954"/>
                        <a:pt x="-943" y="67176"/>
                        <a:pt x="10" y="147918"/>
                      </a:cubicBezTo>
                      <a:cubicBezTo>
                        <a:pt x="493" y="189737"/>
                        <a:pt x="18875" y="229359"/>
                        <a:pt x="50493" y="256734"/>
                      </a:cubicBezTo>
                      <a:cubicBezTo>
                        <a:pt x="73613" y="276907"/>
                        <a:pt x="103034" y="288403"/>
                        <a:pt x="133699" y="289254"/>
                      </a:cubicBezTo>
                      <a:lnTo>
                        <a:pt x="151738" y="289254"/>
                      </a:lnTo>
                      <a:cubicBezTo>
                        <a:pt x="182404" y="288403"/>
                        <a:pt x="211824" y="276907"/>
                        <a:pt x="234944" y="256734"/>
                      </a:cubicBezTo>
                      <a:cubicBezTo>
                        <a:pt x="297177" y="207166"/>
                        <a:pt x="307441" y="116541"/>
                        <a:pt x="257873" y="54308"/>
                      </a:cubicBezTo>
                      <a:cubicBezTo>
                        <a:pt x="230383" y="19793"/>
                        <a:pt x="188615" y="-214"/>
                        <a:pt x="144497" y="2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B9799770-532B-413B-9B7F-8FB7FB1F369D}"/>
                    </a:ext>
                  </a:extLst>
                </p:cNvPr>
                <p:cNvSpPr/>
                <p:nvPr/>
              </p:nvSpPr>
              <p:spPr>
                <a:xfrm>
                  <a:off x="6406592" y="4604370"/>
                  <a:ext cx="397643" cy="397432"/>
                </a:xfrm>
                <a:custGeom>
                  <a:avLst/>
                  <a:gdLst>
                    <a:gd name="connsiteX0" fmla="*/ 289253 w 480945"/>
                    <a:gd name="connsiteY0" fmla="*/ 191565 h 480690"/>
                    <a:gd name="connsiteX1" fmla="*/ 289253 w 480945"/>
                    <a:gd name="connsiteY1" fmla="*/ 191565 h 480690"/>
                    <a:gd name="connsiteX2" fmla="*/ 289253 w 480945"/>
                    <a:gd name="connsiteY2" fmla="*/ 0 h 480690"/>
                    <a:gd name="connsiteX3" fmla="*/ 191692 w 480945"/>
                    <a:gd name="connsiteY3" fmla="*/ 0 h 480690"/>
                    <a:gd name="connsiteX4" fmla="*/ 191692 w 480945"/>
                    <a:gd name="connsiteY4" fmla="*/ 191565 h 480690"/>
                    <a:gd name="connsiteX5" fmla="*/ 0 w 480945"/>
                    <a:gd name="connsiteY5" fmla="*/ 191565 h 480690"/>
                    <a:gd name="connsiteX6" fmla="*/ 0 w 480945"/>
                    <a:gd name="connsiteY6" fmla="*/ 289126 h 480690"/>
                    <a:gd name="connsiteX7" fmla="*/ 191692 w 480945"/>
                    <a:gd name="connsiteY7" fmla="*/ 289126 h 480690"/>
                    <a:gd name="connsiteX8" fmla="*/ 191692 w 480945"/>
                    <a:gd name="connsiteY8" fmla="*/ 289126 h 480690"/>
                    <a:gd name="connsiteX9" fmla="*/ 191692 w 480945"/>
                    <a:gd name="connsiteY9" fmla="*/ 480691 h 480690"/>
                    <a:gd name="connsiteX10" fmla="*/ 289253 w 480945"/>
                    <a:gd name="connsiteY10" fmla="*/ 480691 h 480690"/>
                    <a:gd name="connsiteX11" fmla="*/ 289253 w 480945"/>
                    <a:gd name="connsiteY11" fmla="*/ 289126 h 480690"/>
                    <a:gd name="connsiteX12" fmla="*/ 289253 w 480945"/>
                    <a:gd name="connsiteY12" fmla="*/ 289126 h 480690"/>
                    <a:gd name="connsiteX13" fmla="*/ 480945 w 480945"/>
                    <a:gd name="connsiteY13" fmla="*/ 289126 h 480690"/>
                    <a:gd name="connsiteX14" fmla="*/ 480945 w 480945"/>
                    <a:gd name="connsiteY14" fmla="*/ 191565 h 480690"/>
                    <a:gd name="connsiteX15" fmla="*/ 289253 w 480945"/>
                    <a:gd name="connsiteY15" fmla="*/ 191565 h 480690"/>
                    <a:gd name="connsiteX16" fmla="*/ 289253 w 480945"/>
                    <a:gd name="connsiteY16" fmla="*/ 191565 h 480690"/>
                    <a:gd name="connsiteX17" fmla="*/ 289253 w 480945"/>
                    <a:gd name="connsiteY17" fmla="*/ 191565 h 480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80945" h="480690">
                      <a:moveTo>
                        <a:pt x="289253" y="191565"/>
                      </a:moveTo>
                      <a:lnTo>
                        <a:pt x="289253" y="191565"/>
                      </a:lnTo>
                      <a:lnTo>
                        <a:pt x="289253" y="0"/>
                      </a:lnTo>
                      <a:lnTo>
                        <a:pt x="191692" y="0"/>
                      </a:lnTo>
                      <a:lnTo>
                        <a:pt x="191692" y="191565"/>
                      </a:lnTo>
                      <a:lnTo>
                        <a:pt x="0" y="191565"/>
                      </a:lnTo>
                      <a:lnTo>
                        <a:pt x="0" y="289126"/>
                      </a:lnTo>
                      <a:lnTo>
                        <a:pt x="191692" y="289126"/>
                      </a:lnTo>
                      <a:lnTo>
                        <a:pt x="191692" y="289126"/>
                      </a:lnTo>
                      <a:lnTo>
                        <a:pt x="191692" y="480691"/>
                      </a:lnTo>
                      <a:lnTo>
                        <a:pt x="289253" y="480691"/>
                      </a:lnTo>
                      <a:lnTo>
                        <a:pt x="289253" y="289126"/>
                      </a:lnTo>
                      <a:lnTo>
                        <a:pt x="289253" y="289126"/>
                      </a:lnTo>
                      <a:lnTo>
                        <a:pt x="480945" y="289126"/>
                      </a:lnTo>
                      <a:lnTo>
                        <a:pt x="480945" y="191565"/>
                      </a:lnTo>
                      <a:lnTo>
                        <a:pt x="289253" y="191565"/>
                      </a:lnTo>
                      <a:lnTo>
                        <a:pt x="289253" y="191565"/>
                      </a:lnTo>
                      <a:lnTo>
                        <a:pt x="289253" y="191565"/>
                      </a:lnTo>
                      <a:close/>
                    </a:path>
                  </a:pathLst>
                </a:custGeom>
                <a:solidFill>
                  <a:srgbClr val="0078D4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52836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5EDB548-9A54-4C9F-B246-46B9ED8D0EF3}"/>
              </a:ext>
            </a:extLst>
          </p:cNvPr>
          <p:cNvSpPr txBox="1"/>
          <p:nvPr/>
        </p:nvSpPr>
        <p:spPr>
          <a:xfrm>
            <a:off x="254287" y="258884"/>
            <a:ext cx="2858924" cy="4925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IN" sz="3201" spc="0" baseline="0">
                <a:solidFill>
                  <a:srgbClr val="0078D4"/>
                </a:solidFill>
                <a:latin typeface="Segoe UI Semibold (Headings)"/>
                <a:cs typeface="Segoe UI Semibold" panose="020B0702040204020203" pitchFamily="34" charset="0"/>
                <a:sym typeface="Segoe UI"/>
                <a:rtl val="0"/>
              </a:rPr>
              <a:t>Getting Started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7D1DC2-1BB1-44FB-9606-F2F96801FC0A}"/>
              </a:ext>
            </a:extLst>
          </p:cNvPr>
          <p:cNvSpPr txBox="1"/>
          <p:nvPr/>
        </p:nvSpPr>
        <p:spPr>
          <a:xfrm>
            <a:off x="254287" y="952807"/>
            <a:ext cx="1192372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spc="0" baseline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Use the resources on this page to get access to Azure Virtual Desktop, learn about the product, and start engaging customers.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0620276-7354-49AB-B6D8-5A2CFA10FB11}"/>
              </a:ext>
            </a:extLst>
          </p:cNvPr>
          <p:cNvGrpSpPr/>
          <p:nvPr/>
        </p:nvGrpSpPr>
        <p:grpSpPr>
          <a:xfrm>
            <a:off x="710084" y="2073905"/>
            <a:ext cx="11016307" cy="3687535"/>
            <a:chOff x="710084" y="1853189"/>
            <a:chExt cx="11016307" cy="368753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113A458-7035-450E-974A-A10E5E64D38B}"/>
                </a:ext>
              </a:extLst>
            </p:cNvPr>
            <p:cNvGrpSpPr/>
            <p:nvPr/>
          </p:nvGrpSpPr>
          <p:grpSpPr>
            <a:xfrm>
              <a:off x="8229698" y="1853189"/>
              <a:ext cx="3496693" cy="3687535"/>
              <a:chOff x="8229698" y="1853189"/>
              <a:chExt cx="3496693" cy="3687535"/>
            </a:xfrm>
          </p:grpSpPr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F4304B72-D6BA-47A5-ACE3-652F5D94E4F2}"/>
                  </a:ext>
                </a:extLst>
              </p:cNvPr>
              <p:cNvSpPr txBox="1"/>
              <p:nvPr/>
            </p:nvSpPr>
            <p:spPr>
              <a:xfrm>
                <a:off x="8229698" y="2833100"/>
                <a:ext cx="3496693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IN" sz="2000" spc="0" baseline="0">
                    <a:solidFill>
                      <a:srgbClr val="0078D4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  <a:sym typeface="Segoe UI"/>
                    <a:rtl val="0"/>
                  </a:rPr>
                  <a:t>Azure Partner Resources</a:t>
                </a:r>
              </a:p>
            </p:txBody>
          </p:sp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2C547DB6-38A1-4803-8A84-4403CBDCB8EE}"/>
                  </a:ext>
                </a:extLst>
              </p:cNvPr>
              <p:cNvSpPr txBox="1"/>
              <p:nvPr/>
            </p:nvSpPr>
            <p:spPr>
              <a:xfrm>
                <a:off x="8229698" y="3252003"/>
                <a:ext cx="2968323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spc="0" baseline="0">
                    <a:solidFill>
                      <a:srgbClr val="505050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  <a:sym typeface="Segoe UI"/>
                    <a:rtl val="0"/>
                  </a:rPr>
                  <a:t>Customer facing marketing assets:</a:t>
                </a: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A7F0E990-1164-4842-9617-70483EC99488}"/>
                  </a:ext>
                </a:extLst>
              </p:cNvPr>
              <p:cNvGrpSpPr/>
              <p:nvPr/>
            </p:nvGrpSpPr>
            <p:grpSpPr>
              <a:xfrm>
                <a:off x="8229698" y="1853189"/>
                <a:ext cx="795498" cy="795498"/>
                <a:chOff x="9752026" y="3565987"/>
                <a:chExt cx="792174" cy="792174"/>
              </a:xfrm>
            </p:grpSpPr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21FCE0A3-978B-42C6-BA79-F72DD2E619F1}"/>
                    </a:ext>
                  </a:extLst>
                </p:cNvPr>
                <p:cNvSpPr/>
                <p:nvPr/>
              </p:nvSpPr>
              <p:spPr>
                <a:xfrm>
                  <a:off x="9752026" y="3565987"/>
                  <a:ext cx="792174" cy="792174"/>
                </a:xfrm>
                <a:custGeom>
                  <a:avLst/>
                  <a:gdLst>
                    <a:gd name="connsiteX0" fmla="*/ 792174 w 792174"/>
                    <a:gd name="connsiteY0" fmla="*/ 396087 h 792174"/>
                    <a:gd name="connsiteX1" fmla="*/ 396087 w 792174"/>
                    <a:gd name="connsiteY1" fmla="*/ 792174 h 792174"/>
                    <a:gd name="connsiteX2" fmla="*/ 0 w 792174"/>
                    <a:gd name="connsiteY2" fmla="*/ 396087 h 792174"/>
                    <a:gd name="connsiteX3" fmla="*/ 396087 w 792174"/>
                    <a:gd name="connsiteY3" fmla="*/ 0 h 792174"/>
                    <a:gd name="connsiteX4" fmla="*/ 792174 w 792174"/>
                    <a:gd name="connsiteY4" fmla="*/ 396087 h 792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2174" h="792174">
                      <a:moveTo>
                        <a:pt x="792174" y="396087"/>
                      </a:moveTo>
                      <a:cubicBezTo>
                        <a:pt x="792174" y="614840"/>
                        <a:pt x="614840" y="792174"/>
                        <a:pt x="396087" y="792174"/>
                      </a:cubicBezTo>
                      <a:cubicBezTo>
                        <a:pt x="177334" y="792174"/>
                        <a:pt x="0" y="614840"/>
                        <a:pt x="0" y="396087"/>
                      </a:cubicBezTo>
                      <a:cubicBezTo>
                        <a:pt x="0" y="177334"/>
                        <a:pt x="177334" y="0"/>
                        <a:pt x="396087" y="0"/>
                      </a:cubicBezTo>
                      <a:cubicBezTo>
                        <a:pt x="614840" y="0"/>
                        <a:pt x="792174" y="177334"/>
                        <a:pt x="792174" y="3960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97" cap="flat">
                  <a:solidFill>
                    <a:srgbClr val="0078D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 sz="100"/>
                </a:p>
              </p:txBody>
            </p:sp>
            <p:grpSp>
              <p:nvGrpSpPr>
                <p:cNvPr id="209" name="Graphic 4">
                  <a:extLst>
                    <a:ext uri="{FF2B5EF4-FFF2-40B4-BE49-F238E27FC236}">
                      <a16:creationId xmlns:a16="http://schemas.microsoft.com/office/drawing/2014/main" id="{6CE916F5-4276-40AE-8B70-FBB260AA76E5}"/>
                    </a:ext>
                  </a:extLst>
                </p:cNvPr>
                <p:cNvGrpSpPr/>
                <p:nvPr/>
              </p:nvGrpSpPr>
              <p:grpSpPr>
                <a:xfrm>
                  <a:off x="9908581" y="3817745"/>
                  <a:ext cx="505432" cy="268779"/>
                  <a:chOff x="9968743" y="3882933"/>
                  <a:chExt cx="361662" cy="192326"/>
                </a:xfrm>
              </p:grpSpPr>
              <p:sp>
                <p:nvSpPr>
                  <p:cNvPr id="210" name="Freeform: Shape 209">
                    <a:extLst>
                      <a:ext uri="{FF2B5EF4-FFF2-40B4-BE49-F238E27FC236}">
                        <a16:creationId xmlns:a16="http://schemas.microsoft.com/office/drawing/2014/main" id="{65F2E306-827F-4259-8D38-76D6630BDC18}"/>
                      </a:ext>
                    </a:extLst>
                  </p:cNvPr>
                  <p:cNvSpPr/>
                  <p:nvPr/>
                </p:nvSpPr>
                <p:spPr>
                  <a:xfrm>
                    <a:off x="10077965" y="3882933"/>
                    <a:ext cx="103696" cy="102271"/>
                  </a:xfrm>
                  <a:custGeom>
                    <a:avLst/>
                    <a:gdLst>
                      <a:gd name="connsiteX0" fmla="*/ 51855 w 103696"/>
                      <a:gd name="connsiteY0" fmla="*/ 102261 h 102271"/>
                      <a:gd name="connsiteX1" fmla="*/ 51855 w 103696"/>
                      <a:gd name="connsiteY1" fmla="*/ 102261 h 102271"/>
                      <a:gd name="connsiteX2" fmla="*/ 103686 w 103696"/>
                      <a:gd name="connsiteY2" fmla="*/ 52486 h 102271"/>
                      <a:gd name="connsiteX3" fmla="*/ 73069 w 103696"/>
                      <a:gd name="connsiteY3" fmla="*/ 4827 h 102271"/>
                      <a:gd name="connsiteX4" fmla="*/ 30640 w 103696"/>
                      <a:gd name="connsiteY4" fmla="*/ 4827 h 102271"/>
                      <a:gd name="connsiteX5" fmla="*/ 4194 w 103696"/>
                      <a:gd name="connsiteY5" fmla="*/ 71644 h 102271"/>
                      <a:gd name="connsiteX6" fmla="*/ 51854 w 103696"/>
                      <a:gd name="connsiteY6" fmla="*/ 102260 h 102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696" h="102271">
                        <a:moveTo>
                          <a:pt x="51855" y="102261"/>
                        </a:moveTo>
                        <a:lnTo>
                          <a:pt x="51855" y="102261"/>
                        </a:lnTo>
                        <a:cubicBezTo>
                          <a:pt x="79912" y="102829"/>
                          <a:pt x="103117" y="80544"/>
                          <a:pt x="103686" y="52486"/>
                        </a:cubicBezTo>
                        <a:cubicBezTo>
                          <a:pt x="104104" y="31857"/>
                          <a:pt x="92004" y="13024"/>
                          <a:pt x="73069" y="4827"/>
                        </a:cubicBezTo>
                        <a:cubicBezTo>
                          <a:pt x="59658" y="-1609"/>
                          <a:pt x="44051" y="-1609"/>
                          <a:pt x="30640" y="4827"/>
                        </a:cubicBezTo>
                        <a:cubicBezTo>
                          <a:pt x="4886" y="15975"/>
                          <a:pt x="-6954" y="45891"/>
                          <a:pt x="4194" y="71644"/>
                        </a:cubicBezTo>
                        <a:cubicBezTo>
                          <a:pt x="12391" y="90580"/>
                          <a:pt x="31224" y="102678"/>
                          <a:pt x="51854" y="102260"/>
                        </a:cubicBezTo>
                        <a:close/>
                      </a:path>
                    </a:pathLst>
                  </a:custGeom>
                  <a:solidFill>
                    <a:srgbClr val="C1C1C1"/>
                  </a:solidFill>
                  <a:ln w="1269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 sz="100"/>
                  </a:p>
                </p:txBody>
              </p:sp>
              <p:sp>
                <p:nvSpPr>
                  <p:cNvPr id="211" name="Freeform: Shape 210">
                    <a:extLst>
                      <a:ext uri="{FF2B5EF4-FFF2-40B4-BE49-F238E27FC236}">
                        <a16:creationId xmlns:a16="http://schemas.microsoft.com/office/drawing/2014/main" id="{ADC4C470-27B7-4D85-8BFB-C67EAB609AB0}"/>
                      </a:ext>
                    </a:extLst>
                  </p:cNvPr>
                  <p:cNvSpPr/>
                  <p:nvPr/>
                </p:nvSpPr>
                <p:spPr>
                  <a:xfrm>
                    <a:off x="10052584" y="3997643"/>
                    <a:ext cx="154344" cy="77235"/>
                  </a:xfrm>
                  <a:custGeom>
                    <a:avLst/>
                    <a:gdLst>
                      <a:gd name="connsiteX0" fmla="*/ 77236 w 154344"/>
                      <a:gd name="connsiteY0" fmla="*/ 0 h 77235"/>
                      <a:gd name="connsiteX1" fmla="*/ 77236 w 154344"/>
                      <a:gd name="connsiteY1" fmla="*/ 0 h 77235"/>
                      <a:gd name="connsiteX2" fmla="*/ 0 w 154344"/>
                      <a:gd name="connsiteY2" fmla="*/ 77236 h 77235"/>
                      <a:gd name="connsiteX3" fmla="*/ 154345 w 154344"/>
                      <a:gd name="connsiteY3" fmla="*/ 77236 h 77235"/>
                      <a:gd name="connsiteX4" fmla="*/ 77236 w 154344"/>
                      <a:gd name="connsiteY4" fmla="*/ 0 h 77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4344" h="77235">
                        <a:moveTo>
                          <a:pt x="77236" y="0"/>
                        </a:moveTo>
                        <a:lnTo>
                          <a:pt x="77236" y="0"/>
                        </a:lnTo>
                        <a:cubicBezTo>
                          <a:pt x="34638" y="140"/>
                          <a:pt x="140" y="34637"/>
                          <a:pt x="0" y="77236"/>
                        </a:cubicBezTo>
                        <a:lnTo>
                          <a:pt x="154345" y="77236"/>
                        </a:lnTo>
                        <a:cubicBezTo>
                          <a:pt x="154275" y="34658"/>
                          <a:pt x="119813" y="140"/>
                          <a:pt x="77236" y="0"/>
                        </a:cubicBezTo>
                        <a:close/>
                      </a:path>
                    </a:pathLst>
                  </a:custGeom>
                  <a:solidFill>
                    <a:srgbClr val="C1C1C1"/>
                  </a:solidFill>
                  <a:ln w="1269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 sz="100"/>
                  </a:p>
                </p:txBody>
              </p:sp>
              <p:sp>
                <p:nvSpPr>
                  <p:cNvPr id="212" name="Freeform: Shape 211">
                    <a:extLst>
                      <a:ext uri="{FF2B5EF4-FFF2-40B4-BE49-F238E27FC236}">
                        <a16:creationId xmlns:a16="http://schemas.microsoft.com/office/drawing/2014/main" id="{9D76E378-634A-4D2E-9A56-0F793F3D06C2}"/>
                      </a:ext>
                    </a:extLst>
                  </p:cNvPr>
                  <p:cNvSpPr/>
                  <p:nvPr/>
                </p:nvSpPr>
                <p:spPr>
                  <a:xfrm>
                    <a:off x="9968743" y="4024064"/>
                    <a:ext cx="72281" cy="51195"/>
                  </a:xfrm>
                  <a:custGeom>
                    <a:avLst/>
                    <a:gdLst>
                      <a:gd name="connsiteX0" fmla="*/ 0 w 72281"/>
                      <a:gd name="connsiteY0" fmla="*/ 51196 h 51195"/>
                      <a:gd name="connsiteX1" fmla="*/ 60722 w 72281"/>
                      <a:gd name="connsiteY1" fmla="*/ 51196 h 51195"/>
                      <a:gd name="connsiteX2" fmla="*/ 72281 w 72281"/>
                      <a:gd name="connsiteY2" fmla="*/ 4829 h 51195"/>
                      <a:gd name="connsiteX3" fmla="*/ 52083 w 72281"/>
                      <a:gd name="connsiteY3" fmla="*/ 1 h 51195"/>
                      <a:gd name="connsiteX4" fmla="*/ 0 w 72281"/>
                      <a:gd name="connsiteY4" fmla="*/ 50814 h 5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281" h="51195">
                        <a:moveTo>
                          <a:pt x="0" y="51196"/>
                        </a:moveTo>
                        <a:lnTo>
                          <a:pt x="60722" y="51196"/>
                        </a:lnTo>
                        <a:cubicBezTo>
                          <a:pt x="60596" y="35011"/>
                          <a:pt x="64573" y="19059"/>
                          <a:pt x="72281" y="4829"/>
                        </a:cubicBezTo>
                        <a:cubicBezTo>
                          <a:pt x="65930" y="1912"/>
                          <a:pt x="59067" y="272"/>
                          <a:pt x="52083" y="1"/>
                        </a:cubicBezTo>
                        <a:cubicBezTo>
                          <a:pt x="23724" y="-212"/>
                          <a:pt x="487" y="22459"/>
                          <a:pt x="0" y="50814"/>
                        </a:cubicBezTo>
                        <a:close/>
                      </a:path>
                    </a:pathLst>
                  </a:custGeom>
                  <a:solidFill>
                    <a:srgbClr val="C1C1C1"/>
                  </a:solidFill>
                  <a:ln w="1269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 sz="100"/>
                  </a:p>
                </p:txBody>
              </p:sp>
              <p:sp>
                <p:nvSpPr>
                  <p:cNvPr id="213" name="Freeform: Shape 212">
                    <a:extLst>
                      <a:ext uri="{FF2B5EF4-FFF2-40B4-BE49-F238E27FC236}">
                        <a16:creationId xmlns:a16="http://schemas.microsoft.com/office/drawing/2014/main" id="{D0B2EAEA-42C5-45BA-8B1D-861FBD345260}"/>
                      </a:ext>
                    </a:extLst>
                  </p:cNvPr>
                  <p:cNvSpPr/>
                  <p:nvPr/>
                </p:nvSpPr>
                <p:spPr>
                  <a:xfrm>
                    <a:off x="9982711" y="3933734"/>
                    <a:ext cx="77304" cy="77121"/>
                  </a:xfrm>
                  <a:custGeom>
                    <a:avLst/>
                    <a:gdLst>
                      <a:gd name="connsiteX0" fmla="*/ 38116 w 77304"/>
                      <a:gd name="connsiteY0" fmla="*/ 393 h 77121"/>
                      <a:gd name="connsiteX1" fmla="*/ 38116 w 77304"/>
                      <a:gd name="connsiteY1" fmla="*/ 393 h 77121"/>
                      <a:gd name="connsiteX2" fmla="*/ 6 w 77304"/>
                      <a:gd name="connsiteY2" fmla="*/ 38503 h 77121"/>
                      <a:gd name="connsiteX3" fmla="*/ 13598 w 77304"/>
                      <a:gd name="connsiteY3" fmla="*/ 68356 h 77121"/>
                      <a:gd name="connsiteX4" fmla="*/ 35702 w 77304"/>
                      <a:gd name="connsiteY4" fmla="*/ 77121 h 77121"/>
                      <a:gd name="connsiteX5" fmla="*/ 40148 w 77304"/>
                      <a:gd name="connsiteY5" fmla="*/ 77121 h 77121"/>
                      <a:gd name="connsiteX6" fmla="*/ 62379 w 77304"/>
                      <a:gd name="connsiteY6" fmla="*/ 68355 h 77121"/>
                      <a:gd name="connsiteX7" fmla="*/ 69439 w 77304"/>
                      <a:gd name="connsiteY7" fmla="*/ 14924 h 77121"/>
                      <a:gd name="connsiteX8" fmla="*/ 38242 w 77304"/>
                      <a:gd name="connsiteY8" fmla="*/ 12 h 77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7304" h="77121">
                        <a:moveTo>
                          <a:pt x="38116" y="393"/>
                        </a:moveTo>
                        <a:lnTo>
                          <a:pt x="38116" y="393"/>
                        </a:lnTo>
                        <a:cubicBezTo>
                          <a:pt x="17068" y="393"/>
                          <a:pt x="6" y="17456"/>
                          <a:pt x="6" y="38503"/>
                        </a:cubicBezTo>
                        <a:cubicBezTo>
                          <a:pt x="-196" y="49994"/>
                          <a:pt x="4798" y="60964"/>
                          <a:pt x="13598" y="68356"/>
                        </a:cubicBezTo>
                        <a:cubicBezTo>
                          <a:pt x="19714" y="73772"/>
                          <a:pt x="27536" y="76874"/>
                          <a:pt x="35702" y="77121"/>
                        </a:cubicBezTo>
                        <a:lnTo>
                          <a:pt x="40148" y="77121"/>
                        </a:lnTo>
                        <a:cubicBezTo>
                          <a:pt x="48347" y="76850"/>
                          <a:pt x="56201" y="73753"/>
                          <a:pt x="62379" y="68355"/>
                        </a:cubicBezTo>
                        <a:cubicBezTo>
                          <a:pt x="79083" y="55551"/>
                          <a:pt x="82244" y="31629"/>
                          <a:pt x="69439" y="14924"/>
                        </a:cubicBezTo>
                        <a:cubicBezTo>
                          <a:pt x="62023" y="5251"/>
                          <a:pt x="50427" y="-292"/>
                          <a:pt x="38242" y="12"/>
                        </a:cubicBezTo>
                        <a:close/>
                      </a:path>
                    </a:pathLst>
                  </a:custGeom>
                  <a:solidFill>
                    <a:srgbClr val="C1C1C1"/>
                  </a:solidFill>
                  <a:ln w="1269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 sz="100"/>
                  </a:p>
                </p:txBody>
              </p:sp>
              <p:sp>
                <p:nvSpPr>
                  <p:cNvPr id="214" name="Freeform: Shape 213">
                    <a:extLst>
                      <a:ext uri="{FF2B5EF4-FFF2-40B4-BE49-F238E27FC236}">
                        <a16:creationId xmlns:a16="http://schemas.microsoft.com/office/drawing/2014/main" id="{C7754AF1-A1AB-47F5-BCC1-891F7DFC2557}"/>
                      </a:ext>
                    </a:extLst>
                  </p:cNvPr>
                  <p:cNvSpPr/>
                  <p:nvPr/>
                </p:nvSpPr>
                <p:spPr>
                  <a:xfrm>
                    <a:off x="10202102" y="3920535"/>
                    <a:ext cx="128303" cy="128302"/>
                  </a:xfrm>
                  <a:custGeom>
                    <a:avLst/>
                    <a:gdLst>
                      <a:gd name="connsiteX0" fmla="*/ 77236 w 128303"/>
                      <a:gd name="connsiteY0" fmla="*/ 51194 h 128302"/>
                      <a:gd name="connsiteX1" fmla="*/ 77236 w 128303"/>
                      <a:gd name="connsiteY1" fmla="*/ 51194 h 128302"/>
                      <a:gd name="connsiteX2" fmla="*/ 77236 w 128303"/>
                      <a:gd name="connsiteY2" fmla="*/ 0 h 128302"/>
                      <a:gd name="connsiteX3" fmla="*/ 51194 w 128303"/>
                      <a:gd name="connsiteY3" fmla="*/ 0 h 128302"/>
                      <a:gd name="connsiteX4" fmla="*/ 51194 w 128303"/>
                      <a:gd name="connsiteY4" fmla="*/ 51194 h 128302"/>
                      <a:gd name="connsiteX5" fmla="*/ 0 w 128303"/>
                      <a:gd name="connsiteY5" fmla="*/ 51194 h 128302"/>
                      <a:gd name="connsiteX6" fmla="*/ 0 w 128303"/>
                      <a:gd name="connsiteY6" fmla="*/ 77109 h 128302"/>
                      <a:gd name="connsiteX7" fmla="*/ 51194 w 128303"/>
                      <a:gd name="connsiteY7" fmla="*/ 77109 h 128302"/>
                      <a:gd name="connsiteX8" fmla="*/ 51194 w 128303"/>
                      <a:gd name="connsiteY8" fmla="*/ 77109 h 128302"/>
                      <a:gd name="connsiteX9" fmla="*/ 51194 w 128303"/>
                      <a:gd name="connsiteY9" fmla="*/ 128303 h 128302"/>
                      <a:gd name="connsiteX10" fmla="*/ 77236 w 128303"/>
                      <a:gd name="connsiteY10" fmla="*/ 128303 h 128302"/>
                      <a:gd name="connsiteX11" fmla="*/ 77236 w 128303"/>
                      <a:gd name="connsiteY11" fmla="*/ 77109 h 128302"/>
                      <a:gd name="connsiteX12" fmla="*/ 77236 w 128303"/>
                      <a:gd name="connsiteY12" fmla="*/ 77109 h 128302"/>
                      <a:gd name="connsiteX13" fmla="*/ 128303 w 128303"/>
                      <a:gd name="connsiteY13" fmla="*/ 77109 h 128302"/>
                      <a:gd name="connsiteX14" fmla="*/ 128303 w 128303"/>
                      <a:gd name="connsiteY14" fmla="*/ 51194 h 128302"/>
                      <a:gd name="connsiteX15" fmla="*/ 77236 w 128303"/>
                      <a:gd name="connsiteY15" fmla="*/ 51194 h 128302"/>
                      <a:gd name="connsiteX16" fmla="*/ 77236 w 128303"/>
                      <a:gd name="connsiteY16" fmla="*/ 51194 h 128302"/>
                      <a:gd name="connsiteX17" fmla="*/ 77236 w 128303"/>
                      <a:gd name="connsiteY17" fmla="*/ 51194 h 128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28303" h="128302">
                        <a:moveTo>
                          <a:pt x="77236" y="51194"/>
                        </a:moveTo>
                        <a:lnTo>
                          <a:pt x="77236" y="51194"/>
                        </a:lnTo>
                        <a:lnTo>
                          <a:pt x="77236" y="0"/>
                        </a:lnTo>
                        <a:lnTo>
                          <a:pt x="51194" y="0"/>
                        </a:lnTo>
                        <a:lnTo>
                          <a:pt x="51194" y="51194"/>
                        </a:lnTo>
                        <a:lnTo>
                          <a:pt x="0" y="51194"/>
                        </a:lnTo>
                        <a:lnTo>
                          <a:pt x="0" y="77109"/>
                        </a:lnTo>
                        <a:lnTo>
                          <a:pt x="51194" y="77109"/>
                        </a:lnTo>
                        <a:lnTo>
                          <a:pt x="51194" y="77109"/>
                        </a:lnTo>
                        <a:lnTo>
                          <a:pt x="51194" y="128303"/>
                        </a:lnTo>
                        <a:lnTo>
                          <a:pt x="77236" y="128303"/>
                        </a:lnTo>
                        <a:lnTo>
                          <a:pt x="77236" y="77109"/>
                        </a:lnTo>
                        <a:lnTo>
                          <a:pt x="77236" y="77109"/>
                        </a:lnTo>
                        <a:lnTo>
                          <a:pt x="128303" y="77109"/>
                        </a:lnTo>
                        <a:lnTo>
                          <a:pt x="128303" y="51194"/>
                        </a:lnTo>
                        <a:lnTo>
                          <a:pt x="77236" y="51194"/>
                        </a:lnTo>
                        <a:lnTo>
                          <a:pt x="77236" y="51194"/>
                        </a:lnTo>
                        <a:lnTo>
                          <a:pt x="77236" y="51194"/>
                        </a:lnTo>
                        <a:close/>
                      </a:path>
                    </a:pathLst>
                  </a:custGeom>
                  <a:solidFill>
                    <a:srgbClr val="0078D4"/>
                  </a:solidFill>
                  <a:ln w="1269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 sz="100"/>
                  </a:p>
                </p:txBody>
              </p:sp>
            </p:grpSp>
          </p:grpSp>
          <p:sp>
            <p:nvSpPr>
              <p:cNvPr id="226" name="TextBox 225">
                <a:extLst>
                  <a:ext uri="{FF2B5EF4-FFF2-40B4-BE49-F238E27FC236}">
                    <a16:creationId xmlns:a16="http://schemas.microsoft.com/office/drawing/2014/main" id="{50DEAB19-1772-43AA-8862-D62D10B7309E}"/>
                  </a:ext>
                </a:extLst>
              </p:cNvPr>
              <p:cNvSpPr txBox="1"/>
              <p:nvPr/>
            </p:nvSpPr>
            <p:spPr>
              <a:xfrm>
                <a:off x="8305898" y="4089456"/>
                <a:ext cx="2835200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lvl="1" indent="-285750" defTabSz="932597">
                  <a:spcBef>
                    <a:spcPts val="0"/>
                  </a:spcBef>
                  <a:spcAft>
                    <a:spcPts val="1224"/>
                  </a:spcAft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lang="en-US" sz="1200">
                    <a:solidFill>
                      <a:srgbClr val="0078D4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  <a:hlinkClick r:id="rId2"/>
                  </a:rPr>
                  <a:t>Azure partner page</a:t>
                </a:r>
                <a:endParaRPr lang="en-US" sz="1200">
                  <a:solidFill>
                    <a:srgbClr val="0078D4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  <a:p>
                <a:pPr marL="285750" lvl="1" indent="-285750" defTabSz="932597">
                  <a:spcBef>
                    <a:spcPts val="0"/>
                  </a:spcBef>
                  <a:spcAft>
                    <a:spcPts val="1224"/>
                  </a:spcAft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lang="en-US" sz="1200">
                    <a:solidFill>
                      <a:srgbClr val="0078D4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  <a:hlinkClick r:id="rId3"/>
                  </a:rPr>
                  <a:t>Azure Virtual Desktop partner resource catalog</a:t>
                </a:r>
                <a:endParaRPr lang="en-US" sz="1200">
                  <a:solidFill>
                    <a:srgbClr val="0078D4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11DD95C8-7C22-42BA-B7BA-FCAC4F45F81A}"/>
                  </a:ext>
                </a:extLst>
              </p:cNvPr>
              <p:cNvSpPr/>
              <p:nvPr/>
            </p:nvSpPr>
            <p:spPr>
              <a:xfrm>
                <a:off x="8229698" y="3867254"/>
                <a:ext cx="3496692" cy="1673470"/>
              </a:xfrm>
              <a:custGeom>
                <a:avLst/>
                <a:gdLst>
                  <a:gd name="connsiteX0" fmla="*/ 3133382 w 3316944"/>
                  <a:gd name="connsiteY0" fmla="*/ 0 h 1939911"/>
                  <a:gd name="connsiteX1" fmla="*/ 3316944 w 3316944"/>
                  <a:gd name="connsiteY1" fmla="*/ 0 h 1939911"/>
                  <a:gd name="connsiteX2" fmla="*/ 3316944 w 3316944"/>
                  <a:gd name="connsiteY2" fmla="*/ 1939912 h 1939911"/>
                  <a:gd name="connsiteX3" fmla="*/ 3133382 w 3316944"/>
                  <a:gd name="connsiteY3" fmla="*/ 1939912 h 1939911"/>
                  <a:gd name="connsiteX4" fmla="*/ 183562 w 3316944"/>
                  <a:gd name="connsiteY4" fmla="*/ 1939912 h 1939911"/>
                  <a:gd name="connsiteX5" fmla="*/ 0 w 3316944"/>
                  <a:gd name="connsiteY5" fmla="*/ 1939912 h 1939911"/>
                  <a:gd name="connsiteX6" fmla="*/ 0 w 3316944"/>
                  <a:gd name="connsiteY6" fmla="*/ 0 h 1939911"/>
                  <a:gd name="connsiteX7" fmla="*/ 183562 w 3316944"/>
                  <a:gd name="connsiteY7" fmla="*/ 0 h 1939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16944" h="1939911">
                    <a:moveTo>
                      <a:pt x="3133382" y="0"/>
                    </a:moveTo>
                    <a:cubicBezTo>
                      <a:pt x="3234761" y="0"/>
                      <a:pt x="3316944" y="0"/>
                      <a:pt x="3316944" y="0"/>
                    </a:cubicBezTo>
                    <a:lnTo>
                      <a:pt x="3316944" y="1939912"/>
                    </a:lnTo>
                    <a:cubicBezTo>
                      <a:pt x="3316944" y="1939912"/>
                      <a:pt x="3234761" y="1939912"/>
                      <a:pt x="3133382" y="1939912"/>
                    </a:cubicBezTo>
                    <a:lnTo>
                      <a:pt x="183562" y="1939912"/>
                    </a:lnTo>
                    <a:cubicBezTo>
                      <a:pt x="82183" y="1939912"/>
                      <a:pt x="0" y="1939912"/>
                      <a:pt x="0" y="1939912"/>
                    </a:cubicBezTo>
                    <a:lnTo>
                      <a:pt x="0" y="0"/>
                    </a:lnTo>
                    <a:cubicBezTo>
                      <a:pt x="0" y="0"/>
                      <a:pt x="82183" y="0"/>
                      <a:pt x="183562" y="0"/>
                    </a:cubicBezTo>
                    <a:close/>
                  </a:path>
                </a:pathLst>
              </a:custGeom>
              <a:noFill/>
              <a:ln w="12697" cap="flat">
                <a:solidFill>
                  <a:srgbClr val="0078D4"/>
                </a:solidFill>
                <a:custDash>
                  <a:ds d="225000" sp="225000"/>
                </a:custDash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6A21DC6-23D5-4D0C-AB55-E1947746CCA4}"/>
                </a:ext>
              </a:extLst>
            </p:cNvPr>
            <p:cNvGrpSpPr/>
            <p:nvPr/>
          </p:nvGrpSpPr>
          <p:grpSpPr>
            <a:xfrm>
              <a:off x="4469891" y="1853189"/>
              <a:ext cx="3496692" cy="3687535"/>
              <a:chOff x="4469891" y="1853189"/>
              <a:chExt cx="3496692" cy="3687535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977D72A0-A1EB-4531-9BE6-1C5413D41045}"/>
                  </a:ext>
                </a:extLst>
              </p:cNvPr>
              <p:cNvGrpSpPr/>
              <p:nvPr/>
            </p:nvGrpSpPr>
            <p:grpSpPr>
              <a:xfrm>
                <a:off x="4469891" y="1853189"/>
                <a:ext cx="795498" cy="795498"/>
                <a:chOff x="5798776" y="4027623"/>
                <a:chExt cx="792174" cy="792174"/>
              </a:xfrm>
            </p:grpSpPr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854AFDA2-6211-4385-9427-9F8104B53351}"/>
                    </a:ext>
                  </a:extLst>
                </p:cNvPr>
                <p:cNvSpPr/>
                <p:nvPr/>
              </p:nvSpPr>
              <p:spPr>
                <a:xfrm>
                  <a:off x="5798776" y="4027623"/>
                  <a:ext cx="792174" cy="792174"/>
                </a:xfrm>
                <a:custGeom>
                  <a:avLst/>
                  <a:gdLst>
                    <a:gd name="connsiteX0" fmla="*/ 792175 w 792174"/>
                    <a:gd name="connsiteY0" fmla="*/ 396087 h 792174"/>
                    <a:gd name="connsiteX1" fmla="*/ 396088 w 792174"/>
                    <a:gd name="connsiteY1" fmla="*/ 792174 h 792174"/>
                    <a:gd name="connsiteX2" fmla="*/ 1 w 792174"/>
                    <a:gd name="connsiteY2" fmla="*/ 396087 h 792174"/>
                    <a:gd name="connsiteX3" fmla="*/ 396088 w 792174"/>
                    <a:gd name="connsiteY3" fmla="*/ 0 h 792174"/>
                    <a:gd name="connsiteX4" fmla="*/ 792175 w 792174"/>
                    <a:gd name="connsiteY4" fmla="*/ 396087 h 792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2174" h="792174">
                      <a:moveTo>
                        <a:pt x="792175" y="396087"/>
                      </a:moveTo>
                      <a:cubicBezTo>
                        <a:pt x="792175" y="614840"/>
                        <a:pt x="614841" y="792174"/>
                        <a:pt x="396088" y="792174"/>
                      </a:cubicBezTo>
                      <a:cubicBezTo>
                        <a:pt x="177335" y="792174"/>
                        <a:pt x="1" y="614840"/>
                        <a:pt x="1" y="396087"/>
                      </a:cubicBezTo>
                      <a:cubicBezTo>
                        <a:pt x="1" y="177334"/>
                        <a:pt x="177335" y="0"/>
                        <a:pt x="396088" y="0"/>
                      </a:cubicBezTo>
                      <a:cubicBezTo>
                        <a:pt x="614841" y="0"/>
                        <a:pt x="792175" y="177334"/>
                        <a:pt x="792175" y="3960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97" cap="flat">
                  <a:solidFill>
                    <a:srgbClr val="0078D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 sz="100"/>
                </a:p>
              </p:txBody>
            </p:sp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2AD3EE42-339B-4531-A02F-62296DDDFCAC}"/>
                    </a:ext>
                  </a:extLst>
                </p:cNvPr>
                <p:cNvGrpSpPr/>
                <p:nvPr/>
              </p:nvGrpSpPr>
              <p:grpSpPr>
                <a:xfrm>
                  <a:off x="6009118" y="4248786"/>
                  <a:ext cx="410950" cy="349847"/>
                  <a:chOff x="6009118" y="4248786"/>
                  <a:chExt cx="410950" cy="349847"/>
                </a:xfrm>
              </p:grpSpPr>
              <p:sp>
                <p:nvSpPr>
                  <p:cNvPr id="203" name="Freeform: Shape 202">
                    <a:extLst>
                      <a:ext uri="{FF2B5EF4-FFF2-40B4-BE49-F238E27FC236}">
                        <a16:creationId xmlns:a16="http://schemas.microsoft.com/office/drawing/2014/main" id="{BA262F38-1E89-493A-9275-DEFFFCEB9B4C}"/>
                      </a:ext>
                    </a:extLst>
                  </p:cNvPr>
                  <p:cNvSpPr/>
                  <p:nvPr/>
                </p:nvSpPr>
                <p:spPr>
                  <a:xfrm>
                    <a:off x="6118283" y="4406560"/>
                    <a:ext cx="103106" cy="103151"/>
                  </a:xfrm>
                  <a:custGeom>
                    <a:avLst/>
                    <a:gdLst>
                      <a:gd name="connsiteX0" fmla="*/ 51023 w 103106"/>
                      <a:gd name="connsiteY0" fmla="*/ 103151 h 103151"/>
                      <a:gd name="connsiteX1" fmla="*/ 51023 w 103106"/>
                      <a:gd name="connsiteY1" fmla="*/ 103151 h 103151"/>
                      <a:gd name="connsiteX2" fmla="*/ 103106 w 103106"/>
                      <a:gd name="connsiteY2" fmla="*/ 51577 h 103151"/>
                      <a:gd name="connsiteX3" fmla="*/ 103106 w 103106"/>
                      <a:gd name="connsiteY3" fmla="*/ 51067 h 103151"/>
                      <a:gd name="connsiteX4" fmla="*/ 72237 w 103106"/>
                      <a:gd name="connsiteY4" fmla="*/ 4827 h 103151"/>
                      <a:gd name="connsiteX5" fmla="*/ 51023 w 103106"/>
                      <a:gd name="connsiteY5" fmla="*/ 0 h 103151"/>
                      <a:gd name="connsiteX6" fmla="*/ 29808 w 103106"/>
                      <a:gd name="connsiteY6" fmla="*/ 4827 h 103151"/>
                      <a:gd name="connsiteX7" fmla="*/ 4837 w 103106"/>
                      <a:gd name="connsiteY7" fmla="*/ 73358 h 103151"/>
                      <a:gd name="connsiteX8" fmla="*/ 51023 w 103106"/>
                      <a:gd name="connsiteY8" fmla="*/ 103150 h 103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3106" h="103151">
                        <a:moveTo>
                          <a:pt x="51023" y="103151"/>
                        </a:moveTo>
                        <a:lnTo>
                          <a:pt x="51023" y="103151"/>
                        </a:lnTo>
                        <a:cubicBezTo>
                          <a:pt x="79647" y="103291"/>
                          <a:pt x="102965" y="80201"/>
                          <a:pt x="103106" y="51577"/>
                        </a:cubicBezTo>
                        <a:cubicBezTo>
                          <a:pt x="103107" y="51407"/>
                          <a:pt x="103107" y="51237"/>
                          <a:pt x="103106" y="51067"/>
                        </a:cubicBezTo>
                        <a:cubicBezTo>
                          <a:pt x="102909" y="30892"/>
                          <a:pt x="90794" y="12745"/>
                          <a:pt x="72237" y="4827"/>
                        </a:cubicBezTo>
                        <a:cubicBezTo>
                          <a:pt x="65615" y="1654"/>
                          <a:pt x="58366" y="5"/>
                          <a:pt x="51023" y="0"/>
                        </a:cubicBezTo>
                        <a:cubicBezTo>
                          <a:pt x="43690" y="90"/>
                          <a:pt x="36459" y="1735"/>
                          <a:pt x="29808" y="4827"/>
                        </a:cubicBezTo>
                        <a:cubicBezTo>
                          <a:pt x="3988" y="16856"/>
                          <a:pt x="-7192" y="47538"/>
                          <a:pt x="4837" y="73358"/>
                        </a:cubicBezTo>
                        <a:cubicBezTo>
                          <a:pt x="13217" y="91348"/>
                          <a:pt x="31177" y="102933"/>
                          <a:pt x="51023" y="103150"/>
                        </a:cubicBezTo>
                        <a:close/>
                      </a:path>
                    </a:pathLst>
                  </a:custGeom>
                  <a:solidFill>
                    <a:srgbClr val="C1C1C1"/>
                  </a:solidFill>
                  <a:ln w="1269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 sz="100"/>
                  </a:p>
                </p:txBody>
              </p:sp>
              <p:sp>
                <p:nvSpPr>
                  <p:cNvPr id="204" name="Freeform: Shape 203">
                    <a:extLst>
                      <a:ext uri="{FF2B5EF4-FFF2-40B4-BE49-F238E27FC236}">
                        <a16:creationId xmlns:a16="http://schemas.microsoft.com/office/drawing/2014/main" id="{BCA750D0-F86A-412D-BD8A-FBE741CE790E}"/>
                      </a:ext>
                    </a:extLst>
                  </p:cNvPr>
                  <p:cNvSpPr/>
                  <p:nvPr/>
                </p:nvSpPr>
                <p:spPr>
                  <a:xfrm>
                    <a:off x="6092070" y="4520635"/>
                    <a:ext cx="154344" cy="77108"/>
                  </a:xfrm>
                  <a:custGeom>
                    <a:avLst/>
                    <a:gdLst>
                      <a:gd name="connsiteX0" fmla="*/ 77236 w 154344"/>
                      <a:gd name="connsiteY0" fmla="*/ 0 h 77108"/>
                      <a:gd name="connsiteX1" fmla="*/ 77236 w 154344"/>
                      <a:gd name="connsiteY1" fmla="*/ 0 h 77108"/>
                      <a:gd name="connsiteX2" fmla="*/ 0 w 154344"/>
                      <a:gd name="connsiteY2" fmla="*/ 77109 h 77108"/>
                      <a:gd name="connsiteX3" fmla="*/ 154344 w 154344"/>
                      <a:gd name="connsiteY3" fmla="*/ 77109 h 77108"/>
                      <a:gd name="connsiteX4" fmla="*/ 77236 w 154344"/>
                      <a:gd name="connsiteY4" fmla="*/ 0 h 771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4344" h="77108">
                        <a:moveTo>
                          <a:pt x="77236" y="0"/>
                        </a:moveTo>
                        <a:lnTo>
                          <a:pt x="77236" y="0"/>
                        </a:lnTo>
                        <a:cubicBezTo>
                          <a:pt x="34658" y="70"/>
                          <a:pt x="140" y="34531"/>
                          <a:pt x="0" y="77109"/>
                        </a:cubicBezTo>
                        <a:lnTo>
                          <a:pt x="154344" y="77109"/>
                        </a:lnTo>
                        <a:cubicBezTo>
                          <a:pt x="154205" y="34581"/>
                          <a:pt x="119764" y="140"/>
                          <a:pt x="77236" y="0"/>
                        </a:cubicBezTo>
                        <a:close/>
                      </a:path>
                    </a:pathLst>
                  </a:custGeom>
                  <a:solidFill>
                    <a:srgbClr val="C1C1C1"/>
                  </a:solidFill>
                  <a:ln w="1269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 sz="100"/>
                  </a:p>
                </p:txBody>
              </p:sp>
              <p:sp>
                <p:nvSpPr>
                  <p:cNvPr id="205" name="Freeform: Shape 204">
                    <a:extLst>
                      <a:ext uri="{FF2B5EF4-FFF2-40B4-BE49-F238E27FC236}">
                        <a16:creationId xmlns:a16="http://schemas.microsoft.com/office/drawing/2014/main" id="{7871D601-B12C-4C28-9901-0AF2874CCF14}"/>
                      </a:ext>
                    </a:extLst>
                  </p:cNvPr>
                  <p:cNvSpPr/>
                  <p:nvPr/>
                </p:nvSpPr>
                <p:spPr>
                  <a:xfrm>
                    <a:off x="6009118" y="4546550"/>
                    <a:ext cx="71392" cy="52083"/>
                  </a:xfrm>
                  <a:custGeom>
                    <a:avLst/>
                    <a:gdLst>
                      <a:gd name="connsiteX0" fmla="*/ 0 w 71392"/>
                      <a:gd name="connsiteY0" fmla="*/ 52083 h 52083"/>
                      <a:gd name="connsiteX1" fmla="*/ 59832 w 71392"/>
                      <a:gd name="connsiteY1" fmla="*/ 52083 h 52083"/>
                      <a:gd name="connsiteX2" fmla="*/ 71392 w 71392"/>
                      <a:gd name="connsiteY2" fmla="*/ 4827 h 52083"/>
                      <a:gd name="connsiteX3" fmla="*/ 51194 w 71392"/>
                      <a:gd name="connsiteY3" fmla="*/ 0 h 52083"/>
                      <a:gd name="connsiteX4" fmla="*/ 365 w 71392"/>
                      <a:gd name="connsiteY4" fmla="*/ 50797 h 52083"/>
                      <a:gd name="connsiteX5" fmla="*/ 381 w 71392"/>
                      <a:gd name="connsiteY5" fmla="*/ 52083 h 52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1392" h="52083">
                        <a:moveTo>
                          <a:pt x="0" y="52083"/>
                        </a:moveTo>
                        <a:lnTo>
                          <a:pt x="59832" y="52083"/>
                        </a:lnTo>
                        <a:cubicBezTo>
                          <a:pt x="60123" y="35668"/>
                          <a:pt x="64073" y="19524"/>
                          <a:pt x="71392" y="4827"/>
                        </a:cubicBezTo>
                        <a:cubicBezTo>
                          <a:pt x="65101" y="1740"/>
                          <a:pt x="58201" y="91"/>
                          <a:pt x="51194" y="0"/>
                        </a:cubicBezTo>
                        <a:cubicBezTo>
                          <a:pt x="23131" y="-9"/>
                          <a:pt x="374" y="22734"/>
                          <a:pt x="365" y="50797"/>
                        </a:cubicBezTo>
                        <a:cubicBezTo>
                          <a:pt x="365" y="51226"/>
                          <a:pt x="370" y="51655"/>
                          <a:pt x="381" y="52083"/>
                        </a:cubicBezTo>
                        <a:close/>
                      </a:path>
                    </a:pathLst>
                  </a:custGeom>
                  <a:solidFill>
                    <a:srgbClr val="C1C1C1"/>
                  </a:solidFill>
                  <a:ln w="1269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 sz="100"/>
                  </a:p>
                </p:txBody>
              </p:sp>
              <p:sp>
                <p:nvSpPr>
                  <p:cNvPr id="206" name="Freeform: Shape 205">
                    <a:extLst>
                      <a:ext uri="{FF2B5EF4-FFF2-40B4-BE49-F238E27FC236}">
                        <a16:creationId xmlns:a16="http://schemas.microsoft.com/office/drawing/2014/main" id="{D0A75659-1C73-479F-B6EB-B1D6834A2C93}"/>
                      </a:ext>
                    </a:extLst>
                  </p:cNvPr>
                  <p:cNvSpPr/>
                  <p:nvPr/>
                </p:nvSpPr>
                <p:spPr>
                  <a:xfrm>
                    <a:off x="6022195" y="4458008"/>
                    <a:ext cx="77116" cy="76727"/>
                  </a:xfrm>
                  <a:custGeom>
                    <a:avLst/>
                    <a:gdLst>
                      <a:gd name="connsiteX0" fmla="*/ 38117 w 77116"/>
                      <a:gd name="connsiteY0" fmla="*/ 0 h 76727"/>
                      <a:gd name="connsiteX1" fmla="*/ 38117 w 77116"/>
                      <a:gd name="connsiteY1" fmla="*/ 0 h 76727"/>
                      <a:gd name="connsiteX2" fmla="*/ 7 w 77116"/>
                      <a:gd name="connsiteY2" fmla="*/ 38110 h 76727"/>
                      <a:gd name="connsiteX3" fmla="*/ 13473 w 77116"/>
                      <a:gd name="connsiteY3" fmla="*/ 67073 h 76727"/>
                      <a:gd name="connsiteX4" fmla="*/ 36719 w 77116"/>
                      <a:gd name="connsiteY4" fmla="*/ 75711 h 76727"/>
                      <a:gd name="connsiteX5" fmla="*/ 38625 w 77116"/>
                      <a:gd name="connsiteY5" fmla="*/ 76727 h 76727"/>
                      <a:gd name="connsiteX6" fmla="*/ 40531 w 77116"/>
                      <a:gd name="connsiteY6" fmla="*/ 75712 h 76727"/>
                      <a:gd name="connsiteX7" fmla="*/ 62761 w 77116"/>
                      <a:gd name="connsiteY7" fmla="*/ 67073 h 76727"/>
                      <a:gd name="connsiteX8" fmla="*/ 77116 w 77116"/>
                      <a:gd name="connsiteY8" fmla="*/ 38110 h 76727"/>
                      <a:gd name="connsiteX9" fmla="*/ 39006 w 77116"/>
                      <a:gd name="connsiteY9" fmla="*/ 0 h 76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7116" h="76727">
                        <a:moveTo>
                          <a:pt x="38117" y="0"/>
                        </a:moveTo>
                        <a:lnTo>
                          <a:pt x="38117" y="0"/>
                        </a:lnTo>
                        <a:cubicBezTo>
                          <a:pt x="17069" y="0"/>
                          <a:pt x="7" y="17062"/>
                          <a:pt x="7" y="38110"/>
                        </a:cubicBezTo>
                        <a:cubicBezTo>
                          <a:pt x="-216" y="49325"/>
                          <a:pt x="4754" y="60015"/>
                          <a:pt x="13473" y="67073"/>
                        </a:cubicBezTo>
                        <a:cubicBezTo>
                          <a:pt x="20116" y="72334"/>
                          <a:pt x="28253" y="75358"/>
                          <a:pt x="36719" y="75711"/>
                        </a:cubicBezTo>
                        <a:cubicBezTo>
                          <a:pt x="37209" y="76271"/>
                          <a:pt x="37887" y="76633"/>
                          <a:pt x="38625" y="76727"/>
                        </a:cubicBezTo>
                        <a:cubicBezTo>
                          <a:pt x="39514" y="76728"/>
                          <a:pt x="39514" y="75712"/>
                          <a:pt x="40531" y="75712"/>
                        </a:cubicBezTo>
                        <a:cubicBezTo>
                          <a:pt x="48716" y="75487"/>
                          <a:pt x="56571" y="72435"/>
                          <a:pt x="62761" y="67073"/>
                        </a:cubicBezTo>
                        <a:cubicBezTo>
                          <a:pt x="71722" y="60121"/>
                          <a:pt x="77011" y="49451"/>
                          <a:pt x="77116" y="38110"/>
                        </a:cubicBezTo>
                        <a:cubicBezTo>
                          <a:pt x="77116" y="17063"/>
                          <a:pt x="60054" y="0"/>
                          <a:pt x="39006" y="0"/>
                        </a:cubicBezTo>
                        <a:close/>
                      </a:path>
                    </a:pathLst>
                  </a:custGeom>
                  <a:solidFill>
                    <a:srgbClr val="C1C1C1"/>
                  </a:solidFill>
                  <a:ln w="1269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 sz="100"/>
                  </a:p>
                </p:txBody>
              </p:sp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id="{31F4829C-CF05-476E-BEF3-978FBAA6BB17}"/>
                      </a:ext>
                    </a:extLst>
                  </p:cNvPr>
                  <p:cNvSpPr/>
                  <p:nvPr/>
                </p:nvSpPr>
                <p:spPr>
                  <a:xfrm>
                    <a:off x="6046720" y="4293120"/>
                    <a:ext cx="141895" cy="129191"/>
                  </a:xfrm>
                  <a:custGeom>
                    <a:avLst/>
                    <a:gdLst>
                      <a:gd name="connsiteX0" fmla="*/ 0 w 141895"/>
                      <a:gd name="connsiteY0" fmla="*/ 0 h 129191"/>
                      <a:gd name="connsiteX1" fmla="*/ 0 w 141895"/>
                      <a:gd name="connsiteY1" fmla="*/ 0 h 129191"/>
                      <a:gd name="connsiteX2" fmla="*/ 141895 w 141895"/>
                      <a:gd name="connsiteY2" fmla="*/ 0 h 129191"/>
                      <a:gd name="connsiteX3" fmla="*/ 141895 w 141895"/>
                      <a:gd name="connsiteY3" fmla="*/ 96418 h 129191"/>
                      <a:gd name="connsiteX4" fmla="*/ 51194 w 141895"/>
                      <a:gd name="connsiteY4" fmla="*/ 96418 h 129191"/>
                      <a:gd name="connsiteX5" fmla="*/ 18419 w 141895"/>
                      <a:gd name="connsiteY5" fmla="*/ 129192 h 129191"/>
                      <a:gd name="connsiteX6" fmla="*/ 18419 w 141895"/>
                      <a:gd name="connsiteY6" fmla="*/ 96418 h 129191"/>
                      <a:gd name="connsiteX7" fmla="*/ 0 w 141895"/>
                      <a:gd name="connsiteY7" fmla="*/ 96418 h 129191"/>
                      <a:gd name="connsiteX8" fmla="*/ 0 w 141895"/>
                      <a:gd name="connsiteY8" fmla="*/ 0 h 129191"/>
                      <a:gd name="connsiteX9" fmla="*/ 0 w 141895"/>
                      <a:gd name="connsiteY9" fmla="*/ 0 h 129191"/>
                      <a:gd name="connsiteX10" fmla="*/ 0 w 141895"/>
                      <a:gd name="connsiteY10" fmla="*/ 0 h 129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1895" h="12919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41895" y="0"/>
                        </a:lnTo>
                        <a:lnTo>
                          <a:pt x="141895" y="96418"/>
                        </a:lnTo>
                        <a:lnTo>
                          <a:pt x="51194" y="96418"/>
                        </a:lnTo>
                        <a:lnTo>
                          <a:pt x="18419" y="129192"/>
                        </a:lnTo>
                        <a:lnTo>
                          <a:pt x="18419" y="96418"/>
                        </a:lnTo>
                        <a:lnTo>
                          <a:pt x="0" y="964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1C1C1"/>
                  </a:solidFill>
                  <a:ln w="1269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 sz="100"/>
                  </a:p>
                </p:txBody>
              </p:sp>
              <p:sp>
                <p:nvSpPr>
                  <p:cNvPr id="208" name="Freeform: Shape 207">
                    <a:extLst>
                      <a:ext uri="{FF2B5EF4-FFF2-40B4-BE49-F238E27FC236}">
                        <a16:creationId xmlns:a16="http://schemas.microsoft.com/office/drawing/2014/main" id="{A9260F94-A39C-43CE-BD70-F12EA1957530}"/>
                      </a:ext>
                    </a:extLst>
                  </p:cNvPr>
                  <p:cNvSpPr/>
                  <p:nvPr/>
                </p:nvSpPr>
                <p:spPr>
                  <a:xfrm>
                    <a:off x="6214657" y="4248786"/>
                    <a:ext cx="205411" cy="188897"/>
                  </a:xfrm>
                  <a:custGeom>
                    <a:avLst/>
                    <a:gdLst>
                      <a:gd name="connsiteX0" fmla="*/ 0 w 205411"/>
                      <a:gd name="connsiteY0" fmla="*/ 0 h 188897"/>
                      <a:gd name="connsiteX1" fmla="*/ 0 w 205411"/>
                      <a:gd name="connsiteY1" fmla="*/ 0 h 188897"/>
                      <a:gd name="connsiteX2" fmla="*/ 205411 w 205411"/>
                      <a:gd name="connsiteY2" fmla="*/ 0 h 188897"/>
                      <a:gd name="connsiteX3" fmla="*/ 205411 w 205411"/>
                      <a:gd name="connsiteY3" fmla="*/ 140752 h 188897"/>
                      <a:gd name="connsiteX4" fmla="*/ 73298 w 205411"/>
                      <a:gd name="connsiteY4" fmla="*/ 140752 h 188897"/>
                      <a:gd name="connsiteX5" fmla="*/ 25025 w 205411"/>
                      <a:gd name="connsiteY5" fmla="*/ 188897 h 188897"/>
                      <a:gd name="connsiteX6" fmla="*/ 25025 w 205411"/>
                      <a:gd name="connsiteY6" fmla="*/ 140752 h 188897"/>
                      <a:gd name="connsiteX7" fmla="*/ 0 w 205411"/>
                      <a:gd name="connsiteY7" fmla="*/ 140752 h 188897"/>
                      <a:gd name="connsiteX8" fmla="*/ 0 w 205411"/>
                      <a:gd name="connsiteY8" fmla="*/ 0 h 188897"/>
                      <a:gd name="connsiteX9" fmla="*/ 0 w 205411"/>
                      <a:gd name="connsiteY9" fmla="*/ 0 h 188897"/>
                      <a:gd name="connsiteX10" fmla="*/ 0 w 205411"/>
                      <a:gd name="connsiteY10" fmla="*/ 0 h 18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05411" h="188897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205411" y="0"/>
                        </a:lnTo>
                        <a:lnTo>
                          <a:pt x="205411" y="140752"/>
                        </a:lnTo>
                        <a:lnTo>
                          <a:pt x="73298" y="140752"/>
                        </a:lnTo>
                        <a:lnTo>
                          <a:pt x="25025" y="188897"/>
                        </a:lnTo>
                        <a:lnTo>
                          <a:pt x="25025" y="140752"/>
                        </a:lnTo>
                        <a:lnTo>
                          <a:pt x="0" y="14075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78D4"/>
                  </a:solidFill>
                  <a:ln w="1269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 sz="100"/>
                  </a:p>
                </p:txBody>
              </p:sp>
            </p:grpSp>
          </p:grpSp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FC90D60A-FC51-4659-B93A-1262440D0E37}"/>
                  </a:ext>
                </a:extLst>
              </p:cNvPr>
              <p:cNvSpPr txBox="1"/>
              <p:nvPr/>
            </p:nvSpPr>
            <p:spPr>
              <a:xfrm>
                <a:off x="4469891" y="2833100"/>
                <a:ext cx="161569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IN" sz="2000" spc="0" baseline="0">
                    <a:solidFill>
                      <a:srgbClr val="0078D4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  <a:sym typeface="Segoe UI"/>
                    <a:rtl val="0"/>
                  </a:rPr>
                  <a:t>Microsoft 365</a:t>
                </a:r>
              </a:p>
            </p:txBody>
          </p:sp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7EFC8C0C-7579-42C0-A4F4-AC98C0D8B752}"/>
                  </a:ext>
                </a:extLst>
              </p:cNvPr>
              <p:cNvSpPr txBox="1"/>
              <p:nvPr/>
            </p:nvSpPr>
            <p:spPr>
              <a:xfrm>
                <a:off x="4469891" y="3252003"/>
                <a:ext cx="3232698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spc="0" baseline="0">
                    <a:solidFill>
                      <a:srgbClr val="505050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  <a:sym typeface="Segoe UI"/>
                    <a:rtl val="0"/>
                  </a:rPr>
                  <a:t>Modern use cases, news, and customer:</a:t>
                </a:r>
              </a:p>
            </p:txBody>
          </p:sp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FD3D7CBA-AC78-4D5F-935F-263AA67FCB42}"/>
                  </a:ext>
                </a:extLst>
              </p:cNvPr>
              <p:cNvSpPr txBox="1"/>
              <p:nvPr/>
            </p:nvSpPr>
            <p:spPr>
              <a:xfrm>
                <a:off x="4546091" y="4089456"/>
                <a:ext cx="2835200" cy="98488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285750" indent="-285750" defTabSz="932597">
                  <a:spcBef>
                    <a:spcPts val="0"/>
                  </a:spcBef>
                  <a:spcAft>
                    <a:spcPts val="1224"/>
                  </a:spcAft>
                  <a:buClr>
                    <a:srgbClr val="0278D4"/>
                  </a:buClr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lang="en-US" sz="120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Segoe UI Semilight"/>
                    <a:cs typeface="Segoe UI Semilight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Azure Virtual Desktop on Microsoft365.com</a:t>
                </a:r>
                <a:endParaRPr lang="en-US" sz="1200">
                  <a:solidFill>
                    <a:schemeClr val="tx2">
                      <a:lumMod val="75000"/>
                      <a:lumOff val="25000"/>
                    </a:schemeClr>
                  </a:solidFill>
                  <a:latin typeface="Segoe UI Semilight"/>
                  <a:cs typeface="Segoe UI Semilight"/>
                </a:endParaRPr>
              </a:p>
              <a:p>
                <a:pPr marL="285750" indent="-285750" defTabSz="932597">
                  <a:spcBef>
                    <a:spcPts val="0"/>
                  </a:spcBef>
                  <a:spcAft>
                    <a:spcPts val="1224"/>
                  </a:spcAft>
                  <a:buClr>
                    <a:srgbClr val="0278D4"/>
                  </a:buClr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lang="en-US" sz="120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Segoe UI Semilight"/>
                    <a:cs typeface="Segoe UI Semilight"/>
                    <a:hlinkClick r:id="rId5"/>
                  </a:rPr>
                  <a:t>Azure Virtual Desktop and Windows 365 blog</a:t>
                </a:r>
                <a:endParaRPr lang="en-US" sz="1200">
                  <a:solidFill>
                    <a:schemeClr val="tx2">
                      <a:lumMod val="75000"/>
                      <a:lumOff val="25000"/>
                    </a:schemeClr>
                  </a:solidFill>
                  <a:latin typeface="Segoe UI Semilight"/>
                  <a:cs typeface="Segoe UI Semilight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ACFCAE7B-C0D3-41CF-B9C5-F7D850DC7B50}"/>
                  </a:ext>
                </a:extLst>
              </p:cNvPr>
              <p:cNvSpPr/>
              <p:nvPr/>
            </p:nvSpPr>
            <p:spPr>
              <a:xfrm>
                <a:off x="4469891" y="3867254"/>
                <a:ext cx="3496692" cy="1673470"/>
              </a:xfrm>
              <a:custGeom>
                <a:avLst/>
                <a:gdLst>
                  <a:gd name="connsiteX0" fmla="*/ 3133382 w 3316944"/>
                  <a:gd name="connsiteY0" fmla="*/ 0 h 1939911"/>
                  <a:gd name="connsiteX1" fmla="*/ 3316944 w 3316944"/>
                  <a:gd name="connsiteY1" fmla="*/ 0 h 1939911"/>
                  <a:gd name="connsiteX2" fmla="*/ 3316944 w 3316944"/>
                  <a:gd name="connsiteY2" fmla="*/ 1939912 h 1939911"/>
                  <a:gd name="connsiteX3" fmla="*/ 3133382 w 3316944"/>
                  <a:gd name="connsiteY3" fmla="*/ 1939912 h 1939911"/>
                  <a:gd name="connsiteX4" fmla="*/ 183562 w 3316944"/>
                  <a:gd name="connsiteY4" fmla="*/ 1939912 h 1939911"/>
                  <a:gd name="connsiteX5" fmla="*/ 0 w 3316944"/>
                  <a:gd name="connsiteY5" fmla="*/ 1939912 h 1939911"/>
                  <a:gd name="connsiteX6" fmla="*/ 0 w 3316944"/>
                  <a:gd name="connsiteY6" fmla="*/ 0 h 1939911"/>
                  <a:gd name="connsiteX7" fmla="*/ 183562 w 3316944"/>
                  <a:gd name="connsiteY7" fmla="*/ 0 h 1939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16944" h="1939911">
                    <a:moveTo>
                      <a:pt x="3133382" y="0"/>
                    </a:moveTo>
                    <a:cubicBezTo>
                      <a:pt x="3234761" y="0"/>
                      <a:pt x="3316944" y="0"/>
                      <a:pt x="3316944" y="0"/>
                    </a:cubicBezTo>
                    <a:lnTo>
                      <a:pt x="3316944" y="1939912"/>
                    </a:lnTo>
                    <a:cubicBezTo>
                      <a:pt x="3316944" y="1939912"/>
                      <a:pt x="3234761" y="1939912"/>
                      <a:pt x="3133382" y="1939912"/>
                    </a:cubicBezTo>
                    <a:lnTo>
                      <a:pt x="183562" y="1939912"/>
                    </a:lnTo>
                    <a:cubicBezTo>
                      <a:pt x="82183" y="1939912"/>
                      <a:pt x="0" y="1939912"/>
                      <a:pt x="0" y="1939912"/>
                    </a:cubicBezTo>
                    <a:lnTo>
                      <a:pt x="0" y="0"/>
                    </a:lnTo>
                    <a:cubicBezTo>
                      <a:pt x="0" y="0"/>
                      <a:pt x="82183" y="0"/>
                      <a:pt x="183562" y="0"/>
                    </a:cubicBezTo>
                    <a:close/>
                  </a:path>
                </a:pathLst>
              </a:custGeom>
              <a:noFill/>
              <a:ln w="12697" cap="flat">
                <a:solidFill>
                  <a:srgbClr val="0078D4"/>
                </a:solidFill>
                <a:custDash>
                  <a:ds d="225000" sp="225000"/>
                </a:custDash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B99EF8B-E462-4A3D-9F3C-BF1F35E2A769}"/>
                </a:ext>
              </a:extLst>
            </p:cNvPr>
            <p:cNvGrpSpPr/>
            <p:nvPr/>
          </p:nvGrpSpPr>
          <p:grpSpPr>
            <a:xfrm>
              <a:off x="710084" y="1853189"/>
              <a:ext cx="3496692" cy="3687535"/>
              <a:chOff x="710084" y="1853189"/>
              <a:chExt cx="3496692" cy="3687535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D8C44E48-E96E-4953-AE3E-B93071742D09}"/>
                  </a:ext>
                </a:extLst>
              </p:cNvPr>
              <p:cNvSpPr txBox="1"/>
              <p:nvPr/>
            </p:nvSpPr>
            <p:spPr>
              <a:xfrm>
                <a:off x="786284" y="4089456"/>
                <a:ext cx="2940131" cy="80021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285750" indent="-285750" defTabSz="932597">
                  <a:spcBef>
                    <a:spcPts val="0"/>
                  </a:spcBef>
                  <a:spcAft>
                    <a:spcPts val="1224"/>
                  </a:spcAft>
                  <a:buClr>
                    <a:srgbClr val="0278D4"/>
                  </a:buClr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lang="en-US" sz="1200">
                    <a:solidFill>
                      <a:srgbClr val="353535"/>
                    </a:solidFill>
                    <a:latin typeface="Segoe UI Semilight"/>
                    <a:cs typeface="Segoe UI Semilight"/>
                    <a:hlinkClick r:id="rId6"/>
                  </a:rPr>
                  <a:t>Azure Virtual Desktop on Azure.com (Public Preview access)</a:t>
                </a:r>
                <a:endParaRPr lang="en-US" sz="1200">
                  <a:solidFill>
                    <a:srgbClr val="353535"/>
                  </a:solidFill>
                  <a:latin typeface="Segoe UI Semilight"/>
                  <a:cs typeface="Segoe UI Semilight"/>
                  <a:hlinkClick r:id="rId7"/>
                </a:endParaRPr>
              </a:p>
              <a:p>
                <a:pPr marL="285750" indent="-285750" defTabSz="932597">
                  <a:spcBef>
                    <a:spcPts val="0"/>
                  </a:spcBef>
                  <a:spcAft>
                    <a:spcPts val="1224"/>
                  </a:spcAft>
                  <a:buClr>
                    <a:srgbClr val="0278D4"/>
                  </a:buClr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lang="en-US" sz="1200">
                    <a:solidFill>
                      <a:srgbClr val="353535"/>
                    </a:solidFill>
                    <a:latin typeface="Segoe UI Semilight"/>
                    <a:cs typeface="Segoe UI Semilight"/>
                    <a:hlinkClick r:id="rId8"/>
                  </a:rPr>
                  <a:t>Click-through demos</a:t>
                </a:r>
                <a:endParaRPr lang="en-US" sz="1200">
                  <a:solidFill>
                    <a:srgbClr val="353535"/>
                  </a:solidFill>
                  <a:latin typeface="Segoe UI Semilight"/>
                  <a:cs typeface="Segoe UI Semilight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0D3489A9-16E4-495B-8182-5A60CA94022C}"/>
                  </a:ext>
                </a:extLst>
              </p:cNvPr>
              <p:cNvGrpSpPr/>
              <p:nvPr/>
            </p:nvGrpSpPr>
            <p:grpSpPr>
              <a:xfrm>
                <a:off x="710084" y="1853189"/>
                <a:ext cx="795498" cy="795498"/>
                <a:chOff x="1800952" y="3565988"/>
                <a:chExt cx="792174" cy="792174"/>
              </a:xfrm>
            </p:grpSpPr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F6783F4B-43F6-4BF2-A90A-9FBC9440DAA0}"/>
                    </a:ext>
                  </a:extLst>
                </p:cNvPr>
                <p:cNvSpPr/>
                <p:nvPr/>
              </p:nvSpPr>
              <p:spPr>
                <a:xfrm>
                  <a:off x="1800952" y="3565988"/>
                  <a:ext cx="792174" cy="792174"/>
                </a:xfrm>
                <a:custGeom>
                  <a:avLst/>
                  <a:gdLst>
                    <a:gd name="connsiteX0" fmla="*/ 792174 w 792174"/>
                    <a:gd name="connsiteY0" fmla="*/ 396087 h 792174"/>
                    <a:gd name="connsiteX1" fmla="*/ 396087 w 792174"/>
                    <a:gd name="connsiteY1" fmla="*/ 792174 h 792174"/>
                    <a:gd name="connsiteX2" fmla="*/ 0 w 792174"/>
                    <a:gd name="connsiteY2" fmla="*/ 396087 h 792174"/>
                    <a:gd name="connsiteX3" fmla="*/ 396087 w 792174"/>
                    <a:gd name="connsiteY3" fmla="*/ 0 h 792174"/>
                    <a:gd name="connsiteX4" fmla="*/ 792174 w 792174"/>
                    <a:gd name="connsiteY4" fmla="*/ 396087 h 792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2174" h="792174">
                      <a:moveTo>
                        <a:pt x="792174" y="396087"/>
                      </a:moveTo>
                      <a:cubicBezTo>
                        <a:pt x="792174" y="614840"/>
                        <a:pt x="614840" y="792174"/>
                        <a:pt x="396087" y="792174"/>
                      </a:cubicBezTo>
                      <a:cubicBezTo>
                        <a:pt x="177334" y="792174"/>
                        <a:pt x="0" y="614840"/>
                        <a:pt x="0" y="396087"/>
                      </a:cubicBezTo>
                      <a:cubicBezTo>
                        <a:pt x="0" y="177334"/>
                        <a:pt x="177334" y="0"/>
                        <a:pt x="396087" y="0"/>
                      </a:cubicBezTo>
                      <a:cubicBezTo>
                        <a:pt x="614840" y="0"/>
                        <a:pt x="792174" y="177334"/>
                        <a:pt x="792174" y="3960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97" cap="flat">
                  <a:solidFill>
                    <a:srgbClr val="0078D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 sz="100"/>
                </a:p>
              </p:txBody>
            </p:sp>
            <p:grpSp>
              <p:nvGrpSpPr>
                <p:cNvPr id="199" name="Graphic 4">
                  <a:extLst>
                    <a:ext uri="{FF2B5EF4-FFF2-40B4-BE49-F238E27FC236}">
                      <a16:creationId xmlns:a16="http://schemas.microsoft.com/office/drawing/2014/main" id="{BE7D2A67-6C4F-460C-BD2D-5AB7260E90F8}"/>
                    </a:ext>
                  </a:extLst>
                </p:cNvPr>
                <p:cNvGrpSpPr/>
                <p:nvPr/>
              </p:nvGrpSpPr>
              <p:grpSpPr>
                <a:xfrm>
                  <a:off x="2008742" y="3823473"/>
                  <a:ext cx="407901" cy="334603"/>
                  <a:chOff x="1983484" y="3806968"/>
                  <a:chExt cx="407901" cy="334603"/>
                </a:xfrm>
              </p:grpSpPr>
              <p:sp>
                <p:nvSpPr>
                  <p:cNvPr id="200" name="Freeform: Shape 199">
                    <a:extLst>
                      <a:ext uri="{FF2B5EF4-FFF2-40B4-BE49-F238E27FC236}">
                        <a16:creationId xmlns:a16="http://schemas.microsoft.com/office/drawing/2014/main" id="{6653878D-34C0-4CC7-995F-128D91B9FBFF}"/>
                      </a:ext>
                    </a:extLst>
                  </p:cNvPr>
                  <p:cNvSpPr/>
                  <p:nvPr/>
                </p:nvSpPr>
                <p:spPr>
                  <a:xfrm>
                    <a:off x="1983484" y="3806968"/>
                    <a:ext cx="361153" cy="257494"/>
                  </a:xfrm>
                  <a:custGeom>
                    <a:avLst/>
                    <a:gdLst>
                      <a:gd name="connsiteX0" fmla="*/ 26042 w 361153"/>
                      <a:gd name="connsiteY0" fmla="*/ 0 h 257494"/>
                      <a:gd name="connsiteX1" fmla="*/ 26042 w 361153"/>
                      <a:gd name="connsiteY1" fmla="*/ 0 h 257494"/>
                      <a:gd name="connsiteX2" fmla="*/ 26042 w 361153"/>
                      <a:gd name="connsiteY2" fmla="*/ 103150 h 257494"/>
                      <a:gd name="connsiteX3" fmla="*/ 0 w 361153"/>
                      <a:gd name="connsiteY3" fmla="*/ 103150 h 257494"/>
                      <a:gd name="connsiteX4" fmla="*/ 0 w 361153"/>
                      <a:gd name="connsiteY4" fmla="*/ 257495 h 257494"/>
                      <a:gd name="connsiteX5" fmla="*/ 103150 w 361153"/>
                      <a:gd name="connsiteY5" fmla="*/ 257495 h 257494"/>
                      <a:gd name="connsiteX6" fmla="*/ 103150 w 361153"/>
                      <a:gd name="connsiteY6" fmla="*/ 205411 h 257494"/>
                      <a:gd name="connsiteX7" fmla="*/ 180386 w 361153"/>
                      <a:gd name="connsiteY7" fmla="*/ 205411 h 257494"/>
                      <a:gd name="connsiteX8" fmla="*/ 180386 w 361153"/>
                      <a:gd name="connsiteY8" fmla="*/ 231453 h 257494"/>
                      <a:gd name="connsiteX9" fmla="*/ 129573 w 361153"/>
                      <a:gd name="connsiteY9" fmla="*/ 231453 h 257494"/>
                      <a:gd name="connsiteX10" fmla="*/ 129573 w 361153"/>
                      <a:gd name="connsiteY10" fmla="*/ 256860 h 257494"/>
                      <a:gd name="connsiteX11" fmla="*/ 206809 w 361153"/>
                      <a:gd name="connsiteY11" fmla="*/ 256860 h 257494"/>
                      <a:gd name="connsiteX12" fmla="*/ 206809 w 361153"/>
                      <a:gd name="connsiteY12" fmla="*/ 204776 h 257494"/>
                      <a:gd name="connsiteX13" fmla="*/ 283918 w 361153"/>
                      <a:gd name="connsiteY13" fmla="*/ 204776 h 257494"/>
                      <a:gd name="connsiteX14" fmla="*/ 291667 w 361153"/>
                      <a:gd name="connsiteY14" fmla="*/ 178735 h 257494"/>
                      <a:gd name="connsiteX15" fmla="*/ 103150 w 361153"/>
                      <a:gd name="connsiteY15" fmla="*/ 178735 h 257494"/>
                      <a:gd name="connsiteX16" fmla="*/ 103150 w 361153"/>
                      <a:gd name="connsiteY16" fmla="*/ 102515 h 257494"/>
                      <a:gd name="connsiteX17" fmla="*/ 52337 w 361153"/>
                      <a:gd name="connsiteY17" fmla="*/ 102515 h 257494"/>
                      <a:gd name="connsiteX18" fmla="*/ 52337 w 361153"/>
                      <a:gd name="connsiteY18" fmla="*/ 25406 h 257494"/>
                      <a:gd name="connsiteX19" fmla="*/ 334858 w 361153"/>
                      <a:gd name="connsiteY19" fmla="*/ 25406 h 257494"/>
                      <a:gd name="connsiteX20" fmla="*/ 334858 w 361153"/>
                      <a:gd name="connsiteY20" fmla="*/ 121824 h 257494"/>
                      <a:gd name="connsiteX21" fmla="*/ 360264 w 361153"/>
                      <a:gd name="connsiteY21" fmla="*/ 204776 h 257494"/>
                      <a:gd name="connsiteX22" fmla="*/ 361153 w 361153"/>
                      <a:gd name="connsiteY22" fmla="*/ 204776 h 257494"/>
                      <a:gd name="connsiteX23" fmla="*/ 361153 w 361153"/>
                      <a:gd name="connsiteY23" fmla="*/ 0 h 257494"/>
                      <a:gd name="connsiteX24" fmla="*/ 26042 w 361153"/>
                      <a:gd name="connsiteY24" fmla="*/ 128176 h 257494"/>
                      <a:gd name="connsiteX25" fmla="*/ 76855 w 361153"/>
                      <a:gd name="connsiteY25" fmla="*/ 128176 h 257494"/>
                      <a:gd name="connsiteX26" fmla="*/ 76855 w 361153"/>
                      <a:gd name="connsiteY26" fmla="*/ 231453 h 257494"/>
                      <a:gd name="connsiteX27" fmla="*/ 26042 w 361153"/>
                      <a:gd name="connsiteY27" fmla="*/ 231453 h 257494"/>
                      <a:gd name="connsiteX28" fmla="*/ 26042 w 361153"/>
                      <a:gd name="connsiteY28" fmla="*/ 128557 h 25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361153" h="257494">
                        <a:moveTo>
                          <a:pt x="26042" y="0"/>
                        </a:moveTo>
                        <a:lnTo>
                          <a:pt x="26042" y="0"/>
                        </a:lnTo>
                        <a:lnTo>
                          <a:pt x="26042" y="103150"/>
                        </a:lnTo>
                        <a:lnTo>
                          <a:pt x="0" y="103150"/>
                        </a:lnTo>
                        <a:lnTo>
                          <a:pt x="0" y="257495"/>
                        </a:lnTo>
                        <a:lnTo>
                          <a:pt x="103150" y="257495"/>
                        </a:lnTo>
                        <a:lnTo>
                          <a:pt x="103150" y="205411"/>
                        </a:lnTo>
                        <a:lnTo>
                          <a:pt x="180386" y="205411"/>
                        </a:lnTo>
                        <a:lnTo>
                          <a:pt x="180386" y="231453"/>
                        </a:lnTo>
                        <a:lnTo>
                          <a:pt x="129573" y="231453"/>
                        </a:lnTo>
                        <a:lnTo>
                          <a:pt x="129573" y="256860"/>
                        </a:lnTo>
                        <a:lnTo>
                          <a:pt x="206809" y="256860"/>
                        </a:lnTo>
                        <a:lnTo>
                          <a:pt x="206809" y="204776"/>
                        </a:lnTo>
                        <a:lnTo>
                          <a:pt x="283918" y="204776"/>
                        </a:lnTo>
                        <a:lnTo>
                          <a:pt x="291667" y="178735"/>
                        </a:lnTo>
                        <a:lnTo>
                          <a:pt x="103150" y="178735"/>
                        </a:lnTo>
                        <a:lnTo>
                          <a:pt x="103150" y="102515"/>
                        </a:lnTo>
                        <a:lnTo>
                          <a:pt x="52337" y="102515"/>
                        </a:lnTo>
                        <a:lnTo>
                          <a:pt x="52337" y="25406"/>
                        </a:lnTo>
                        <a:lnTo>
                          <a:pt x="334858" y="25406"/>
                        </a:lnTo>
                        <a:lnTo>
                          <a:pt x="334858" y="121824"/>
                        </a:lnTo>
                        <a:lnTo>
                          <a:pt x="360264" y="204776"/>
                        </a:lnTo>
                        <a:lnTo>
                          <a:pt x="361153" y="204776"/>
                        </a:lnTo>
                        <a:lnTo>
                          <a:pt x="361153" y="0"/>
                        </a:lnTo>
                        <a:close/>
                        <a:moveTo>
                          <a:pt x="26042" y="128176"/>
                        </a:moveTo>
                        <a:lnTo>
                          <a:pt x="76855" y="128176"/>
                        </a:lnTo>
                        <a:lnTo>
                          <a:pt x="76855" y="231453"/>
                        </a:lnTo>
                        <a:lnTo>
                          <a:pt x="26042" y="231453"/>
                        </a:lnTo>
                        <a:lnTo>
                          <a:pt x="26042" y="128557"/>
                        </a:lnTo>
                        <a:close/>
                      </a:path>
                    </a:pathLst>
                  </a:custGeom>
                  <a:solidFill>
                    <a:srgbClr val="C1C1C1"/>
                  </a:solidFill>
                  <a:ln w="1269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 sz="100"/>
                  </a:p>
                </p:txBody>
              </p:sp>
              <p:sp>
                <p:nvSpPr>
                  <p:cNvPr id="201" name="Freeform: Shape 200">
                    <a:extLst>
                      <a:ext uri="{FF2B5EF4-FFF2-40B4-BE49-F238E27FC236}">
                        <a16:creationId xmlns:a16="http://schemas.microsoft.com/office/drawing/2014/main" id="{28B5B6B3-279F-485E-BDED-F66273B45C9B}"/>
                      </a:ext>
                    </a:extLst>
                  </p:cNvPr>
                  <p:cNvSpPr/>
                  <p:nvPr/>
                </p:nvSpPr>
                <p:spPr>
                  <a:xfrm>
                    <a:off x="2218748" y="3975667"/>
                    <a:ext cx="172637" cy="165904"/>
                  </a:xfrm>
                  <a:custGeom>
                    <a:avLst/>
                    <a:gdLst>
                      <a:gd name="connsiteX0" fmla="*/ 67581 w 172637"/>
                      <a:gd name="connsiteY0" fmla="*/ 62754 h 165904"/>
                      <a:gd name="connsiteX1" fmla="*/ 67581 w 172637"/>
                      <a:gd name="connsiteY1" fmla="*/ 62754 h 165904"/>
                      <a:gd name="connsiteX2" fmla="*/ 0 w 172637"/>
                      <a:gd name="connsiteY2" fmla="*/ 62754 h 165904"/>
                      <a:gd name="connsiteX3" fmla="*/ 53099 w 172637"/>
                      <a:gd name="connsiteY3" fmla="*/ 102261 h 165904"/>
                      <a:gd name="connsiteX4" fmla="*/ 32901 w 172637"/>
                      <a:gd name="connsiteY4" fmla="*/ 165904 h 165904"/>
                      <a:gd name="connsiteX5" fmla="*/ 86890 w 172637"/>
                      <a:gd name="connsiteY5" fmla="*/ 126397 h 165904"/>
                      <a:gd name="connsiteX6" fmla="*/ 139863 w 172637"/>
                      <a:gd name="connsiteY6" fmla="*/ 164888 h 165904"/>
                      <a:gd name="connsiteX7" fmla="*/ 119665 w 172637"/>
                      <a:gd name="connsiteY7" fmla="*/ 102261 h 165904"/>
                      <a:gd name="connsiteX8" fmla="*/ 172637 w 172637"/>
                      <a:gd name="connsiteY8" fmla="*/ 62754 h 165904"/>
                      <a:gd name="connsiteX9" fmla="*/ 106072 w 172637"/>
                      <a:gd name="connsiteY9" fmla="*/ 62754 h 165904"/>
                      <a:gd name="connsiteX10" fmla="*/ 86890 w 172637"/>
                      <a:gd name="connsiteY10" fmla="*/ 0 h 165904"/>
                      <a:gd name="connsiteX11" fmla="*/ 67581 w 172637"/>
                      <a:gd name="connsiteY11" fmla="*/ 62754 h 165904"/>
                      <a:gd name="connsiteX12" fmla="*/ 67581 w 172637"/>
                      <a:gd name="connsiteY12" fmla="*/ 62754 h 165904"/>
                      <a:gd name="connsiteX13" fmla="*/ 67581 w 172637"/>
                      <a:gd name="connsiteY13" fmla="*/ 62754 h 16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72637" h="165904">
                        <a:moveTo>
                          <a:pt x="67581" y="62754"/>
                        </a:moveTo>
                        <a:lnTo>
                          <a:pt x="67581" y="62754"/>
                        </a:lnTo>
                        <a:lnTo>
                          <a:pt x="0" y="62754"/>
                        </a:lnTo>
                        <a:lnTo>
                          <a:pt x="53099" y="102261"/>
                        </a:lnTo>
                        <a:lnTo>
                          <a:pt x="32901" y="165904"/>
                        </a:lnTo>
                        <a:lnTo>
                          <a:pt x="86890" y="126397"/>
                        </a:lnTo>
                        <a:lnTo>
                          <a:pt x="139863" y="164888"/>
                        </a:lnTo>
                        <a:lnTo>
                          <a:pt x="119665" y="102261"/>
                        </a:lnTo>
                        <a:lnTo>
                          <a:pt x="172637" y="62754"/>
                        </a:lnTo>
                        <a:lnTo>
                          <a:pt x="106072" y="62754"/>
                        </a:lnTo>
                        <a:lnTo>
                          <a:pt x="86890" y="0"/>
                        </a:lnTo>
                        <a:lnTo>
                          <a:pt x="67581" y="62754"/>
                        </a:lnTo>
                        <a:lnTo>
                          <a:pt x="67581" y="62754"/>
                        </a:lnTo>
                        <a:lnTo>
                          <a:pt x="67581" y="62754"/>
                        </a:lnTo>
                        <a:close/>
                      </a:path>
                    </a:pathLst>
                  </a:custGeom>
                  <a:solidFill>
                    <a:srgbClr val="0078D4"/>
                  </a:solidFill>
                  <a:ln w="1269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 sz="100"/>
                  </a:p>
                </p:txBody>
              </p:sp>
            </p:grp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110491D-903F-4FC8-8FED-EB0E9D78C0EE}"/>
                  </a:ext>
                </a:extLst>
              </p:cNvPr>
              <p:cNvSpPr txBox="1"/>
              <p:nvPr/>
            </p:nvSpPr>
            <p:spPr>
              <a:xfrm>
                <a:off x="710084" y="3252003"/>
                <a:ext cx="323269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spc="0" baseline="0">
                    <a:solidFill>
                      <a:srgbClr val="505050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  <a:sym typeface="Segoe UI"/>
                    <a:rtl val="0"/>
                  </a:rPr>
                  <a:t>Azure Virtual Desktop news, conversations, and public preview information:</a:t>
                </a:r>
              </a:p>
            </p:txBody>
          </p:sp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B28B7F89-BF33-4EA3-A133-6CBC31D019E6}"/>
                  </a:ext>
                </a:extLst>
              </p:cNvPr>
              <p:cNvSpPr txBox="1"/>
              <p:nvPr/>
            </p:nvSpPr>
            <p:spPr>
              <a:xfrm>
                <a:off x="710084" y="2833100"/>
                <a:ext cx="66781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spc="0" baseline="0">
                    <a:solidFill>
                      <a:srgbClr val="0078D4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  <a:sym typeface="Segoe UI"/>
                    <a:rtl val="0"/>
                  </a:rPr>
                  <a:t>Azure</a:t>
                </a:r>
                <a:endParaRPr lang="en-IN" sz="2000" spc="0" baseline="0">
                  <a:solidFill>
                    <a:srgbClr val="0078D4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  <a:sym typeface="Segoe UI"/>
                  <a:rtl val="0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DF84C8B8-15FA-4F12-969A-F3DF3582E767}"/>
                  </a:ext>
                </a:extLst>
              </p:cNvPr>
              <p:cNvSpPr/>
              <p:nvPr/>
            </p:nvSpPr>
            <p:spPr>
              <a:xfrm>
                <a:off x="710084" y="3867254"/>
                <a:ext cx="3496692" cy="1673470"/>
              </a:xfrm>
              <a:custGeom>
                <a:avLst/>
                <a:gdLst>
                  <a:gd name="connsiteX0" fmla="*/ 3133382 w 3316944"/>
                  <a:gd name="connsiteY0" fmla="*/ 0 h 1939911"/>
                  <a:gd name="connsiteX1" fmla="*/ 3316944 w 3316944"/>
                  <a:gd name="connsiteY1" fmla="*/ 0 h 1939911"/>
                  <a:gd name="connsiteX2" fmla="*/ 3316944 w 3316944"/>
                  <a:gd name="connsiteY2" fmla="*/ 1939912 h 1939911"/>
                  <a:gd name="connsiteX3" fmla="*/ 3133382 w 3316944"/>
                  <a:gd name="connsiteY3" fmla="*/ 1939912 h 1939911"/>
                  <a:gd name="connsiteX4" fmla="*/ 183562 w 3316944"/>
                  <a:gd name="connsiteY4" fmla="*/ 1939912 h 1939911"/>
                  <a:gd name="connsiteX5" fmla="*/ 0 w 3316944"/>
                  <a:gd name="connsiteY5" fmla="*/ 1939912 h 1939911"/>
                  <a:gd name="connsiteX6" fmla="*/ 0 w 3316944"/>
                  <a:gd name="connsiteY6" fmla="*/ 0 h 1939911"/>
                  <a:gd name="connsiteX7" fmla="*/ 183562 w 3316944"/>
                  <a:gd name="connsiteY7" fmla="*/ 0 h 1939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16944" h="1939911">
                    <a:moveTo>
                      <a:pt x="3133382" y="0"/>
                    </a:moveTo>
                    <a:cubicBezTo>
                      <a:pt x="3234761" y="0"/>
                      <a:pt x="3316944" y="0"/>
                      <a:pt x="3316944" y="0"/>
                    </a:cubicBezTo>
                    <a:lnTo>
                      <a:pt x="3316944" y="1939912"/>
                    </a:lnTo>
                    <a:cubicBezTo>
                      <a:pt x="3316944" y="1939912"/>
                      <a:pt x="3234761" y="1939912"/>
                      <a:pt x="3133382" y="1939912"/>
                    </a:cubicBezTo>
                    <a:lnTo>
                      <a:pt x="183562" y="1939912"/>
                    </a:lnTo>
                    <a:cubicBezTo>
                      <a:pt x="82183" y="1939912"/>
                      <a:pt x="0" y="1939912"/>
                      <a:pt x="0" y="1939912"/>
                    </a:cubicBezTo>
                    <a:lnTo>
                      <a:pt x="0" y="0"/>
                    </a:lnTo>
                    <a:cubicBezTo>
                      <a:pt x="0" y="0"/>
                      <a:pt x="82183" y="0"/>
                      <a:pt x="183562" y="0"/>
                    </a:cubicBezTo>
                    <a:close/>
                  </a:path>
                </a:pathLst>
              </a:custGeom>
              <a:noFill/>
              <a:ln w="12697" cap="flat">
                <a:solidFill>
                  <a:srgbClr val="0078D4"/>
                </a:solidFill>
                <a:custDash>
                  <a:ds d="225000" sp="225000"/>
                </a:custDash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3807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2474965D-6A50-416E-A1EB-2260F66DE69C}"/>
              </a:ext>
            </a:extLst>
          </p:cNvPr>
          <p:cNvSpPr txBox="1"/>
          <p:nvPr/>
        </p:nvSpPr>
        <p:spPr>
          <a:xfrm>
            <a:off x="258106" y="255576"/>
            <a:ext cx="9533251" cy="4925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1" spc="0" baseline="0">
                <a:solidFill>
                  <a:srgbClr val="0078D4"/>
                </a:solidFill>
                <a:latin typeface="Segoe UI Semibold (Headings)"/>
                <a:cs typeface="Segoe UI Semibold" panose="020B0702040204020203" pitchFamily="34" charset="0"/>
                <a:sym typeface="Segoe UI"/>
                <a:rtl val="0"/>
              </a:rPr>
              <a:t>Virtualization helps address specific business needs</a:t>
            </a:r>
            <a:endParaRPr lang="en-IN" sz="3201" spc="0" baseline="0">
              <a:solidFill>
                <a:srgbClr val="0078D4"/>
              </a:solidFill>
              <a:latin typeface="Segoe UI Semibold (Headings)"/>
              <a:cs typeface="Segoe UI Semibold" panose="020B0702040204020203" pitchFamily="34" charset="0"/>
              <a:sym typeface="Segoe UI"/>
              <a:rtl val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FD8343F-35B4-40EA-982C-F2623F0568AA}"/>
              </a:ext>
            </a:extLst>
          </p:cNvPr>
          <p:cNvSpPr txBox="1"/>
          <p:nvPr/>
        </p:nvSpPr>
        <p:spPr>
          <a:xfrm>
            <a:off x="544147" y="4156957"/>
            <a:ext cx="1889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000" spc="0" baseline="0">
                <a:solidFill>
                  <a:srgbClr val="0078D4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Security </a:t>
            </a:r>
          </a:p>
          <a:p>
            <a:pPr algn="ctr"/>
            <a:r>
              <a:rPr lang="en-IN" sz="2000" spc="0" baseline="0">
                <a:solidFill>
                  <a:srgbClr val="0078D4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and regulation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0DF7860-FEF4-45B2-BDA0-52BC167F687B}"/>
              </a:ext>
            </a:extLst>
          </p:cNvPr>
          <p:cNvSpPr txBox="1"/>
          <p:nvPr/>
        </p:nvSpPr>
        <p:spPr>
          <a:xfrm>
            <a:off x="826083" y="5049092"/>
            <a:ext cx="1325748" cy="888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sz="1200" baseline="0">
                <a:solidFill>
                  <a:srgbClr val="50505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Financial Services</a:t>
            </a:r>
          </a:p>
          <a:p>
            <a:pPr algn="ctr">
              <a:lnSpc>
                <a:spcPct val="150000"/>
              </a:lnSpc>
            </a:pPr>
            <a:r>
              <a:rPr lang="en-IN" sz="1200" baseline="0">
                <a:solidFill>
                  <a:srgbClr val="50505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Healthcare</a:t>
            </a:r>
          </a:p>
          <a:p>
            <a:pPr algn="ctr">
              <a:lnSpc>
                <a:spcPct val="150000"/>
              </a:lnSpc>
            </a:pPr>
            <a:r>
              <a:rPr lang="en-IN" sz="1200" baseline="0">
                <a:solidFill>
                  <a:srgbClr val="50505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Government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E2C4FC9-1325-43B4-A3E8-C80360D5CB7F}"/>
              </a:ext>
            </a:extLst>
          </p:cNvPr>
          <p:cNvSpPr txBox="1"/>
          <p:nvPr/>
        </p:nvSpPr>
        <p:spPr>
          <a:xfrm>
            <a:off x="3989215" y="4204594"/>
            <a:ext cx="1351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000" spc="0" baseline="0">
                <a:solidFill>
                  <a:srgbClr val="0078D4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Elastic</a:t>
            </a:r>
          </a:p>
          <a:p>
            <a:pPr algn="ctr"/>
            <a:r>
              <a:rPr lang="en-IN" sz="2000" spc="0" baseline="0">
                <a:solidFill>
                  <a:srgbClr val="0078D4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workforce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C739F48-A3C4-47F1-8FCD-8E88ED6198FA}"/>
              </a:ext>
            </a:extLst>
          </p:cNvPr>
          <p:cNvSpPr txBox="1"/>
          <p:nvPr/>
        </p:nvSpPr>
        <p:spPr>
          <a:xfrm>
            <a:off x="3579039" y="5049092"/>
            <a:ext cx="2171940" cy="888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aseline="0">
                <a:solidFill>
                  <a:srgbClr val="50505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Mergers and acquisition</a:t>
            </a:r>
          </a:p>
          <a:p>
            <a:pPr algn="ctr">
              <a:lnSpc>
                <a:spcPct val="150000"/>
              </a:lnSpc>
            </a:pPr>
            <a:r>
              <a:rPr lang="en-US" sz="1200" baseline="0">
                <a:solidFill>
                  <a:srgbClr val="50505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Short term employees</a:t>
            </a:r>
          </a:p>
          <a:p>
            <a:pPr algn="ctr">
              <a:lnSpc>
                <a:spcPct val="150000"/>
              </a:lnSpc>
            </a:pPr>
            <a:r>
              <a:rPr lang="en-US" sz="1200" baseline="0">
                <a:solidFill>
                  <a:srgbClr val="50505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Contractor and partner access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77CB57AC-128E-494E-8115-D7C807D1F71A}"/>
              </a:ext>
            </a:extLst>
          </p:cNvPr>
          <p:cNvSpPr txBox="1"/>
          <p:nvPr/>
        </p:nvSpPr>
        <p:spPr>
          <a:xfrm>
            <a:off x="7070101" y="4204594"/>
            <a:ext cx="14347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000" spc="0" baseline="0">
                <a:solidFill>
                  <a:srgbClr val="0078D4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Specific</a:t>
            </a:r>
          </a:p>
          <a:p>
            <a:pPr algn="ctr"/>
            <a:r>
              <a:rPr lang="en-IN" sz="2000" spc="0" baseline="0">
                <a:solidFill>
                  <a:srgbClr val="0078D4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employees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75F1E253-A44F-4B52-A8B0-6A99FFE04186}"/>
              </a:ext>
            </a:extLst>
          </p:cNvPr>
          <p:cNvSpPr txBox="1"/>
          <p:nvPr/>
        </p:nvSpPr>
        <p:spPr>
          <a:xfrm>
            <a:off x="7110208" y="5049092"/>
            <a:ext cx="1354538" cy="888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aseline="0">
                <a:solidFill>
                  <a:srgbClr val="50505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BYOD and mobile</a:t>
            </a:r>
          </a:p>
          <a:p>
            <a:pPr algn="ctr">
              <a:lnSpc>
                <a:spcPct val="150000"/>
              </a:lnSpc>
            </a:pPr>
            <a:r>
              <a:rPr lang="en-US" sz="1200" baseline="0">
                <a:solidFill>
                  <a:srgbClr val="50505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Call centers</a:t>
            </a:r>
          </a:p>
          <a:p>
            <a:pPr algn="ctr">
              <a:lnSpc>
                <a:spcPct val="150000"/>
              </a:lnSpc>
            </a:pPr>
            <a:r>
              <a:rPr lang="en-US" sz="1200" baseline="0">
                <a:solidFill>
                  <a:srgbClr val="50505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Branch workers</a:t>
            </a:r>
            <a:endParaRPr lang="en-IN" sz="1200" baseline="0">
              <a:solidFill>
                <a:srgbClr val="505050"/>
              </a:solidFill>
              <a:latin typeface="Segoe UI Semilight" panose="020B0402040204020203" pitchFamily="34" charset="0"/>
              <a:cs typeface="Segoe UI Semilight" panose="020B0402040204020203" pitchFamily="34" charset="0"/>
              <a:sym typeface="Segoe UI"/>
              <a:rtl val="0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97EF779A-31D0-4589-B7CA-286483F6E17A}"/>
              </a:ext>
            </a:extLst>
          </p:cNvPr>
          <p:cNvSpPr txBox="1"/>
          <p:nvPr/>
        </p:nvSpPr>
        <p:spPr>
          <a:xfrm>
            <a:off x="10157764" y="4204594"/>
            <a:ext cx="15504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000" spc="0" baseline="0">
                <a:solidFill>
                  <a:srgbClr val="0078D4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Specialized </a:t>
            </a:r>
          </a:p>
          <a:p>
            <a:pPr algn="ctr"/>
            <a:r>
              <a:rPr lang="en-IN" sz="2000" spc="0" baseline="0">
                <a:solidFill>
                  <a:srgbClr val="0078D4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egoe UI"/>
                <a:rtl val="0"/>
              </a:rPr>
              <a:t>workloads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0B839FAC-978B-403C-94CA-327BD5CD84AB}"/>
              </a:ext>
            </a:extLst>
          </p:cNvPr>
          <p:cNvSpPr txBox="1"/>
          <p:nvPr/>
        </p:nvSpPr>
        <p:spPr>
          <a:xfrm>
            <a:off x="10053568" y="5049092"/>
            <a:ext cx="1758815" cy="888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aseline="0">
                <a:solidFill>
                  <a:srgbClr val="50505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Design and engineering</a:t>
            </a:r>
          </a:p>
          <a:p>
            <a:pPr algn="ctr">
              <a:lnSpc>
                <a:spcPct val="150000"/>
              </a:lnSpc>
            </a:pPr>
            <a:r>
              <a:rPr lang="en-US" sz="1200" baseline="0">
                <a:solidFill>
                  <a:srgbClr val="50505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Legacy apps</a:t>
            </a:r>
          </a:p>
          <a:p>
            <a:pPr algn="ctr">
              <a:lnSpc>
                <a:spcPct val="150000"/>
              </a:lnSpc>
            </a:pPr>
            <a:r>
              <a:rPr lang="en-US" sz="1200" baseline="0">
                <a:solidFill>
                  <a:srgbClr val="50505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Software dev test</a:t>
            </a:r>
          </a:p>
        </p:txBody>
      </p:sp>
      <p:grpSp>
        <p:nvGrpSpPr>
          <p:cNvPr id="13" name="Graphic 10">
            <a:extLst>
              <a:ext uri="{FF2B5EF4-FFF2-40B4-BE49-F238E27FC236}">
                <a16:creationId xmlns:a16="http://schemas.microsoft.com/office/drawing/2014/main" id="{AFE78E51-F7A2-43F6-BD23-CF8369CF738A}"/>
              </a:ext>
            </a:extLst>
          </p:cNvPr>
          <p:cNvGrpSpPr/>
          <p:nvPr/>
        </p:nvGrpSpPr>
        <p:grpSpPr>
          <a:xfrm>
            <a:off x="2435847" y="1609677"/>
            <a:ext cx="1304623" cy="2163150"/>
            <a:chOff x="2435847" y="1998548"/>
            <a:chExt cx="1304623" cy="2163150"/>
          </a:xfrm>
        </p:grpSpPr>
        <p:grpSp>
          <p:nvGrpSpPr>
            <p:cNvPr id="14" name="Graphic 10">
              <a:extLst>
                <a:ext uri="{FF2B5EF4-FFF2-40B4-BE49-F238E27FC236}">
                  <a16:creationId xmlns:a16="http://schemas.microsoft.com/office/drawing/2014/main" id="{0728803F-B0AF-423C-9496-4116811702EB}"/>
                </a:ext>
              </a:extLst>
            </p:cNvPr>
            <p:cNvGrpSpPr/>
            <p:nvPr/>
          </p:nvGrpSpPr>
          <p:grpSpPr>
            <a:xfrm>
              <a:off x="2435847" y="1998548"/>
              <a:ext cx="1304623" cy="202729"/>
              <a:chOff x="2435847" y="1998548"/>
              <a:chExt cx="1304623" cy="202729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2CD12B3-682D-4CBA-AEA9-CD56CB07FA0A}"/>
                  </a:ext>
                </a:extLst>
              </p:cNvPr>
              <p:cNvSpPr/>
              <p:nvPr/>
            </p:nvSpPr>
            <p:spPr>
              <a:xfrm>
                <a:off x="2477132" y="1998548"/>
                <a:ext cx="1221544" cy="161190"/>
              </a:xfrm>
              <a:custGeom>
                <a:avLst/>
                <a:gdLst>
                  <a:gd name="connsiteX0" fmla="*/ 0 w 1221544"/>
                  <a:gd name="connsiteY0" fmla="*/ 161190 h 161190"/>
                  <a:gd name="connsiteX1" fmla="*/ 1221544 w 1221544"/>
                  <a:gd name="connsiteY1" fmla="*/ 161190 h 16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1544" h="161190">
                    <a:moveTo>
                      <a:pt x="0" y="161190"/>
                    </a:moveTo>
                    <a:cubicBezTo>
                      <a:pt x="0" y="161190"/>
                      <a:pt x="580411" y="-201488"/>
                      <a:pt x="1221544" y="161190"/>
                    </a:cubicBezTo>
                  </a:path>
                </a:pathLst>
              </a:custGeom>
              <a:noFill/>
              <a:ln w="12697" cap="flat">
                <a:solidFill>
                  <a:srgbClr val="243A5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grpSp>
            <p:nvGrpSpPr>
              <p:cNvPr id="16" name="Graphic 10">
                <a:extLst>
                  <a:ext uri="{FF2B5EF4-FFF2-40B4-BE49-F238E27FC236}">
                    <a16:creationId xmlns:a16="http://schemas.microsoft.com/office/drawing/2014/main" id="{CCB0CD75-8D5B-46EB-83F2-24798D1CD183}"/>
                  </a:ext>
                </a:extLst>
              </p:cNvPr>
              <p:cNvGrpSpPr/>
              <p:nvPr/>
            </p:nvGrpSpPr>
            <p:grpSpPr>
              <a:xfrm>
                <a:off x="2435847" y="2118199"/>
                <a:ext cx="1304623" cy="83079"/>
                <a:chOff x="2435847" y="2118199"/>
                <a:chExt cx="1304623" cy="83079"/>
              </a:xfrm>
              <a:solidFill>
                <a:srgbClr val="0078D4"/>
              </a:solidFill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52D92554-DC03-41C9-9ABF-83DDCD084D46}"/>
                    </a:ext>
                  </a:extLst>
                </p:cNvPr>
                <p:cNvSpPr/>
                <p:nvPr/>
              </p:nvSpPr>
              <p:spPr>
                <a:xfrm>
                  <a:off x="3657391" y="2118199"/>
                  <a:ext cx="83079" cy="83079"/>
                </a:xfrm>
                <a:custGeom>
                  <a:avLst/>
                  <a:gdLst>
                    <a:gd name="connsiteX0" fmla="*/ 83079 w 83079"/>
                    <a:gd name="connsiteY0" fmla="*/ 41540 h 83079"/>
                    <a:gd name="connsiteX1" fmla="*/ 41540 w 83079"/>
                    <a:gd name="connsiteY1" fmla="*/ 83079 h 83079"/>
                    <a:gd name="connsiteX2" fmla="*/ 0 w 83079"/>
                    <a:gd name="connsiteY2" fmla="*/ 41540 h 83079"/>
                    <a:gd name="connsiteX3" fmla="*/ 41540 w 83079"/>
                    <a:gd name="connsiteY3" fmla="*/ 0 h 83079"/>
                    <a:gd name="connsiteX4" fmla="*/ 83079 w 83079"/>
                    <a:gd name="connsiteY4" fmla="*/ 41540 h 83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079" h="83079">
                      <a:moveTo>
                        <a:pt x="83079" y="41540"/>
                      </a:moveTo>
                      <a:cubicBezTo>
                        <a:pt x="83079" y="64481"/>
                        <a:pt x="64482" y="83079"/>
                        <a:pt x="41540" y="83079"/>
                      </a:cubicBezTo>
                      <a:cubicBezTo>
                        <a:pt x="18598" y="83079"/>
                        <a:pt x="0" y="64481"/>
                        <a:pt x="0" y="41540"/>
                      </a:cubicBezTo>
                      <a:cubicBezTo>
                        <a:pt x="0" y="18598"/>
                        <a:pt x="18598" y="0"/>
                        <a:pt x="41540" y="0"/>
                      </a:cubicBezTo>
                      <a:cubicBezTo>
                        <a:pt x="64482" y="0"/>
                        <a:pt x="83079" y="18598"/>
                        <a:pt x="83079" y="41540"/>
                      </a:cubicBezTo>
                      <a:close/>
                    </a:path>
                  </a:pathLst>
                </a:custGeom>
                <a:solidFill>
                  <a:srgbClr val="0078D4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9D4564DE-0595-49A6-9A30-31B252A57E3F}"/>
                    </a:ext>
                  </a:extLst>
                </p:cNvPr>
                <p:cNvSpPr/>
                <p:nvPr/>
              </p:nvSpPr>
              <p:spPr>
                <a:xfrm>
                  <a:off x="2435847" y="2118199"/>
                  <a:ext cx="83079" cy="83079"/>
                </a:xfrm>
                <a:custGeom>
                  <a:avLst/>
                  <a:gdLst>
                    <a:gd name="connsiteX0" fmla="*/ 83079 w 83079"/>
                    <a:gd name="connsiteY0" fmla="*/ 41540 h 83079"/>
                    <a:gd name="connsiteX1" fmla="*/ 41539 w 83079"/>
                    <a:gd name="connsiteY1" fmla="*/ 83079 h 83079"/>
                    <a:gd name="connsiteX2" fmla="*/ 0 w 83079"/>
                    <a:gd name="connsiteY2" fmla="*/ 41540 h 83079"/>
                    <a:gd name="connsiteX3" fmla="*/ 41539 w 83079"/>
                    <a:gd name="connsiteY3" fmla="*/ 0 h 83079"/>
                    <a:gd name="connsiteX4" fmla="*/ 83079 w 83079"/>
                    <a:gd name="connsiteY4" fmla="*/ 41540 h 83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079" h="83079">
                      <a:moveTo>
                        <a:pt x="83079" y="41540"/>
                      </a:moveTo>
                      <a:cubicBezTo>
                        <a:pt x="83079" y="64481"/>
                        <a:pt x="64481" y="83079"/>
                        <a:pt x="41539" y="83079"/>
                      </a:cubicBezTo>
                      <a:cubicBezTo>
                        <a:pt x="18598" y="83079"/>
                        <a:pt x="0" y="64481"/>
                        <a:pt x="0" y="41540"/>
                      </a:cubicBezTo>
                      <a:cubicBezTo>
                        <a:pt x="0" y="18598"/>
                        <a:pt x="18598" y="0"/>
                        <a:pt x="41539" y="0"/>
                      </a:cubicBezTo>
                      <a:cubicBezTo>
                        <a:pt x="64481" y="0"/>
                        <a:pt x="83079" y="18598"/>
                        <a:pt x="83079" y="41540"/>
                      </a:cubicBezTo>
                      <a:close/>
                    </a:path>
                  </a:pathLst>
                </a:custGeom>
                <a:solidFill>
                  <a:srgbClr val="0078D4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</p:grpSp>
        <p:grpSp>
          <p:nvGrpSpPr>
            <p:cNvPr id="19" name="Graphic 10">
              <a:extLst>
                <a:ext uri="{FF2B5EF4-FFF2-40B4-BE49-F238E27FC236}">
                  <a16:creationId xmlns:a16="http://schemas.microsoft.com/office/drawing/2014/main" id="{91312481-9375-4CA2-9744-9421FF533EAF}"/>
                </a:ext>
              </a:extLst>
            </p:cNvPr>
            <p:cNvGrpSpPr/>
            <p:nvPr/>
          </p:nvGrpSpPr>
          <p:grpSpPr>
            <a:xfrm>
              <a:off x="2435847" y="3959025"/>
              <a:ext cx="1304623" cy="202673"/>
              <a:chOff x="2435847" y="3959025"/>
              <a:chExt cx="1304623" cy="202673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0B2086E-F8D3-49A5-B031-1EED38814F82}"/>
                  </a:ext>
                </a:extLst>
              </p:cNvPr>
              <p:cNvSpPr/>
              <p:nvPr/>
            </p:nvSpPr>
            <p:spPr>
              <a:xfrm>
                <a:off x="2477132" y="4000565"/>
                <a:ext cx="1221544" cy="161133"/>
              </a:xfrm>
              <a:custGeom>
                <a:avLst/>
                <a:gdLst>
                  <a:gd name="connsiteX0" fmla="*/ 0 w 1221544"/>
                  <a:gd name="connsiteY0" fmla="*/ 0 h 161133"/>
                  <a:gd name="connsiteX1" fmla="*/ 1221544 w 1221544"/>
                  <a:gd name="connsiteY1" fmla="*/ 0 h 16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1544" h="161133">
                    <a:moveTo>
                      <a:pt x="0" y="0"/>
                    </a:moveTo>
                    <a:cubicBezTo>
                      <a:pt x="0" y="0"/>
                      <a:pt x="580411" y="362551"/>
                      <a:pt x="1221544" y="0"/>
                    </a:cubicBezTo>
                  </a:path>
                </a:pathLst>
              </a:custGeom>
              <a:noFill/>
              <a:ln w="12697" cap="flat">
                <a:solidFill>
                  <a:srgbClr val="243A5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grpSp>
            <p:nvGrpSpPr>
              <p:cNvPr id="21" name="Graphic 10">
                <a:extLst>
                  <a:ext uri="{FF2B5EF4-FFF2-40B4-BE49-F238E27FC236}">
                    <a16:creationId xmlns:a16="http://schemas.microsoft.com/office/drawing/2014/main" id="{2D1B10E3-5531-4EBB-93E2-1111D3D33296}"/>
                  </a:ext>
                </a:extLst>
              </p:cNvPr>
              <p:cNvGrpSpPr/>
              <p:nvPr/>
            </p:nvGrpSpPr>
            <p:grpSpPr>
              <a:xfrm>
                <a:off x="2435847" y="3959025"/>
                <a:ext cx="1304623" cy="83079"/>
                <a:chOff x="2435847" y="3959025"/>
                <a:chExt cx="1304623" cy="83079"/>
              </a:xfrm>
              <a:solidFill>
                <a:srgbClr val="0078D4"/>
              </a:solidFill>
            </p:grpSpPr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42D96055-D0E0-4185-8A56-C7C88D09F12D}"/>
                    </a:ext>
                  </a:extLst>
                </p:cNvPr>
                <p:cNvSpPr/>
                <p:nvPr/>
              </p:nvSpPr>
              <p:spPr>
                <a:xfrm>
                  <a:off x="3657391" y="3959025"/>
                  <a:ext cx="83079" cy="83079"/>
                </a:xfrm>
                <a:custGeom>
                  <a:avLst/>
                  <a:gdLst>
                    <a:gd name="connsiteX0" fmla="*/ 83079 w 83079"/>
                    <a:gd name="connsiteY0" fmla="*/ 41540 h 83079"/>
                    <a:gd name="connsiteX1" fmla="*/ 41540 w 83079"/>
                    <a:gd name="connsiteY1" fmla="*/ 83079 h 83079"/>
                    <a:gd name="connsiteX2" fmla="*/ 0 w 83079"/>
                    <a:gd name="connsiteY2" fmla="*/ 41540 h 83079"/>
                    <a:gd name="connsiteX3" fmla="*/ 41540 w 83079"/>
                    <a:gd name="connsiteY3" fmla="*/ 0 h 83079"/>
                    <a:gd name="connsiteX4" fmla="*/ 83079 w 83079"/>
                    <a:gd name="connsiteY4" fmla="*/ 41540 h 83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079" h="83079">
                      <a:moveTo>
                        <a:pt x="83079" y="41540"/>
                      </a:moveTo>
                      <a:cubicBezTo>
                        <a:pt x="83079" y="64481"/>
                        <a:pt x="64482" y="83079"/>
                        <a:pt x="41540" y="83079"/>
                      </a:cubicBezTo>
                      <a:cubicBezTo>
                        <a:pt x="18598" y="83079"/>
                        <a:pt x="0" y="64481"/>
                        <a:pt x="0" y="41540"/>
                      </a:cubicBezTo>
                      <a:cubicBezTo>
                        <a:pt x="0" y="18598"/>
                        <a:pt x="18598" y="0"/>
                        <a:pt x="41540" y="0"/>
                      </a:cubicBezTo>
                      <a:cubicBezTo>
                        <a:pt x="64482" y="0"/>
                        <a:pt x="83079" y="18598"/>
                        <a:pt x="83079" y="41540"/>
                      </a:cubicBezTo>
                      <a:close/>
                    </a:path>
                  </a:pathLst>
                </a:custGeom>
                <a:solidFill>
                  <a:srgbClr val="0078D4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BD1E56F5-29F8-4709-B1A6-BBC4A9A3FEC2}"/>
                    </a:ext>
                  </a:extLst>
                </p:cNvPr>
                <p:cNvSpPr/>
                <p:nvPr/>
              </p:nvSpPr>
              <p:spPr>
                <a:xfrm>
                  <a:off x="2435847" y="3959025"/>
                  <a:ext cx="83079" cy="83079"/>
                </a:xfrm>
                <a:custGeom>
                  <a:avLst/>
                  <a:gdLst>
                    <a:gd name="connsiteX0" fmla="*/ 83079 w 83079"/>
                    <a:gd name="connsiteY0" fmla="*/ 41540 h 83079"/>
                    <a:gd name="connsiteX1" fmla="*/ 41539 w 83079"/>
                    <a:gd name="connsiteY1" fmla="*/ 83079 h 83079"/>
                    <a:gd name="connsiteX2" fmla="*/ 0 w 83079"/>
                    <a:gd name="connsiteY2" fmla="*/ 41540 h 83079"/>
                    <a:gd name="connsiteX3" fmla="*/ 41539 w 83079"/>
                    <a:gd name="connsiteY3" fmla="*/ 0 h 83079"/>
                    <a:gd name="connsiteX4" fmla="*/ 83079 w 83079"/>
                    <a:gd name="connsiteY4" fmla="*/ 41540 h 83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079" h="83079">
                      <a:moveTo>
                        <a:pt x="83079" y="41540"/>
                      </a:moveTo>
                      <a:cubicBezTo>
                        <a:pt x="83079" y="64481"/>
                        <a:pt x="64481" y="83079"/>
                        <a:pt x="41539" y="83079"/>
                      </a:cubicBezTo>
                      <a:cubicBezTo>
                        <a:pt x="18598" y="83079"/>
                        <a:pt x="0" y="64481"/>
                        <a:pt x="0" y="41540"/>
                      </a:cubicBezTo>
                      <a:cubicBezTo>
                        <a:pt x="0" y="18598"/>
                        <a:pt x="18598" y="0"/>
                        <a:pt x="41539" y="0"/>
                      </a:cubicBezTo>
                      <a:cubicBezTo>
                        <a:pt x="64481" y="0"/>
                        <a:pt x="83079" y="18598"/>
                        <a:pt x="83079" y="41540"/>
                      </a:cubicBezTo>
                      <a:close/>
                    </a:path>
                  </a:pathLst>
                </a:custGeom>
                <a:solidFill>
                  <a:srgbClr val="0078D4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</p:grpSp>
      </p:grpSp>
      <p:grpSp>
        <p:nvGrpSpPr>
          <p:cNvPr id="24" name="Graphic 10">
            <a:extLst>
              <a:ext uri="{FF2B5EF4-FFF2-40B4-BE49-F238E27FC236}">
                <a16:creationId xmlns:a16="http://schemas.microsoft.com/office/drawing/2014/main" id="{DA569B2B-3106-4E3A-B7AE-60DE89E11A85}"/>
              </a:ext>
            </a:extLst>
          </p:cNvPr>
          <p:cNvGrpSpPr/>
          <p:nvPr/>
        </p:nvGrpSpPr>
        <p:grpSpPr>
          <a:xfrm>
            <a:off x="5573548" y="1609677"/>
            <a:ext cx="1304623" cy="2163150"/>
            <a:chOff x="5573548" y="1998548"/>
            <a:chExt cx="1304623" cy="2163150"/>
          </a:xfrm>
        </p:grpSpPr>
        <p:grpSp>
          <p:nvGrpSpPr>
            <p:cNvPr id="25" name="Graphic 10">
              <a:extLst>
                <a:ext uri="{FF2B5EF4-FFF2-40B4-BE49-F238E27FC236}">
                  <a16:creationId xmlns:a16="http://schemas.microsoft.com/office/drawing/2014/main" id="{8EAAA1B5-9897-40B3-AEC6-CCB900BD0D39}"/>
                </a:ext>
              </a:extLst>
            </p:cNvPr>
            <p:cNvGrpSpPr/>
            <p:nvPr/>
          </p:nvGrpSpPr>
          <p:grpSpPr>
            <a:xfrm>
              <a:off x="5573548" y="1998548"/>
              <a:ext cx="1304623" cy="202729"/>
              <a:chOff x="5573548" y="1998548"/>
              <a:chExt cx="1304623" cy="202729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F54C971D-0498-4BE1-82D3-FD5BFCC44F34}"/>
                  </a:ext>
                </a:extLst>
              </p:cNvPr>
              <p:cNvSpPr/>
              <p:nvPr/>
            </p:nvSpPr>
            <p:spPr>
              <a:xfrm>
                <a:off x="5614833" y="1998548"/>
                <a:ext cx="1221543" cy="161190"/>
              </a:xfrm>
              <a:custGeom>
                <a:avLst/>
                <a:gdLst>
                  <a:gd name="connsiteX0" fmla="*/ 0 w 1221543"/>
                  <a:gd name="connsiteY0" fmla="*/ 161190 h 161190"/>
                  <a:gd name="connsiteX1" fmla="*/ 1221544 w 1221543"/>
                  <a:gd name="connsiteY1" fmla="*/ 161190 h 16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1543" h="161190">
                    <a:moveTo>
                      <a:pt x="0" y="161190"/>
                    </a:moveTo>
                    <a:cubicBezTo>
                      <a:pt x="0" y="161190"/>
                      <a:pt x="580411" y="-201488"/>
                      <a:pt x="1221544" y="161190"/>
                    </a:cubicBezTo>
                  </a:path>
                </a:pathLst>
              </a:custGeom>
              <a:noFill/>
              <a:ln w="12697" cap="flat">
                <a:solidFill>
                  <a:srgbClr val="243A5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grpSp>
            <p:nvGrpSpPr>
              <p:cNvPr id="27" name="Graphic 10">
                <a:extLst>
                  <a:ext uri="{FF2B5EF4-FFF2-40B4-BE49-F238E27FC236}">
                    <a16:creationId xmlns:a16="http://schemas.microsoft.com/office/drawing/2014/main" id="{FBA911D1-AF69-45A5-A2B1-ACD16817D437}"/>
                  </a:ext>
                </a:extLst>
              </p:cNvPr>
              <p:cNvGrpSpPr/>
              <p:nvPr/>
            </p:nvGrpSpPr>
            <p:grpSpPr>
              <a:xfrm>
                <a:off x="5573548" y="2118199"/>
                <a:ext cx="1304623" cy="83079"/>
                <a:chOff x="5573548" y="2118199"/>
                <a:chExt cx="1304623" cy="83079"/>
              </a:xfrm>
              <a:solidFill>
                <a:srgbClr val="0078D4"/>
              </a:solidFill>
            </p:grpSpPr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048FA117-442A-4A16-B889-DAC7898FC0AE}"/>
                    </a:ext>
                  </a:extLst>
                </p:cNvPr>
                <p:cNvSpPr/>
                <p:nvPr/>
              </p:nvSpPr>
              <p:spPr>
                <a:xfrm>
                  <a:off x="6795092" y="2118199"/>
                  <a:ext cx="83079" cy="83079"/>
                </a:xfrm>
                <a:custGeom>
                  <a:avLst/>
                  <a:gdLst>
                    <a:gd name="connsiteX0" fmla="*/ 83079 w 83079"/>
                    <a:gd name="connsiteY0" fmla="*/ 41540 h 83079"/>
                    <a:gd name="connsiteX1" fmla="*/ 41540 w 83079"/>
                    <a:gd name="connsiteY1" fmla="*/ 83079 h 83079"/>
                    <a:gd name="connsiteX2" fmla="*/ 0 w 83079"/>
                    <a:gd name="connsiteY2" fmla="*/ 41540 h 83079"/>
                    <a:gd name="connsiteX3" fmla="*/ 41540 w 83079"/>
                    <a:gd name="connsiteY3" fmla="*/ 0 h 83079"/>
                    <a:gd name="connsiteX4" fmla="*/ 83079 w 83079"/>
                    <a:gd name="connsiteY4" fmla="*/ 41540 h 83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079" h="83079">
                      <a:moveTo>
                        <a:pt x="83079" y="41540"/>
                      </a:moveTo>
                      <a:cubicBezTo>
                        <a:pt x="83079" y="64481"/>
                        <a:pt x="64481" y="83079"/>
                        <a:pt x="41540" y="83079"/>
                      </a:cubicBezTo>
                      <a:cubicBezTo>
                        <a:pt x="18598" y="83079"/>
                        <a:pt x="0" y="64481"/>
                        <a:pt x="0" y="41540"/>
                      </a:cubicBezTo>
                      <a:cubicBezTo>
                        <a:pt x="0" y="18598"/>
                        <a:pt x="18598" y="0"/>
                        <a:pt x="41540" y="0"/>
                      </a:cubicBezTo>
                      <a:cubicBezTo>
                        <a:pt x="64481" y="0"/>
                        <a:pt x="83079" y="18598"/>
                        <a:pt x="83079" y="41540"/>
                      </a:cubicBezTo>
                      <a:close/>
                    </a:path>
                  </a:pathLst>
                </a:custGeom>
                <a:solidFill>
                  <a:srgbClr val="0078D4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6BE26846-BE4C-4F10-9F47-3303D4F37DD4}"/>
                    </a:ext>
                  </a:extLst>
                </p:cNvPr>
                <p:cNvSpPr/>
                <p:nvPr/>
              </p:nvSpPr>
              <p:spPr>
                <a:xfrm>
                  <a:off x="5573548" y="2118199"/>
                  <a:ext cx="83079" cy="83079"/>
                </a:xfrm>
                <a:custGeom>
                  <a:avLst/>
                  <a:gdLst>
                    <a:gd name="connsiteX0" fmla="*/ 83079 w 83079"/>
                    <a:gd name="connsiteY0" fmla="*/ 41540 h 83079"/>
                    <a:gd name="connsiteX1" fmla="*/ 41540 w 83079"/>
                    <a:gd name="connsiteY1" fmla="*/ 83079 h 83079"/>
                    <a:gd name="connsiteX2" fmla="*/ 0 w 83079"/>
                    <a:gd name="connsiteY2" fmla="*/ 41540 h 83079"/>
                    <a:gd name="connsiteX3" fmla="*/ 41540 w 83079"/>
                    <a:gd name="connsiteY3" fmla="*/ 0 h 83079"/>
                    <a:gd name="connsiteX4" fmla="*/ 83079 w 83079"/>
                    <a:gd name="connsiteY4" fmla="*/ 41540 h 83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079" h="83079">
                      <a:moveTo>
                        <a:pt x="83079" y="41540"/>
                      </a:moveTo>
                      <a:cubicBezTo>
                        <a:pt x="83079" y="64481"/>
                        <a:pt x="64482" y="83079"/>
                        <a:pt x="41540" y="83079"/>
                      </a:cubicBezTo>
                      <a:cubicBezTo>
                        <a:pt x="18598" y="83079"/>
                        <a:pt x="0" y="64481"/>
                        <a:pt x="0" y="41540"/>
                      </a:cubicBezTo>
                      <a:cubicBezTo>
                        <a:pt x="0" y="18598"/>
                        <a:pt x="18598" y="0"/>
                        <a:pt x="41540" y="0"/>
                      </a:cubicBezTo>
                      <a:cubicBezTo>
                        <a:pt x="64482" y="0"/>
                        <a:pt x="83079" y="18598"/>
                        <a:pt x="83079" y="41540"/>
                      </a:cubicBezTo>
                      <a:close/>
                    </a:path>
                  </a:pathLst>
                </a:custGeom>
                <a:solidFill>
                  <a:srgbClr val="0078D4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</p:grpSp>
        <p:grpSp>
          <p:nvGrpSpPr>
            <p:cNvPr id="30" name="Graphic 10">
              <a:extLst>
                <a:ext uri="{FF2B5EF4-FFF2-40B4-BE49-F238E27FC236}">
                  <a16:creationId xmlns:a16="http://schemas.microsoft.com/office/drawing/2014/main" id="{A6A71908-C578-4E03-92CA-5FF0BD4C14F3}"/>
                </a:ext>
              </a:extLst>
            </p:cNvPr>
            <p:cNvGrpSpPr/>
            <p:nvPr/>
          </p:nvGrpSpPr>
          <p:grpSpPr>
            <a:xfrm>
              <a:off x="5573548" y="3959025"/>
              <a:ext cx="1304623" cy="202673"/>
              <a:chOff x="5573548" y="3959025"/>
              <a:chExt cx="1304623" cy="202673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BD13135-AABC-4E33-8184-F033CA3DCB9A}"/>
                  </a:ext>
                </a:extLst>
              </p:cNvPr>
              <p:cNvSpPr/>
              <p:nvPr/>
            </p:nvSpPr>
            <p:spPr>
              <a:xfrm>
                <a:off x="5614833" y="4000565"/>
                <a:ext cx="1221543" cy="161133"/>
              </a:xfrm>
              <a:custGeom>
                <a:avLst/>
                <a:gdLst>
                  <a:gd name="connsiteX0" fmla="*/ 0 w 1221543"/>
                  <a:gd name="connsiteY0" fmla="*/ 0 h 161133"/>
                  <a:gd name="connsiteX1" fmla="*/ 1221544 w 1221543"/>
                  <a:gd name="connsiteY1" fmla="*/ 0 h 16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1543" h="161133">
                    <a:moveTo>
                      <a:pt x="0" y="0"/>
                    </a:moveTo>
                    <a:cubicBezTo>
                      <a:pt x="0" y="0"/>
                      <a:pt x="580411" y="362551"/>
                      <a:pt x="1221544" y="0"/>
                    </a:cubicBezTo>
                  </a:path>
                </a:pathLst>
              </a:custGeom>
              <a:noFill/>
              <a:ln w="12697" cap="flat">
                <a:solidFill>
                  <a:srgbClr val="243A5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grpSp>
            <p:nvGrpSpPr>
              <p:cNvPr id="32" name="Graphic 10">
                <a:extLst>
                  <a:ext uri="{FF2B5EF4-FFF2-40B4-BE49-F238E27FC236}">
                    <a16:creationId xmlns:a16="http://schemas.microsoft.com/office/drawing/2014/main" id="{BB05CD95-AEF4-46FC-941F-60660E3540BF}"/>
                  </a:ext>
                </a:extLst>
              </p:cNvPr>
              <p:cNvGrpSpPr/>
              <p:nvPr/>
            </p:nvGrpSpPr>
            <p:grpSpPr>
              <a:xfrm>
                <a:off x="5573548" y="3959025"/>
                <a:ext cx="1304623" cy="83079"/>
                <a:chOff x="5573548" y="3959025"/>
                <a:chExt cx="1304623" cy="83079"/>
              </a:xfrm>
              <a:solidFill>
                <a:srgbClr val="0078D4"/>
              </a:solidFill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173210AB-378F-4069-BDF4-C26A58E1AF29}"/>
                    </a:ext>
                  </a:extLst>
                </p:cNvPr>
                <p:cNvSpPr/>
                <p:nvPr/>
              </p:nvSpPr>
              <p:spPr>
                <a:xfrm>
                  <a:off x="6795092" y="3959025"/>
                  <a:ext cx="83079" cy="83079"/>
                </a:xfrm>
                <a:custGeom>
                  <a:avLst/>
                  <a:gdLst>
                    <a:gd name="connsiteX0" fmla="*/ 83079 w 83079"/>
                    <a:gd name="connsiteY0" fmla="*/ 41540 h 83079"/>
                    <a:gd name="connsiteX1" fmla="*/ 41540 w 83079"/>
                    <a:gd name="connsiteY1" fmla="*/ 83079 h 83079"/>
                    <a:gd name="connsiteX2" fmla="*/ 0 w 83079"/>
                    <a:gd name="connsiteY2" fmla="*/ 41540 h 83079"/>
                    <a:gd name="connsiteX3" fmla="*/ 41540 w 83079"/>
                    <a:gd name="connsiteY3" fmla="*/ 0 h 83079"/>
                    <a:gd name="connsiteX4" fmla="*/ 83079 w 83079"/>
                    <a:gd name="connsiteY4" fmla="*/ 41540 h 83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079" h="83079">
                      <a:moveTo>
                        <a:pt x="83079" y="41540"/>
                      </a:moveTo>
                      <a:cubicBezTo>
                        <a:pt x="83079" y="64481"/>
                        <a:pt x="64481" y="83079"/>
                        <a:pt x="41540" y="83079"/>
                      </a:cubicBezTo>
                      <a:cubicBezTo>
                        <a:pt x="18598" y="83079"/>
                        <a:pt x="0" y="64481"/>
                        <a:pt x="0" y="41540"/>
                      </a:cubicBezTo>
                      <a:cubicBezTo>
                        <a:pt x="0" y="18598"/>
                        <a:pt x="18598" y="0"/>
                        <a:pt x="41540" y="0"/>
                      </a:cubicBezTo>
                      <a:cubicBezTo>
                        <a:pt x="64481" y="0"/>
                        <a:pt x="83079" y="18598"/>
                        <a:pt x="83079" y="41540"/>
                      </a:cubicBezTo>
                      <a:close/>
                    </a:path>
                  </a:pathLst>
                </a:custGeom>
                <a:solidFill>
                  <a:srgbClr val="0078D4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F0566195-0CA4-4FBA-9251-838F8BDDF1EC}"/>
                    </a:ext>
                  </a:extLst>
                </p:cNvPr>
                <p:cNvSpPr/>
                <p:nvPr/>
              </p:nvSpPr>
              <p:spPr>
                <a:xfrm>
                  <a:off x="5573548" y="3959025"/>
                  <a:ext cx="83079" cy="83079"/>
                </a:xfrm>
                <a:custGeom>
                  <a:avLst/>
                  <a:gdLst>
                    <a:gd name="connsiteX0" fmla="*/ 83079 w 83079"/>
                    <a:gd name="connsiteY0" fmla="*/ 41540 h 83079"/>
                    <a:gd name="connsiteX1" fmla="*/ 41540 w 83079"/>
                    <a:gd name="connsiteY1" fmla="*/ 83079 h 83079"/>
                    <a:gd name="connsiteX2" fmla="*/ 0 w 83079"/>
                    <a:gd name="connsiteY2" fmla="*/ 41540 h 83079"/>
                    <a:gd name="connsiteX3" fmla="*/ 41540 w 83079"/>
                    <a:gd name="connsiteY3" fmla="*/ 0 h 83079"/>
                    <a:gd name="connsiteX4" fmla="*/ 83079 w 83079"/>
                    <a:gd name="connsiteY4" fmla="*/ 41540 h 83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079" h="83079">
                      <a:moveTo>
                        <a:pt x="83079" y="41540"/>
                      </a:moveTo>
                      <a:cubicBezTo>
                        <a:pt x="83079" y="64481"/>
                        <a:pt x="64482" y="83079"/>
                        <a:pt x="41540" y="83079"/>
                      </a:cubicBezTo>
                      <a:cubicBezTo>
                        <a:pt x="18598" y="83079"/>
                        <a:pt x="0" y="64481"/>
                        <a:pt x="0" y="41540"/>
                      </a:cubicBezTo>
                      <a:cubicBezTo>
                        <a:pt x="0" y="18598"/>
                        <a:pt x="18598" y="0"/>
                        <a:pt x="41540" y="0"/>
                      </a:cubicBezTo>
                      <a:cubicBezTo>
                        <a:pt x="64482" y="0"/>
                        <a:pt x="83079" y="18598"/>
                        <a:pt x="83079" y="41540"/>
                      </a:cubicBezTo>
                      <a:close/>
                    </a:path>
                  </a:pathLst>
                </a:custGeom>
                <a:solidFill>
                  <a:srgbClr val="0078D4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</p:grpSp>
      </p:grpSp>
      <p:grpSp>
        <p:nvGrpSpPr>
          <p:cNvPr id="35" name="Graphic 10">
            <a:extLst>
              <a:ext uri="{FF2B5EF4-FFF2-40B4-BE49-F238E27FC236}">
                <a16:creationId xmlns:a16="http://schemas.microsoft.com/office/drawing/2014/main" id="{E2D51BD5-816B-4A09-AF6C-EB1B3E8CB61B}"/>
              </a:ext>
            </a:extLst>
          </p:cNvPr>
          <p:cNvGrpSpPr/>
          <p:nvPr/>
        </p:nvGrpSpPr>
        <p:grpSpPr>
          <a:xfrm>
            <a:off x="8660436" y="1609677"/>
            <a:ext cx="1304623" cy="2163150"/>
            <a:chOff x="8660436" y="1998548"/>
            <a:chExt cx="1304623" cy="2163150"/>
          </a:xfrm>
        </p:grpSpPr>
        <p:grpSp>
          <p:nvGrpSpPr>
            <p:cNvPr id="36" name="Graphic 10">
              <a:extLst>
                <a:ext uri="{FF2B5EF4-FFF2-40B4-BE49-F238E27FC236}">
                  <a16:creationId xmlns:a16="http://schemas.microsoft.com/office/drawing/2014/main" id="{B45F6CB8-E2DE-4E35-BF7D-6FC71A397D96}"/>
                </a:ext>
              </a:extLst>
            </p:cNvPr>
            <p:cNvGrpSpPr/>
            <p:nvPr/>
          </p:nvGrpSpPr>
          <p:grpSpPr>
            <a:xfrm>
              <a:off x="8660436" y="1998548"/>
              <a:ext cx="1304623" cy="202729"/>
              <a:chOff x="8660436" y="1998548"/>
              <a:chExt cx="1304623" cy="202729"/>
            </a:xfrm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CCDA177-B21B-44F3-B2A6-FB8D47077948}"/>
                  </a:ext>
                </a:extLst>
              </p:cNvPr>
              <p:cNvSpPr/>
              <p:nvPr/>
            </p:nvSpPr>
            <p:spPr>
              <a:xfrm>
                <a:off x="8701722" y="1998548"/>
                <a:ext cx="1221543" cy="161190"/>
              </a:xfrm>
              <a:custGeom>
                <a:avLst/>
                <a:gdLst>
                  <a:gd name="connsiteX0" fmla="*/ 0 w 1221543"/>
                  <a:gd name="connsiteY0" fmla="*/ 161190 h 161190"/>
                  <a:gd name="connsiteX1" fmla="*/ 1221544 w 1221543"/>
                  <a:gd name="connsiteY1" fmla="*/ 161190 h 16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1543" h="161190">
                    <a:moveTo>
                      <a:pt x="0" y="161190"/>
                    </a:moveTo>
                    <a:cubicBezTo>
                      <a:pt x="0" y="161190"/>
                      <a:pt x="580411" y="-201488"/>
                      <a:pt x="1221544" y="161190"/>
                    </a:cubicBezTo>
                  </a:path>
                </a:pathLst>
              </a:custGeom>
              <a:noFill/>
              <a:ln w="12697" cap="flat">
                <a:solidFill>
                  <a:srgbClr val="243A5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grpSp>
            <p:nvGrpSpPr>
              <p:cNvPr id="38" name="Graphic 10">
                <a:extLst>
                  <a:ext uri="{FF2B5EF4-FFF2-40B4-BE49-F238E27FC236}">
                    <a16:creationId xmlns:a16="http://schemas.microsoft.com/office/drawing/2014/main" id="{4528214A-55DB-4C4D-B0AD-C55DA72F7656}"/>
                  </a:ext>
                </a:extLst>
              </p:cNvPr>
              <p:cNvGrpSpPr/>
              <p:nvPr/>
            </p:nvGrpSpPr>
            <p:grpSpPr>
              <a:xfrm>
                <a:off x="8660436" y="2118199"/>
                <a:ext cx="1304623" cy="83079"/>
                <a:chOff x="8660436" y="2118199"/>
                <a:chExt cx="1304623" cy="83079"/>
              </a:xfrm>
              <a:solidFill>
                <a:srgbClr val="0078D4"/>
              </a:solidFill>
            </p:grpSpPr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8462B727-80C2-4616-94EC-580559533A42}"/>
                    </a:ext>
                  </a:extLst>
                </p:cNvPr>
                <p:cNvSpPr/>
                <p:nvPr/>
              </p:nvSpPr>
              <p:spPr>
                <a:xfrm>
                  <a:off x="9881980" y="2118199"/>
                  <a:ext cx="83079" cy="83079"/>
                </a:xfrm>
                <a:custGeom>
                  <a:avLst/>
                  <a:gdLst>
                    <a:gd name="connsiteX0" fmla="*/ 83079 w 83079"/>
                    <a:gd name="connsiteY0" fmla="*/ 41540 h 83079"/>
                    <a:gd name="connsiteX1" fmla="*/ 41540 w 83079"/>
                    <a:gd name="connsiteY1" fmla="*/ 83079 h 83079"/>
                    <a:gd name="connsiteX2" fmla="*/ 0 w 83079"/>
                    <a:gd name="connsiteY2" fmla="*/ 41540 h 83079"/>
                    <a:gd name="connsiteX3" fmla="*/ 41540 w 83079"/>
                    <a:gd name="connsiteY3" fmla="*/ 0 h 83079"/>
                    <a:gd name="connsiteX4" fmla="*/ 83079 w 83079"/>
                    <a:gd name="connsiteY4" fmla="*/ 41540 h 83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079" h="83079">
                      <a:moveTo>
                        <a:pt x="83079" y="41540"/>
                      </a:moveTo>
                      <a:cubicBezTo>
                        <a:pt x="83079" y="64481"/>
                        <a:pt x="64481" y="83079"/>
                        <a:pt x="41540" y="83079"/>
                      </a:cubicBezTo>
                      <a:cubicBezTo>
                        <a:pt x="18598" y="83079"/>
                        <a:pt x="0" y="64481"/>
                        <a:pt x="0" y="41540"/>
                      </a:cubicBezTo>
                      <a:cubicBezTo>
                        <a:pt x="0" y="18598"/>
                        <a:pt x="18598" y="0"/>
                        <a:pt x="41540" y="0"/>
                      </a:cubicBezTo>
                      <a:cubicBezTo>
                        <a:pt x="64481" y="0"/>
                        <a:pt x="83079" y="18598"/>
                        <a:pt x="83079" y="41540"/>
                      </a:cubicBezTo>
                      <a:close/>
                    </a:path>
                  </a:pathLst>
                </a:custGeom>
                <a:solidFill>
                  <a:srgbClr val="0078D4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3289EA58-95A0-4A37-B156-0FD02CBD6272}"/>
                    </a:ext>
                  </a:extLst>
                </p:cNvPr>
                <p:cNvSpPr/>
                <p:nvPr/>
              </p:nvSpPr>
              <p:spPr>
                <a:xfrm>
                  <a:off x="8660436" y="2118199"/>
                  <a:ext cx="83079" cy="83079"/>
                </a:xfrm>
                <a:custGeom>
                  <a:avLst/>
                  <a:gdLst>
                    <a:gd name="connsiteX0" fmla="*/ 83079 w 83079"/>
                    <a:gd name="connsiteY0" fmla="*/ 41540 h 83079"/>
                    <a:gd name="connsiteX1" fmla="*/ 41539 w 83079"/>
                    <a:gd name="connsiteY1" fmla="*/ 83079 h 83079"/>
                    <a:gd name="connsiteX2" fmla="*/ -1 w 83079"/>
                    <a:gd name="connsiteY2" fmla="*/ 41540 h 83079"/>
                    <a:gd name="connsiteX3" fmla="*/ 41539 w 83079"/>
                    <a:gd name="connsiteY3" fmla="*/ 0 h 83079"/>
                    <a:gd name="connsiteX4" fmla="*/ 83079 w 83079"/>
                    <a:gd name="connsiteY4" fmla="*/ 41540 h 83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079" h="83079">
                      <a:moveTo>
                        <a:pt x="83079" y="41540"/>
                      </a:moveTo>
                      <a:cubicBezTo>
                        <a:pt x="83079" y="64481"/>
                        <a:pt x="64481" y="83079"/>
                        <a:pt x="41539" y="83079"/>
                      </a:cubicBezTo>
                      <a:cubicBezTo>
                        <a:pt x="18597" y="83079"/>
                        <a:pt x="-1" y="64481"/>
                        <a:pt x="-1" y="41540"/>
                      </a:cubicBezTo>
                      <a:cubicBezTo>
                        <a:pt x="-1" y="18598"/>
                        <a:pt x="18597" y="0"/>
                        <a:pt x="41539" y="0"/>
                      </a:cubicBezTo>
                      <a:cubicBezTo>
                        <a:pt x="64481" y="0"/>
                        <a:pt x="83079" y="18598"/>
                        <a:pt x="83079" y="41540"/>
                      </a:cubicBezTo>
                      <a:close/>
                    </a:path>
                  </a:pathLst>
                </a:custGeom>
                <a:solidFill>
                  <a:srgbClr val="0078D4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</p:grpSp>
        <p:grpSp>
          <p:nvGrpSpPr>
            <p:cNvPr id="41" name="Graphic 10">
              <a:extLst>
                <a:ext uri="{FF2B5EF4-FFF2-40B4-BE49-F238E27FC236}">
                  <a16:creationId xmlns:a16="http://schemas.microsoft.com/office/drawing/2014/main" id="{4DCC6DEC-642A-4F65-96EB-38C8646BCAA6}"/>
                </a:ext>
              </a:extLst>
            </p:cNvPr>
            <p:cNvGrpSpPr/>
            <p:nvPr/>
          </p:nvGrpSpPr>
          <p:grpSpPr>
            <a:xfrm>
              <a:off x="8660436" y="3959025"/>
              <a:ext cx="1304623" cy="202673"/>
              <a:chOff x="8660436" y="3959025"/>
              <a:chExt cx="1304623" cy="202673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714C8F9-4A1D-4246-9BD7-FC89B9B86BFA}"/>
                  </a:ext>
                </a:extLst>
              </p:cNvPr>
              <p:cNvSpPr/>
              <p:nvPr/>
            </p:nvSpPr>
            <p:spPr>
              <a:xfrm>
                <a:off x="8701722" y="4000565"/>
                <a:ext cx="1221543" cy="161133"/>
              </a:xfrm>
              <a:custGeom>
                <a:avLst/>
                <a:gdLst>
                  <a:gd name="connsiteX0" fmla="*/ 0 w 1221543"/>
                  <a:gd name="connsiteY0" fmla="*/ 0 h 161133"/>
                  <a:gd name="connsiteX1" fmla="*/ 1221544 w 1221543"/>
                  <a:gd name="connsiteY1" fmla="*/ 0 h 16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1543" h="161133">
                    <a:moveTo>
                      <a:pt x="0" y="0"/>
                    </a:moveTo>
                    <a:cubicBezTo>
                      <a:pt x="0" y="0"/>
                      <a:pt x="580411" y="362551"/>
                      <a:pt x="1221544" y="0"/>
                    </a:cubicBezTo>
                  </a:path>
                </a:pathLst>
              </a:custGeom>
              <a:noFill/>
              <a:ln w="12697" cap="flat">
                <a:solidFill>
                  <a:srgbClr val="243A5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grpSp>
            <p:nvGrpSpPr>
              <p:cNvPr id="43" name="Graphic 10">
                <a:extLst>
                  <a:ext uri="{FF2B5EF4-FFF2-40B4-BE49-F238E27FC236}">
                    <a16:creationId xmlns:a16="http://schemas.microsoft.com/office/drawing/2014/main" id="{0107D142-1D22-4B14-B053-801D8E52A1EE}"/>
                  </a:ext>
                </a:extLst>
              </p:cNvPr>
              <p:cNvGrpSpPr/>
              <p:nvPr/>
            </p:nvGrpSpPr>
            <p:grpSpPr>
              <a:xfrm>
                <a:off x="8660436" y="3959025"/>
                <a:ext cx="1304623" cy="83079"/>
                <a:chOff x="8660436" y="3959025"/>
                <a:chExt cx="1304623" cy="83079"/>
              </a:xfrm>
              <a:solidFill>
                <a:srgbClr val="0078D4"/>
              </a:solidFill>
            </p:grpSpPr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21A60877-C916-417A-B474-B04055EA0E88}"/>
                    </a:ext>
                  </a:extLst>
                </p:cNvPr>
                <p:cNvSpPr/>
                <p:nvPr/>
              </p:nvSpPr>
              <p:spPr>
                <a:xfrm>
                  <a:off x="9881980" y="3959025"/>
                  <a:ext cx="83079" cy="83079"/>
                </a:xfrm>
                <a:custGeom>
                  <a:avLst/>
                  <a:gdLst>
                    <a:gd name="connsiteX0" fmla="*/ 83079 w 83079"/>
                    <a:gd name="connsiteY0" fmla="*/ 41540 h 83079"/>
                    <a:gd name="connsiteX1" fmla="*/ 41540 w 83079"/>
                    <a:gd name="connsiteY1" fmla="*/ 83079 h 83079"/>
                    <a:gd name="connsiteX2" fmla="*/ 0 w 83079"/>
                    <a:gd name="connsiteY2" fmla="*/ 41540 h 83079"/>
                    <a:gd name="connsiteX3" fmla="*/ 41540 w 83079"/>
                    <a:gd name="connsiteY3" fmla="*/ 0 h 83079"/>
                    <a:gd name="connsiteX4" fmla="*/ 83079 w 83079"/>
                    <a:gd name="connsiteY4" fmla="*/ 41540 h 83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079" h="83079">
                      <a:moveTo>
                        <a:pt x="83079" y="41540"/>
                      </a:moveTo>
                      <a:cubicBezTo>
                        <a:pt x="83079" y="64481"/>
                        <a:pt x="64481" y="83079"/>
                        <a:pt x="41540" y="83079"/>
                      </a:cubicBezTo>
                      <a:cubicBezTo>
                        <a:pt x="18598" y="83079"/>
                        <a:pt x="0" y="64481"/>
                        <a:pt x="0" y="41540"/>
                      </a:cubicBezTo>
                      <a:cubicBezTo>
                        <a:pt x="0" y="18598"/>
                        <a:pt x="18598" y="0"/>
                        <a:pt x="41540" y="0"/>
                      </a:cubicBezTo>
                      <a:cubicBezTo>
                        <a:pt x="64481" y="0"/>
                        <a:pt x="83079" y="18598"/>
                        <a:pt x="83079" y="41540"/>
                      </a:cubicBezTo>
                      <a:close/>
                    </a:path>
                  </a:pathLst>
                </a:custGeom>
                <a:solidFill>
                  <a:srgbClr val="0078D4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FDCEEFF4-A737-429E-B0D6-A46F755EE1E0}"/>
                    </a:ext>
                  </a:extLst>
                </p:cNvPr>
                <p:cNvSpPr/>
                <p:nvPr/>
              </p:nvSpPr>
              <p:spPr>
                <a:xfrm>
                  <a:off x="8660436" y="3959025"/>
                  <a:ext cx="83079" cy="83079"/>
                </a:xfrm>
                <a:custGeom>
                  <a:avLst/>
                  <a:gdLst>
                    <a:gd name="connsiteX0" fmla="*/ 83079 w 83079"/>
                    <a:gd name="connsiteY0" fmla="*/ 41540 h 83079"/>
                    <a:gd name="connsiteX1" fmla="*/ 41539 w 83079"/>
                    <a:gd name="connsiteY1" fmla="*/ 83079 h 83079"/>
                    <a:gd name="connsiteX2" fmla="*/ -1 w 83079"/>
                    <a:gd name="connsiteY2" fmla="*/ 41540 h 83079"/>
                    <a:gd name="connsiteX3" fmla="*/ 41539 w 83079"/>
                    <a:gd name="connsiteY3" fmla="*/ 0 h 83079"/>
                    <a:gd name="connsiteX4" fmla="*/ 83079 w 83079"/>
                    <a:gd name="connsiteY4" fmla="*/ 41540 h 83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079" h="83079">
                      <a:moveTo>
                        <a:pt x="83079" y="41540"/>
                      </a:moveTo>
                      <a:cubicBezTo>
                        <a:pt x="83079" y="64481"/>
                        <a:pt x="64481" y="83079"/>
                        <a:pt x="41539" y="83079"/>
                      </a:cubicBezTo>
                      <a:cubicBezTo>
                        <a:pt x="18597" y="83079"/>
                        <a:pt x="-1" y="64481"/>
                        <a:pt x="-1" y="41540"/>
                      </a:cubicBezTo>
                      <a:cubicBezTo>
                        <a:pt x="-1" y="18598"/>
                        <a:pt x="18597" y="0"/>
                        <a:pt x="41539" y="0"/>
                      </a:cubicBezTo>
                      <a:cubicBezTo>
                        <a:pt x="64481" y="0"/>
                        <a:pt x="83079" y="18598"/>
                        <a:pt x="83079" y="41540"/>
                      </a:cubicBezTo>
                      <a:close/>
                    </a:path>
                  </a:pathLst>
                </a:custGeom>
                <a:solidFill>
                  <a:srgbClr val="0078D4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</p:grpSp>
      </p:grp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E582366E-0852-47E4-8BAF-481D4F4E0083}"/>
              </a:ext>
            </a:extLst>
          </p:cNvPr>
          <p:cNvSpPr/>
          <p:nvPr/>
        </p:nvSpPr>
        <p:spPr>
          <a:xfrm>
            <a:off x="3405231" y="1461416"/>
            <a:ext cx="2460618" cy="2460617"/>
          </a:xfrm>
          <a:custGeom>
            <a:avLst/>
            <a:gdLst>
              <a:gd name="connsiteX0" fmla="*/ 2460619 w 2460618"/>
              <a:gd name="connsiteY0" fmla="*/ 1230309 h 2460617"/>
              <a:gd name="connsiteX1" fmla="*/ 1230309 w 2460618"/>
              <a:gd name="connsiteY1" fmla="*/ 2460618 h 2460617"/>
              <a:gd name="connsiteX2" fmla="*/ 0 w 2460618"/>
              <a:gd name="connsiteY2" fmla="*/ 1230309 h 2460617"/>
              <a:gd name="connsiteX3" fmla="*/ 1230309 w 2460618"/>
              <a:gd name="connsiteY3" fmla="*/ 0 h 2460617"/>
              <a:gd name="connsiteX4" fmla="*/ 2460619 w 2460618"/>
              <a:gd name="connsiteY4" fmla="*/ 1230309 h 246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0618" h="2460617">
                <a:moveTo>
                  <a:pt x="2460619" y="1230309"/>
                </a:moveTo>
                <a:cubicBezTo>
                  <a:pt x="2460619" y="1909790"/>
                  <a:pt x="1909790" y="2460618"/>
                  <a:pt x="1230309" y="2460618"/>
                </a:cubicBezTo>
                <a:cubicBezTo>
                  <a:pt x="550828" y="2460618"/>
                  <a:pt x="0" y="1909790"/>
                  <a:pt x="0" y="1230309"/>
                </a:cubicBezTo>
                <a:cubicBezTo>
                  <a:pt x="0" y="550828"/>
                  <a:pt x="550828" y="0"/>
                  <a:pt x="1230309" y="0"/>
                </a:cubicBezTo>
                <a:cubicBezTo>
                  <a:pt x="1909790" y="0"/>
                  <a:pt x="2460619" y="550828"/>
                  <a:pt x="2460619" y="1230309"/>
                </a:cubicBezTo>
                <a:close/>
              </a:path>
            </a:pathLst>
          </a:custGeom>
          <a:solidFill>
            <a:srgbClr val="FFFFFF"/>
          </a:solidFill>
          <a:ln w="12697" cap="flat">
            <a:solidFill>
              <a:srgbClr val="0078D4"/>
            </a:solidFill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AAAEAB70-F7FE-4595-A271-3309C892B884}"/>
              </a:ext>
            </a:extLst>
          </p:cNvPr>
          <p:cNvSpPr/>
          <p:nvPr/>
        </p:nvSpPr>
        <p:spPr>
          <a:xfrm>
            <a:off x="9643159" y="1486442"/>
            <a:ext cx="2460618" cy="2460617"/>
          </a:xfrm>
          <a:custGeom>
            <a:avLst/>
            <a:gdLst>
              <a:gd name="connsiteX0" fmla="*/ 2460618 w 2460618"/>
              <a:gd name="connsiteY0" fmla="*/ 1230309 h 2460617"/>
              <a:gd name="connsiteX1" fmla="*/ 1230310 w 2460618"/>
              <a:gd name="connsiteY1" fmla="*/ 2460618 h 2460617"/>
              <a:gd name="connsiteX2" fmla="*/ 1 w 2460618"/>
              <a:gd name="connsiteY2" fmla="*/ 1230309 h 2460617"/>
              <a:gd name="connsiteX3" fmla="*/ 1230310 w 2460618"/>
              <a:gd name="connsiteY3" fmla="*/ 0 h 2460617"/>
              <a:gd name="connsiteX4" fmla="*/ 2460618 w 2460618"/>
              <a:gd name="connsiteY4" fmla="*/ 1230309 h 246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0618" h="2460617">
                <a:moveTo>
                  <a:pt x="2460618" y="1230309"/>
                </a:moveTo>
                <a:cubicBezTo>
                  <a:pt x="2460618" y="1909790"/>
                  <a:pt x="1909790" y="2460618"/>
                  <a:pt x="1230310" y="2460618"/>
                </a:cubicBezTo>
                <a:cubicBezTo>
                  <a:pt x="550829" y="2460618"/>
                  <a:pt x="1" y="1909790"/>
                  <a:pt x="1" y="1230309"/>
                </a:cubicBezTo>
                <a:cubicBezTo>
                  <a:pt x="1" y="550828"/>
                  <a:pt x="550829" y="0"/>
                  <a:pt x="1230310" y="0"/>
                </a:cubicBezTo>
                <a:cubicBezTo>
                  <a:pt x="1909790" y="0"/>
                  <a:pt x="2460618" y="550828"/>
                  <a:pt x="2460618" y="1230309"/>
                </a:cubicBezTo>
                <a:close/>
              </a:path>
            </a:pathLst>
          </a:custGeom>
          <a:solidFill>
            <a:srgbClr val="FFFFFF"/>
          </a:solidFill>
          <a:ln w="12697" cap="flat">
            <a:solidFill>
              <a:srgbClr val="0078D4"/>
            </a:solidFill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3312F51C-E467-4D55-B63C-EFC8257F441A}"/>
              </a:ext>
            </a:extLst>
          </p:cNvPr>
          <p:cNvSpPr/>
          <p:nvPr/>
        </p:nvSpPr>
        <p:spPr>
          <a:xfrm>
            <a:off x="6524259" y="1486442"/>
            <a:ext cx="2460618" cy="2460617"/>
          </a:xfrm>
          <a:custGeom>
            <a:avLst/>
            <a:gdLst>
              <a:gd name="connsiteX0" fmla="*/ 2460618 w 2460618"/>
              <a:gd name="connsiteY0" fmla="*/ 1230309 h 2460617"/>
              <a:gd name="connsiteX1" fmla="*/ 1230309 w 2460618"/>
              <a:gd name="connsiteY1" fmla="*/ 2460618 h 2460617"/>
              <a:gd name="connsiteX2" fmla="*/ 0 w 2460618"/>
              <a:gd name="connsiteY2" fmla="*/ 1230309 h 2460617"/>
              <a:gd name="connsiteX3" fmla="*/ 1230309 w 2460618"/>
              <a:gd name="connsiteY3" fmla="*/ 0 h 2460617"/>
              <a:gd name="connsiteX4" fmla="*/ 2460618 w 2460618"/>
              <a:gd name="connsiteY4" fmla="*/ 1230309 h 246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0618" h="2460617">
                <a:moveTo>
                  <a:pt x="2460618" y="1230309"/>
                </a:moveTo>
                <a:cubicBezTo>
                  <a:pt x="2460618" y="1909790"/>
                  <a:pt x="1909790" y="2460618"/>
                  <a:pt x="1230309" y="2460618"/>
                </a:cubicBezTo>
                <a:cubicBezTo>
                  <a:pt x="550828" y="2460618"/>
                  <a:pt x="0" y="1909790"/>
                  <a:pt x="0" y="1230309"/>
                </a:cubicBezTo>
                <a:cubicBezTo>
                  <a:pt x="0" y="550828"/>
                  <a:pt x="550828" y="0"/>
                  <a:pt x="1230309" y="0"/>
                </a:cubicBezTo>
                <a:cubicBezTo>
                  <a:pt x="1909790" y="0"/>
                  <a:pt x="2460618" y="550828"/>
                  <a:pt x="2460618" y="1230309"/>
                </a:cubicBezTo>
                <a:close/>
              </a:path>
            </a:pathLst>
          </a:custGeom>
          <a:solidFill>
            <a:srgbClr val="FFFFFF"/>
          </a:solidFill>
          <a:ln w="12697" cap="flat">
            <a:solidFill>
              <a:srgbClr val="0078D4"/>
            </a:solidFill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grpSp>
        <p:nvGrpSpPr>
          <p:cNvPr id="80" name="Graphic 10">
            <a:extLst>
              <a:ext uri="{FF2B5EF4-FFF2-40B4-BE49-F238E27FC236}">
                <a16:creationId xmlns:a16="http://schemas.microsoft.com/office/drawing/2014/main" id="{3814447A-6980-415D-90EB-7770AFE90737}"/>
              </a:ext>
            </a:extLst>
          </p:cNvPr>
          <p:cNvGrpSpPr/>
          <p:nvPr/>
        </p:nvGrpSpPr>
        <p:grpSpPr>
          <a:xfrm>
            <a:off x="286077" y="1461416"/>
            <a:ext cx="2460872" cy="2460872"/>
            <a:chOff x="286077" y="1850287"/>
            <a:chExt cx="2460872" cy="2460872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2A211E33-3ED9-4ECF-A14A-CF0D9AF777D3}"/>
                </a:ext>
              </a:extLst>
            </p:cNvPr>
            <p:cNvSpPr/>
            <p:nvPr/>
          </p:nvSpPr>
          <p:spPr>
            <a:xfrm>
              <a:off x="292682" y="1856639"/>
              <a:ext cx="2447915" cy="2447914"/>
            </a:xfrm>
            <a:custGeom>
              <a:avLst/>
              <a:gdLst>
                <a:gd name="connsiteX0" fmla="*/ 2447915 w 2447915"/>
                <a:gd name="connsiteY0" fmla="*/ 1223957 h 2447914"/>
                <a:gd name="connsiteX1" fmla="*/ 1223958 w 2447915"/>
                <a:gd name="connsiteY1" fmla="*/ 2447915 h 2447914"/>
                <a:gd name="connsiteX2" fmla="*/ 0 w 2447915"/>
                <a:gd name="connsiteY2" fmla="*/ 1223957 h 2447914"/>
                <a:gd name="connsiteX3" fmla="*/ 1223958 w 2447915"/>
                <a:gd name="connsiteY3" fmla="*/ 0 h 2447914"/>
                <a:gd name="connsiteX4" fmla="*/ 2447915 w 2447915"/>
                <a:gd name="connsiteY4" fmla="*/ 1223957 h 2447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915" h="2447914">
                  <a:moveTo>
                    <a:pt x="2447915" y="1223957"/>
                  </a:moveTo>
                  <a:cubicBezTo>
                    <a:pt x="2447915" y="1899930"/>
                    <a:pt x="1899931" y="2447915"/>
                    <a:pt x="1223958" y="2447915"/>
                  </a:cubicBezTo>
                  <a:cubicBezTo>
                    <a:pt x="547985" y="2447915"/>
                    <a:pt x="0" y="1899930"/>
                    <a:pt x="0" y="1223957"/>
                  </a:cubicBezTo>
                  <a:cubicBezTo>
                    <a:pt x="0" y="547984"/>
                    <a:pt x="547985" y="0"/>
                    <a:pt x="1223958" y="0"/>
                  </a:cubicBezTo>
                  <a:cubicBezTo>
                    <a:pt x="1899931" y="0"/>
                    <a:pt x="2447915" y="547984"/>
                    <a:pt x="2447915" y="1223957"/>
                  </a:cubicBezTo>
                  <a:close/>
                </a:path>
              </a:pathLst>
            </a:custGeom>
            <a:solidFill>
              <a:srgbClr val="FFFFFF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5270848-2E8D-4AD3-A3F4-D43FC0141706}"/>
                </a:ext>
              </a:extLst>
            </p:cNvPr>
            <p:cNvSpPr/>
            <p:nvPr/>
          </p:nvSpPr>
          <p:spPr>
            <a:xfrm>
              <a:off x="286077" y="1850287"/>
              <a:ext cx="2460872" cy="2460872"/>
            </a:xfrm>
            <a:custGeom>
              <a:avLst/>
              <a:gdLst>
                <a:gd name="connsiteX0" fmla="*/ 1230563 w 2460872"/>
                <a:gd name="connsiteY0" fmla="*/ 12703 h 2460872"/>
                <a:gd name="connsiteX1" fmla="*/ 2448296 w 2460872"/>
                <a:gd name="connsiteY1" fmla="*/ 1230436 h 2460872"/>
                <a:gd name="connsiteX2" fmla="*/ 1230563 w 2460872"/>
                <a:gd name="connsiteY2" fmla="*/ 2448169 h 2460872"/>
                <a:gd name="connsiteX3" fmla="*/ 12830 w 2460872"/>
                <a:gd name="connsiteY3" fmla="*/ 1230436 h 2460872"/>
                <a:gd name="connsiteX4" fmla="*/ 12830 w 2460872"/>
                <a:gd name="connsiteY4" fmla="*/ 1230309 h 2460872"/>
                <a:gd name="connsiteX5" fmla="*/ 1230563 w 2460872"/>
                <a:gd name="connsiteY5" fmla="*/ 12703 h 2460872"/>
                <a:gd name="connsiteX6" fmla="*/ 1230563 w 2460872"/>
                <a:gd name="connsiteY6" fmla="*/ 0 h 2460872"/>
                <a:gd name="connsiteX7" fmla="*/ 0 w 2460872"/>
                <a:gd name="connsiteY7" fmla="*/ 1230309 h 2460872"/>
                <a:gd name="connsiteX8" fmla="*/ 1230309 w 2460872"/>
                <a:gd name="connsiteY8" fmla="*/ 2460872 h 2460872"/>
                <a:gd name="connsiteX9" fmla="*/ 2460873 w 2460872"/>
                <a:gd name="connsiteY9" fmla="*/ 1230563 h 2460872"/>
                <a:gd name="connsiteX10" fmla="*/ 2460873 w 2460872"/>
                <a:gd name="connsiteY10" fmla="*/ 1230309 h 2460872"/>
                <a:gd name="connsiteX11" fmla="*/ 1230563 w 2460872"/>
                <a:gd name="connsiteY11" fmla="*/ 0 h 246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60872" h="2460872">
                  <a:moveTo>
                    <a:pt x="1230563" y="12703"/>
                  </a:moveTo>
                  <a:cubicBezTo>
                    <a:pt x="1903099" y="12703"/>
                    <a:pt x="2448296" y="557901"/>
                    <a:pt x="2448296" y="1230436"/>
                  </a:cubicBezTo>
                  <a:cubicBezTo>
                    <a:pt x="2448296" y="1902971"/>
                    <a:pt x="1903099" y="2448169"/>
                    <a:pt x="1230563" y="2448169"/>
                  </a:cubicBezTo>
                  <a:cubicBezTo>
                    <a:pt x="558028" y="2448169"/>
                    <a:pt x="12830" y="1902971"/>
                    <a:pt x="12830" y="1230436"/>
                  </a:cubicBezTo>
                  <a:cubicBezTo>
                    <a:pt x="12830" y="1230394"/>
                    <a:pt x="12830" y="1230352"/>
                    <a:pt x="12830" y="1230309"/>
                  </a:cubicBezTo>
                  <a:cubicBezTo>
                    <a:pt x="13880" y="558230"/>
                    <a:pt x="558484" y="13683"/>
                    <a:pt x="1230563" y="12703"/>
                  </a:cubicBezTo>
                  <a:moveTo>
                    <a:pt x="1230563" y="0"/>
                  </a:moveTo>
                  <a:cubicBezTo>
                    <a:pt x="551012" y="-70"/>
                    <a:pt x="70" y="550758"/>
                    <a:pt x="0" y="1230309"/>
                  </a:cubicBezTo>
                  <a:cubicBezTo>
                    <a:pt x="-70" y="1909860"/>
                    <a:pt x="550758" y="2460802"/>
                    <a:pt x="1230309" y="2460872"/>
                  </a:cubicBezTo>
                  <a:cubicBezTo>
                    <a:pt x="1909860" y="2460942"/>
                    <a:pt x="2460802" y="1910114"/>
                    <a:pt x="2460873" y="1230563"/>
                  </a:cubicBezTo>
                  <a:cubicBezTo>
                    <a:pt x="2460873" y="1230478"/>
                    <a:pt x="2460873" y="1230394"/>
                    <a:pt x="2460873" y="1230309"/>
                  </a:cubicBezTo>
                  <a:cubicBezTo>
                    <a:pt x="2460802" y="550857"/>
                    <a:pt x="1910015" y="70"/>
                    <a:pt x="1230563" y="0"/>
                  </a:cubicBezTo>
                  <a:close/>
                </a:path>
              </a:pathLst>
            </a:custGeom>
            <a:solidFill>
              <a:srgbClr val="0078D4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pic>
        <p:nvPicPr>
          <p:cNvPr id="185" name="Picture 184">
            <a:extLst>
              <a:ext uri="{FF2B5EF4-FFF2-40B4-BE49-F238E27FC236}">
                <a16:creationId xmlns:a16="http://schemas.microsoft.com/office/drawing/2014/main" id="{E67ED6ED-DC27-4145-B643-918BB53640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1" t="21243" r="24847" b="921"/>
          <a:stretch/>
        </p:blipFill>
        <p:spPr>
          <a:xfrm>
            <a:off x="3658139" y="1714324"/>
            <a:ext cx="1954802" cy="1954800"/>
          </a:xfrm>
          <a:prstGeom prst="ellipse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CE844746-1A3D-43A8-92A2-B0FC63C446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4" r="7390"/>
          <a:stretch/>
        </p:blipFill>
        <p:spPr>
          <a:xfrm>
            <a:off x="9896068" y="1739350"/>
            <a:ext cx="1954800" cy="1954800"/>
          </a:xfrm>
          <a:prstGeom prst="ellipse">
            <a:avLst/>
          </a:prstGeom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5883CF5E-2C0C-4D9F-9CBC-CD9BAD9F46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" r="31558"/>
          <a:stretch/>
        </p:blipFill>
        <p:spPr>
          <a:xfrm>
            <a:off x="539113" y="1714452"/>
            <a:ext cx="1954800" cy="1954800"/>
          </a:xfrm>
          <a:prstGeom prst="ellipse">
            <a:avLst/>
          </a:prstGeom>
        </p:spPr>
      </p:pic>
      <p:pic>
        <p:nvPicPr>
          <p:cNvPr id="192" name="Picture 191">
            <a:extLst>
              <a:ext uri="{FF2B5EF4-FFF2-40B4-BE49-F238E27FC236}">
                <a16:creationId xmlns:a16="http://schemas.microsoft.com/office/drawing/2014/main" id="{CE6A0E78-D0D9-4DD4-A8A8-83A831DEE3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" r="30173"/>
          <a:stretch/>
        </p:blipFill>
        <p:spPr>
          <a:xfrm>
            <a:off x="6777182" y="1739364"/>
            <a:ext cx="1954772" cy="1954772"/>
          </a:xfrm>
          <a:prstGeom prst="ellipse">
            <a:avLst/>
          </a:prstGeom>
        </p:spPr>
      </p:pic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7A63DEE5-DA4B-4F6B-B101-4B9C61618CCC}"/>
              </a:ext>
            </a:extLst>
          </p:cNvPr>
          <p:cNvSpPr/>
          <p:nvPr/>
        </p:nvSpPr>
        <p:spPr>
          <a:xfrm>
            <a:off x="476626" y="1651965"/>
            <a:ext cx="2079775" cy="2079774"/>
          </a:xfrm>
          <a:custGeom>
            <a:avLst/>
            <a:gdLst>
              <a:gd name="connsiteX0" fmla="*/ 2079775 w 2079775"/>
              <a:gd name="connsiteY0" fmla="*/ 1039887 h 2079774"/>
              <a:gd name="connsiteX1" fmla="*/ 1039888 w 2079775"/>
              <a:gd name="connsiteY1" fmla="*/ 2079775 h 2079774"/>
              <a:gd name="connsiteX2" fmla="*/ 0 w 2079775"/>
              <a:gd name="connsiteY2" fmla="*/ 1039887 h 2079774"/>
              <a:gd name="connsiteX3" fmla="*/ 1039888 w 2079775"/>
              <a:gd name="connsiteY3" fmla="*/ 0 h 2079774"/>
              <a:gd name="connsiteX4" fmla="*/ 2079775 w 2079775"/>
              <a:gd name="connsiteY4" fmla="*/ 1039887 h 207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9775" h="2079774">
                <a:moveTo>
                  <a:pt x="2079775" y="1039887"/>
                </a:moveTo>
                <a:cubicBezTo>
                  <a:pt x="2079775" y="1614201"/>
                  <a:pt x="1614202" y="2079775"/>
                  <a:pt x="1039888" y="2079775"/>
                </a:cubicBezTo>
                <a:cubicBezTo>
                  <a:pt x="465574" y="2079775"/>
                  <a:pt x="0" y="1614201"/>
                  <a:pt x="0" y="1039887"/>
                </a:cubicBezTo>
                <a:cubicBezTo>
                  <a:pt x="0" y="465573"/>
                  <a:pt x="465574" y="0"/>
                  <a:pt x="1039888" y="0"/>
                </a:cubicBezTo>
                <a:cubicBezTo>
                  <a:pt x="1614202" y="0"/>
                  <a:pt x="2079775" y="465573"/>
                  <a:pt x="2079775" y="1039887"/>
                </a:cubicBezTo>
                <a:close/>
              </a:path>
            </a:pathLst>
          </a:custGeom>
          <a:noFill/>
          <a:ln w="126968" cap="flat">
            <a:solidFill>
              <a:srgbClr val="0078D4"/>
            </a:solidFill>
            <a:prstDash val="solid"/>
            <a:miter/>
          </a:ln>
          <a:effectLst>
            <a:outerShdw blurRad="63500" sx="91000" sy="91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IN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65FC1E35-4873-4D40-8E92-904D9E089064}"/>
              </a:ext>
            </a:extLst>
          </p:cNvPr>
          <p:cNvSpPr/>
          <p:nvPr/>
        </p:nvSpPr>
        <p:spPr>
          <a:xfrm>
            <a:off x="3595653" y="1651837"/>
            <a:ext cx="2079775" cy="2079774"/>
          </a:xfrm>
          <a:custGeom>
            <a:avLst/>
            <a:gdLst>
              <a:gd name="connsiteX0" fmla="*/ 2079775 w 2079775"/>
              <a:gd name="connsiteY0" fmla="*/ 1039887 h 2079774"/>
              <a:gd name="connsiteX1" fmla="*/ 1039888 w 2079775"/>
              <a:gd name="connsiteY1" fmla="*/ 2079775 h 2079774"/>
              <a:gd name="connsiteX2" fmla="*/ 0 w 2079775"/>
              <a:gd name="connsiteY2" fmla="*/ 1039887 h 2079774"/>
              <a:gd name="connsiteX3" fmla="*/ 1039888 w 2079775"/>
              <a:gd name="connsiteY3" fmla="*/ 0 h 2079774"/>
              <a:gd name="connsiteX4" fmla="*/ 2079775 w 2079775"/>
              <a:gd name="connsiteY4" fmla="*/ 1039887 h 207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9775" h="2079774">
                <a:moveTo>
                  <a:pt x="2079775" y="1039887"/>
                </a:moveTo>
                <a:cubicBezTo>
                  <a:pt x="2079775" y="1614201"/>
                  <a:pt x="1614202" y="2079775"/>
                  <a:pt x="1039888" y="2079775"/>
                </a:cubicBezTo>
                <a:cubicBezTo>
                  <a:pt x="465574" y="2079775"/>
                  <a:pt x="0" y="1614201"/>
                  <a:pt x="0" y="1039887"/>
                </a:cubicBezTo>
                <a:cubicBezTo>
                  <a:pt x="0" y="465573"/>
                  <a:pt x="465574" y="0"/>
                  <a:pt x="1039888" y="0"/>
                </a:cubicBezTo>
                <a:cubicBezTo>
                  <a:pt x="1614202" y="0"/>
                  <a:pt x="2079775" y="465573"/>
                  <a:pt x="2079775" y="1039887"/>
                </a:cubicBezTo>
                <a:close/>
              </a:path>
            </a:pathLst>
          </a:custGeom>
          <a:noFill/>
          <a:ln w="126968" cap="flat">
            <a:solidFill>
              <a:srgbClr val="0078D4"/>
            </a:solidFill>
            <a:prstDash val="solid"/>
            <a:miter/>
          </a:ln>
          <a:effectLst>
            <a:outerShdw blurRad="63500" sx="91000" sy="91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N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EF2F8BB9-B761-4E86-B953-48963C37F50A}"/>
              </a:ext>
            </a:extLst>
          </p:cNvPr>
          <p:cNvSpPr/>
          <p:nvPr/>
        </p:nvSpPr>
        <p:spPr>
          <a:xfrm>
            <a:off x="6714681" y="1676863"/>
            <a:ext cx="2079775" cy="2079774"/>
          </a:xfrm>
          <a:custGeom>
            <a:avLst/>
            <a:gdLst>
              <a:gd name="connsiteX0" fmla="*/ 2079775 w 2079775"/>
              <a:gd name="connsiteY0" fmla="*/ 1039887 h 2079774"/>
              <a:gd name="connsiteX1" fmla="*/ 1039888 w 2079775"/>
              <a:gd name="connsiteY1" fmla="*/ 2079775 h 2079774"/>
              <a:gd name="connsiteX2" fmla="*/ 0 w 2079775"/>
              <a:gd name="connsiteY2" fmla="*/ 1039887 h 2079774"/>
              <a:gd name="connsiteX3" fmla="*/ 1039888 w 2079775"/>
              <a:gd name="connsiteY3" fmla="*/ 0 h 2079774"/>
              <a:gd name="connsiteX4" fmla="*/ 2079775 w 2079775"/>
              <a:gd name="connsiteY4" fmla="*/ 1039887 h 207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9775" h="2079774">
                <a:moveTo>
                  <a:pt x="2079775" y="1039887"/>
                </a:moveTo>
                <a:cubicBezTo>
                  <a:pt x="2079775" y="1614201"/>
                  <a:pt x="1614202" y="2079775"/>
                  <a:pt x="1039888" y="2079775"/>
                </a:cubicBezTo>
                <a:cubicBezTo>
                  <a:pt x="465574" y="2079775"/>
                  <a:pt x="0" y="1614201"/>
                  <a:pt x="0" y="1039887"/>
                </a:cubicBezTo>
                <a:cubicBezTo>
                  <a:pt x="0" y="465573"/>
                  <a:pt x="465574" y="0"/>
                  <a:pt x="1039888" y="0"/>
                </a:cubicBezTo>
                <a:cubicBezTo>
                  <a:pt x="1614202" y="0"/>
                  <a:pt x="2079775" y="465573"/>
                  <a:pt x="2079775" y="1039887"/>
                </a:cubicBezTo>
                <a:close/>
              </a:path>
            </a:pathLst>
          </a:custGeom>
          <a:noFill/>
          <a:ln w="126968" cap="flat">
            <a:solidFill>
              <a:srgbClr val="0078D4"/>
            </a:solidFill>
            <a:prstDash val="solid"/>
            <a:miter/>
          </a:ln>
          <a:effectLst>
            <a:outerShdw blurRad="63500" sx="91000" sy="91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N"/>
          </a:p>
        </p:txBody>
      </p:sp>
      <p:sp>
        <p:nvSpPr>
          <p:cNvPr id="164" name="Freeform: Shape 163">
            <a:extLst>
              <a:ext uri="{FF2B5EF4-FFF2-40B4-BE49-F238E27FC236}">
                <a16:creationId xmlns:a16="http://schemas.microsoft.com/office/drawing/2014/main" id="{A6D5E6E9-A324-4E76-883D-0A59FB52D6E1}"/>
              </a:ext>
            </a:extLst>
          </p:cNvPr>
          <p:cNvSpPr/>
          <p:nvPr/>
        </p:nvSpPr>
        <p:spPr>
          <a:xfrm>
            <a:off x="9833581" y="1676863"/>
            <a:ext cx="2079775" cy="2079774"/>
          </a:xfrm>
          <a:custGeom>
            <a:avLst/>
            <a:gdLst>
              <a:gd name="connsiteX0" fmla="*/ 2079775 w 2079775"/>
              <a:gd name="connsiteY0" fmla="*/ 1039887 h 2079774"/>
              <a:gd name="connsiteX1" fmla="*/ 1039888 w 2079775"/>
              <a:gd name="connsiteY1" fmla="*/ 2079775 h 2079774"/>
              <a:gd name="connsiteX2" fmla="*/ 0 w 2079775"/>
              <a:gd name="connsiteY2" fmla="*/ 1039887 h 2079774"/>
              <a:gd name="connsiteX3" fmla="*/ 1039888 w 2079775"/>
              <a:gd name="connsiteY3" fmla="*/ 0 h 2079774"/>
              <a:gd name="connsiteX4" fmla="*/ 2079775 w 2079775"/>
              <a:gd name="connsiteY4" fmla="*/ 1039887 h 207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9775" h="2079774">
                <a:moveTo>
                  <a:pt x="2079775" y="1039887"/>
                </a:moveTo>
                <a:cubicBezTo>
                  <a:pt x="2079775" y="1614201"/>
                  <a:pt x="1614202" y="2079775"/>
                  <a:pt x="1039888" y="2079775"/>
                </a:cubicBezTo>
                <a:cubicBezTo>
                  <a:pt x="465574" y="2079775"/>
                  <a:pt x="0" y="1614201"/>
                  <a:pt x="0" y="1039887"/>
                </a:cubicBezTo>
                <a:cubicBezTo>
                  <a:pt x="0" y="465573"/>
                  <a:pt x="465574" y="0"/>
                  <a:pt x="1039888" y="0"/>
                </a:cubicBezTo>
                <a:cubicBezTo>
                  <a:pt x="1614202" y="0"/>
                  <a:pt x="2079775" y="465573"/>
                  <a:pt x="2079775" y="1039887"/>
                </a:cubicBezTo>
                <a:close/>
              </a:path>
            </a:pathLst>
          </a:custGeom>
          <a:noFill/>
          <a:ln w="126968" cap="flat">
            <a:solidFill>
              <a:srgbClr val="0078D4"/>
            </a:solidFill>
            <a:prstDash val="solid"/>
            <a:miter/>
          </a:ln>
          <a:effectLst>
            <a:outerShdw blurRad="63500" sx="91000" sy="91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37124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8132C34-70D5-4C0D-B2F4-DE59697A5340}"/>
              </a:ext>
            </a:extLst>
          </p:cNvPr>
          <p:cNvSpPr txBox="1"/>
          <p:nvPr/>
        </p:nvSpPr>
        <p:spPr>
          <a:xfrm>
            <a:off x="254861" y="252071"/>
            <a:ext cx="6599814" cy="9851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IN" sz="3201" spc="0" baseline="0">
                <a:solidFill>
                  <a:srgbClr val="0078D4"/>
                </a:solidFill>
                <a:latin typeface="Segoe UI Semibold (Headings)"/>
                <a:cs typeface="Segoe UI Semibold" panose="020B0702040204020203" pitchFamily="34" charset="0"/>
                <a:sym typeface="Segoe UI"/>
                <a:rtl val="0"/>
              </a:rPr>
              <a:t>Azure Virtual Desktop – flexible cloud VDI platform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FC0BCB-9B05-4401-9B3F-236601826A9A}"/>
              </a:ext>
            </a:extLst>
          </p:cNvPr>
          <p:cNvSpPr txBox="1"/>
          <p:nvPr/>
        </p:nvSpPr>
        <p:spPr>
          <a:xfrm>
            <a:off x="254861" y="1389499"/>
            <a:ext cx="6826228" cy="6167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Quickly deploy virtual desktops and apps to enable secure remote work for a hybrid workplace.</a:t>
            </a:r>
            <a:endParaRPr lang="en-IN" sz="2000" spc="0" baseline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  <a:sym typeface="Segoe UI"/>
              <a:rtl val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5E1F74-0BC9-4782-BD86-248B5BB442D2}"/>
              </a:ext>
            </a:extLst>
          </p:cNvPr>
          <p:cNvSpPr/>
          <p:nvPr/>
        </p:nvSpPr>
        <p:spPr>
          <a:xfrm>
            <a:off x="7376646" y="0"/>
            <a:ext cx="5059829" cy="6996945"/>
          </a:xfrm>
          <a:custGeom>
            <a:avLst/>
            <a:gdLst>
              <a:gd name="connsiteX0" fmla="*/ 0 w 5059829"/>
              <a:gd name="connsiteY0" fmla="*/ 0 h 6996945"/>
              <a:gd name="connsiteX1" fmla="*/ 5059830 w 5059829"/>
              <a:gd name="connsiteY1" fmla="*/ 0 h 6996945"/>
              <a:gd name="connsiteX2" fmla="*/ 5059830 w 5059829"/>
              <a:gd name="connsiteY2" fmla="*/ 6996945 h 6996945"/>
              <a:gd name="connsiteX3" fmla="*/ 0 w 5059829"/>
              <a:gd name="connsiteY3" fmla="*/ 6996945 h 699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9829" h="6996945">
                <a:moveTo>
                  <a:pt x="0" y="0"/>
                </a:moveTo>
                <a:lnTo>
                  <a:pt x="5059830" y="0"/>
                </a:lnTo>
                <a:lnTo>
                  <a:pt x="5059830" y="6996945"/>
                </a:lnTo>
                <a:lnTo>
                  <a:pt x="0" y="6996945"/>
                </a:lnTo>
                <a:close/>
              </a:path>
            </a:pathLst>
          </a:custGeom>
          <a:solidFill>
            <a:srgbClr val="0078D4"/>
          </a:solidFill>
          <a:ln w="12697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D4DB87B-FE02-46B2-A7D2-59BBCDC1E013}"/>
              </a:ext>
            </a:extLst>
          </p:cNvPr>
          <p:cNvGrpSpPr/>
          <p:nvPr/>
        </p:nvGrpSpPr>
        <p:grpSpPr>
          <a:xfrm>
            <a:off x="7851049" y="986036"/>
            <a:ext cx="4111023" cy="5024873"/>
            <a:chOff x="7751265" y="984826"/>
            <a:chExt cx="4111023" cy="5024873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3E397F23-B28A-4509-83CB-D57DBE2E1633}"/>
                </a:ext>
              </a:extLst>
            </p:cNvPr>
            <p:cNvGrpSpPr/>
            <p:nvPr/>
          </p:nvGrpSpPr>
          <p:grpSpPr>
            <a:xfrm>
              <a:off x="8394173" y="3433233"/>
              <a:ext cx="2839113" cy="1786212"/>
              <a:chOff x="8394173" y="3433233"/>
              <a:chExt cx="2839113" cy="1786212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9F54368-1B1E-4A96-89D2-2A48C2E18D9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06776" y="3433233"/>
                <a:ext cx="0" cy="1610946"/>
              </a:xfrm>
              <a:prstGeom prst="line">
                <a:avLst/>
              </a:prstGeom>
              <a:ln w="34925">
                <a:solidFill>
                  <a:srgbClr val="50E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88DFBA17-F8F8-4982-B113-411138C14739}"/>
                  </a:ext>
                </a:extLst>
              </p:cNvPr>
              <p:cNvGrpSpPr/>
              <p:nvPr/>
            </p:nvGrpSpPr>
            <p:grpSpPr>
              <a:xfrm>
                <a:off x="9801301" y="3824370"/>
                <a:ext cx="1431985" cy="1295444"/>
                <a:chOff x="9801301" y="3824370"/>
                <a:chExt cx="1431985" cy="1295444"/>
              </a:xfrm>
            </p:grpSpPr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9D2A5474-E125-445E-8502-2F7740EC50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222039" y="4346696"/>
                  <a:ext cx="7488" cy="773118"/>
                </a:xfrm>
                <a:prstGeom prst="line">
                  <a:avLst/>
                </a:prstGeom>
                <a:ln w="34925">
                  <a:solidFill>
                    <a:srgbClr val="50E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AAEBCABC-A4D1-4C6E-BC4A-FF3637E589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801301" y="3824370"/>
                  <a:ext cx="1431985" cy="539474"/>
                </a:xfrm>
                <a:prstGeom prst="line">
                  <a:avLst/>
                </a:prstGeom>
                <a:ln w="34925">
                  <a:solidFill>
                    <a:srgbClr val="50E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AE7462D2-91CA-404F-B432-2C148F8CF361}"/>
                  </a:ext>
                </a:extLst>
              </p:cNvPr>
              <p:cNvGrpSpPr/>
              <p:nvPr/>
            </p:nvGrpSpPr>
            <p:grpSpPr>
              <a:xfrm>
                <a:off x="8394173" y="3824370"/>
                <a:ext cx="1418079" cy="1395075"/>
                <a:chOff x="11229527" y="3724740"/>
                <a:chExt cx="1418079" cy="1395075"/>
              </a:xfrm>
            </p:grpSpPr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AD926D4E-0EBB-46E8-9946-DBA46EF294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229527" y="4354597"/>
                  <a:ext cx="0" cy="765218"/>
                </a:xfrm>
                <a:prstGeom prst="line">
                  <a:avLst/>
                </a:prstGeom>
                <a:ln w="34925">
                  <a:solidFill>
                    <a:srgbClr val="50E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E06A71A3-8645-4EF6-A15A-68964D38CA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233286" y="3724740"/>
                  <a:ext cx="1414320" cy="639104"/>
                </a:xfrm>
                <a:prstGeom prst="line">
                  <a:avLst/>
                </a:prstGeom>
                <a:ln w="34925">
                  <a:solidFill>
                    <a:srgbClr val="50E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A26428B-8ECE-401C-A37F-B6F82005D523}"/>
                </a:ext>
              </a:extLst>
            </p:cNvPr>
            <p:cNvGrpSpPr/>
            <p:nvPr/>
          </p:nvGrpSpPr>
          <p:grpSpPr>
            <a:xfrm>
              <a:off x="7751265" y="984826"/>
              <a:ext cx="4111023" cy="5024873"/>
              <a:chOff x="7751265" y="746376"/>
              <a:chExt cx="4111023" cy="502487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690D1CA-5B46-461C-9A3E-AE3EC0BBD046}"/>
                  </a:ext>
                </a:extLst>
              </p:cNvPr>
              <p:cNvGrpSpPr/>
              <p:nvPr/>
            </p:nvGrpSpPr>
            <p:grpSpPr>
              <a:xfrm>
                <a:off x="7751265" y="746376"/>
                <a:ext cx="4111023" cy="2530104"/>
                <a:chOff x="7751265" y="746376"/>
                <a:chExt cx="4111023" cy="2530104"/>
              </a:xfrm>
            </p:grpSpPr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54ABA532-58D3-403C-8C0B-64FFCF1D48F0}"/>
                    </a:ext>
                  </a:extLst>
                </p:cNvPr>
                <p:cNvSpPr/>
                <p:nvPr/>
              </p:nvSpPr>
              <p:spPr>
                <a:xfrm>
                  <a:off x="7751265" y="746376"/>
                  <a:ext cx="4111023" cy="2530104"/>
                </a:xfrm>
                <a:custGeom>
                  <a:avLst/>
                  <a:gdLst>
                    <a:gd name="connsiteX0" fmla="*/ 3648626 w 4111023"/>
                    <a:gd name="connsiteY0" fmla="*/ 1580918 h 2530104"/>
                    <a:gd name="connsiteX1" fmla="*/ 3639607 w 4111023"/>
                    <a:gd name="connsiteY1" fmla="*/ 1580918 h 2530104"/>
                    <a:gd name="connsiteX2" fmla="*/ 3699947 w 4111023"/>
                    <a:gd name="connsiteY2" fmla="*/ 1264735 h 2530104"/>
                    <a:gd name="connsiteX3" fmla="*/ 2877793 w 4111023"/>
                    <a:gd name="connsiteY3" fmla="*/ 421367 h 2530104"/>
                    <a:gd name="connsiteX4" fmla="*/ 2603657 w 4111023"/>
                    <a:gd name="connsiteY4" fmla="*/ 470655 h 2530104"/>
                    <a:gd name="connsiteX5" fmla="*/ 1644435 w 4111023"/>
                    <a:gd name="connsiteY5" fmla="*/ 0 h 2530104"/>
                    <a:gd name="connsiteX6" fmla="*/ 411077 w 4111023"/>
                    <a:gd name="connsiteY6" fmla="*/ 1264989 h 2530104"/>
                    <a:gd name="connsiteX7" fmla="*/ 451727 w 4111023"/>
                    <a:gd name="connsiteY7" fmla="*/ 1582570 h 2530104"/>
                    <a:gd name="connsiteX8" fmla="*/ 0 w 4111023"/>
                    <a:gd name="connsiteY8" fmla="*/ 2055766 h 2530104"/>
                    <a:gd name="connsiteX9" fmla="*/ 462526 w 4111023"/>
                    <a:gd name="connsiteY9" fmla="*/ 2530105 h 2530104"/>
                    <a:gd name="connsiteX10" fmla="*/ 3648626 w 4111023"/>
                    <a:gd name="connsiteY10" fmla="*/ 2530105 h 2530104"/>
                    <a:gd name="connsiteX11" fmla="*/ 4111024 w 4111023"/>
                    <a:gd name="connsiteY11" fmla="*/ 2055766 h 2530104"/>
                    <a:gd name="connsiteX12" fmla="*/ 3648626 w 4111023"/>
                    <a:gd name="connsiteY12" fmla="*/ 1580918 h 2530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111023" h="2530104">
                      <a:moveTo>
                        <a:pt x="3648626" y="1580918"/>
                      </a:moveTo>
                      <a:lnTo>
                        <a:pt x="3639607" y="1580918"/>
                      </a:lnTo>
                      <a:cubicBezTo>
                        <a:pt x="3679485" y="1480274"/>
                        <a:pt x="3699959" y="1372992"/>
                        <a:pt x="3699947" y="1264735"/>
                      </a:cubicBezTo>
                      <a:cubicBezTo>
                        <a:pt x="3699947" y="798907"/>
                        <a:pt x="3331553" y="421367"/>
                        <a:pt x="2877793" y="421367"/>
                      </a:cubicBezTo>
                      <a:cubicBezTo>
                        <a:pt x="2784239" y="421683"/>
                        <a:pt x="2691462" y="438364"/>
                        <a:pt x="2603657" y="470655"/>
                      </a:cubicBezTo>
                      <a:cubicBezTo>
                        <a:pt x="2377540" y="183816"/>
                        <a:pt x="2032011" y="0"/>
                        <a:pt x="1644435" y="0"/>
                      </a:cubicBezTo>
                      <a:cubicBezTo>
                        <a:pt x="963287" y="0"/>
                        <a:pt x="411077" y="566311"/>
                        <a:pt x="411077" y="1264989"/>
                      </a:cubicBezTo>
                      <a:cubicBezTo>
                        <a:pt x="411479" y="1372120"/>
                        <a:pt x="425133" y="1478791"/>
                        <a:pt x="451727" y="1582570"/>
                      </a:cubicBezTo>
                      <a:cubicBezTo>
                        <a:pt x="201473" y="1588540"/>
                        <a:pt x="0" y="1797636"/>
                        <a:pt x="0" y="2055766"/>
                      </a:cubicBezTo>
                      <a:cubicBezTo>
                        <a:pt x="0" y="2317834"/>
                        <a:pt x="207063" y="2530105"/>
                        <a:pt x="462526" y="2530105"/>
                      </a:cubicBezTo>
                      <a:lnTo>
                        <a:pt x="3648626" y="2530105"/>
                      </a:lnTo>
                      <a:cubicBezTo>
                        <a:pt x="3903961" y="2530105"/>
                        <a:pt x="4111024" y="2317834"/>
                        <a:pt x="4111024" y="2055766"/>
                      </a:cubicBezTo>
                      <a:cubicBezTo>
                        <a:pt x="4111024" y="1793698"/>
                        <a:pt x="3903961" y="1580918"/>
                        <a:pt x="3648626" y="1580918"/>
                      </a:cubicBezTo>
                      <a:close/>
                    </a:path>
                  </a:pathLst>
                </a:custGeom>
                <a:solidFill>
                  <a:srgbClr val="50E6FF"/>
                </a:solidFill>
                <a:ln w="126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pic>
              <p:nvPicPr>
                <p:cNvPr id="108" name="Picture 107">
                  <a:extLst>
                    <a:ext uri="{FF2B5EF4-FFF2-40B4-BE49-F238E27FC236}">
                      <a16:creationId xmlns:a16="http://schemas.microsoft.com/office/drawing/2014/main" id="{152B88C6-0829-4597-A589-809AEB956E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853271" y="2781816"/>
                  <a:ext cx="1958586" cy="252667"/>
                </a:xfrm>
                <a:custGeom>
                  <a:avLst/>
                  <a:gdLst>
                    <a:gd name="connsiteX0" fmla="*/ 181 w 1958586"/>
                    <a:gd name="connsiteY0" fmla="*/ 153 h 252667"/>
                    <a:gd name="connsiteX1" fmla="*/ 1958767 w 1958586"/>
                    <a:gd name="connsiteY1" fmla="*/ 153 h 252667"/>
                    <a:gd name="connsiteX2" fmla="*/ 1958767 w 1958586"/>
                    <a:gd name="connsiteY2" fmla="*/ 252820 h 252667"/>
                    <a:gd name="connsiteX3" fmla="*/ 181 w 1958586"/>
                    <a:gd name="connsiteY3" fmla="*/ 252820 h 252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8586" h="252667">
                      <a:moveTo>
                        <a:pt x="181" y="153"/>
                      </a:moveTo>
                      <a:lnTo>
                        <a:pt x="1958767" y="153"/>
                      </a:lnTo>
                      <a:lnTo>
                        <a:pt x="1958767" y="252820"/>
                      </a:lnTo>
                      <a:lnTo>
                        <a:pt x="181" y="252820"/>
                      </a:lnTo>
                      <a:close/>
                    </a:path>
                  </a:pathLst>
                </a:custGeom>
              </p:spPr>
            </p:pic>
            <p:grpSp>
              <p:nvGrpSpPr>
                <p:cNvPr id="109" name="Graphic 4">
                  <a:extLst>
                    <a:ext uri="{FF2B5EF4-FFF2-40B4-BE49-F238E27FC236}">
                      <a16:creationId xmlns:a16="http://schemas.microsoft.com/office/drawing/2014/main" id="{EA5AF891-D897-4246-80A6-BC8A7039A4A1}"/>
                    </a:ext>
                  </a:extLst>
                </p:cNvPr>
                <p:cNvGrpSpPr/>
                <p:nvPr/>
              </p:nvGrpSpPr>
              <p:grpSpPr>
                <a:xfrm>
                  <a:off x="8273984" y="1754505"/>
                  <a:ext cx="2940185" cy="849488"/>
                  <a:chOff x="8273984" y="1754505"/>
                  <a:chExt cx="2940185" cy="849488"/>
                </a:xfrm>
              </p:grpSpPr>
              <p:grpSp>
                <p:nvGrpSpPr>
                  <p:cNvPr id="110" name="Graphic 4">
                    <a:extLst>
                      <a:ext uri="{FF2B5EF4-FFF2-40B4-BE49-F238E27FC236}">
                        <a16:creationId xmlns:a16="http://schemas.microsoft.com/office/drawing/2014/main" id="{9A92830E-124B-4600-8450-79CAC5CC35F3}"/>
                      </a:ext>
                    </a:extLst>
                  </p:cNvPr>
                  <p:cNvGrpSpPr/>
                  <p:nvPr/>
                </p:nvGrpSpPr>
                <p:grpSpPr>
                  <a:xfrm>
                    <a:off x="8273984" y="1754505"/>
                    <a:ext cx="1434216" cy="849488"/>
                    <a:chOff x="8273984" y="1754505"/>
                    <a:chExt cx="1434216" cy="849488"/>
                  </a:xfrm>
                </p:grpSpPr>
                <p:sp>
                  <p:nvSpPr>
                    <p:cNvPr id="111" name="TextBox 110">
                      <a:extLst>
                        <a:ext uri="{FF2B5EF4-FFF2-40B4-BE49-F238E27FC236}">
                          <a16:creationId xmlns:a16="http://schemas.microsoft.com/office/drawing/2014/main" id="{3CA497E0-24B0-43A8-B6A9-0DE4C8FEA6D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273984" y="1772996"/>
                      <a:ext cx="1411125" cy="83099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91440" tIns="45720" rIns="91440" bIns="45720" rtlCol="0" anchor="t">
                      <a:spAutoFit/>
                    </a:bodyPr>
                    <a:lstStyle/>
                    <a:p>
                      <a:pPr algn="ctr"/>
                      <a:r>
                        <a:rPr lang="en-IN" sz="1200" spc="0" baseline="0">
                          <a:solidFill>
                            <a:srgbClr val="0078D4"/>
                          </a:solidFill>
                          <a:latin typeface="Segoe UI Semibold"/>
                          <a:cs typeface="Segoe UI Semibold"/>
                          <a:sym typeface="Segoe UI"/>
                        </a:rPr>
                        <a:t>Windows </a:t>
                      </a:r>
                      <a:r>
                        <a:rPr lang="en-IN" sz="1200">
                          <a:solidFill>
                            <a:srgbClr val="0078D4"/>
                          </a:solidFill>
                          <a:latin typeface="Segoe UI Semibold"/>
                          <a:cs typeface="Segoe UI Semibold"/>
                          <a:sym typeface="Segoe UI"/>
                        </a:rPr>
                        <a:t>10/11</a:t>
                      </a:r>
                      <a:endParaRPr lang="en-IN" sz="1200" spc="0" baseline="0">
                        <a:solidFill>
                          <a:srgbClr val="0078D4"/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  <a:sym typeface="Segoe UI"/>
                        <a:rtl val="0"/>
                      </a:endParaRPr>
                    </a:p>
                    <a:p>
                      <a:pPr algn="ctr"/>
                      <a:r>
                        <a:rPr lang="en-IN" sz="1200" spc="0" baseline="0">
                          <a:solidFill>
                            <a:srgbClr val="0078D4"/>
                          </a:solidFill>
                          <a:latin typeface="Segoe UI Semibold"/>
                          <a:cs typeface="Segoe UI Semibold"/>
                          <a:sym typeface="Segoe UI"/>
                        </a:rPr>
                        <a:t>+</a:t>
                      </a:r>
                      <a:endParaRPr lang="en-IN" sz="1200" spc="0" baseline="0">
                        <a:solidFill>
                          <a:srgbClr val="0078D4"/>
                        </a:solidFill>
                        <a:latin typeface="Segoe UI Semibold"/>
                        <a:cs typeface="Segoe UI Semibold"/>
                      </a:endParaRPr>
                    </a:p>
                    <a:p>
                      <a:pPr algn="ctr"/>
                      <a:r>
                        <a:rPr lang="en-IN" sz="1200" spc="0" baseline="0">
                          <a:solidFill>
                            <a:srgbClr val="0078D4"/>
                          </a:solidFill>
                          <a:latin typeface="Segoe UI Semibold"/>
                          <a:cs typeface="Segoe UI Semibold"/>
                          <a:sym typeface="Segoe UI"/>
                        </a:rPr>
                        <a:t>Microsoft 365</a:t>
                      </a:r>
                      <a:endParaRPr lang="en-IN" sz="1200" spc="0" baseline="0">
                        <a:solidFill>
                          <a:srgbClr val="0078D4"/>
                        </a:solidFill>
                        <a:latin typeface="Segoe UI Semibold"/>
                        <a:cs typeface="Segoe UI Semibold"/>
                      </a:endParaRPr>
                    </a:p>
                    <a:p>
                      <a:pPr algn="ctr"/>
                      <a:endParaRPr lang="en-IN" sz="1200" spc="0" baseline="0">
                        <a:solidFill>
                          <a:srgbClr val="0078D4"/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  <a:sym typeface="Segoe UI"/>
                        <a:rtl val="0"/>
                      </a:endParaRPr>
                    </a:p>
                  </p:txBody>
                </p:sp>
                <p:sp>
                  <p:nvSpPr>
                    <p:cNvPr id="112" name="TextBox 111">
                      <a:extLst>
                        <a:ext uri="{FF2B5EF4-FFF2-40B4-BE49-F238E27FC236}">
                          <a16:creationId xmlns:a16="http://schemas.microsoft.com/office/drawing/2014/main" id="{AB856519-BFDA-45ED-8BE7-B81082D6703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908554" y="1936681"/>
                      <a:ext cx="18473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:endParaRPr lang="en-IN" sz="1200" spc="0" baseline="0">
                        <a:solidFill>
                          <a:srgbClr val="0078D4"/>
                        </a:solidFill>
                        <a:latin typeface="Segoe UI"/>
                        <a:cs typeface="Segoe UI"/>
                        <a:sym typeface="Segoe UI"/>
                        <a:rtl val="0"/>
                      </a:endParaRPr>
                    </a:p>
                  </p:txBody>
                </p:sp>
                <p:sp>
                  <p:nvSpPr>
                    <p:cNvPr id="115" name="TextBox 114">
                      <a:extLst>
                        <a:ext uri="{FF2B5EF4-FFF2-40B4-BE49-F238E27FC236}">
                          <a16:creationId xmlns:a16="http://schemas.microsoft.com/office/drawing/2014/main" id="{CA0D38AA-CF55-404D-956A-2BF313F541C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785205" y="2119608"/>
                      <a:ext cx="18473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:endParaRPr lang="en-IN" sz="1200" spc="0" baseline="0">
                        <a:solidFill>
                          <a:srgbClr val="0078D4"/>
                        </a:solidFill>
                        <a:latin typeface="Segoe UI"/>
                        <a:cs typeface="Segoe UI"/>
                        <a:sym typeface="Segoe UI"/>
                        <a:rtl val="0"/>
                      </a:endParaRPr>
                    </a:p>
                  </p:txBody>
                </p:sp>
                <p:sp>
                  <p:nvSpPr>
                    <p:cNvPr id="116" name="TextBox 115">
                      <a:extLst>
                        <a:ext uri="{FF2B5EF4-FFF2-40B4-BE49-F238E27FC236}">
                          <a16:creationId xmlns:a16="http://schemas.microsoft.com/office/drawing/2014/main" id="{D61D7CA4-D1BE-4AB1-85E8-A9809CD62B8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945393" y="2119608"/>
                      <a:ext cx="18473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:endParaRPr lang="en-IN" sz="1200" spc="-24" baseline="0">
                        <a:solidFill>
                          <a:srgbClr val="0078D4"/>
                        </a:solidFill>
                        <a:latin typeface="Segoe UI"/>
                        <a:cs typeface="Segoe UI"/>
                        <a:sym typeface="Segoe UI"/>
                        <a:rtl val="0"/>
                      </a:endParaRPr>
                    </a:p>
                  </p:txBody>
                </p:sp>
                <p:sp>
                  <p:nvSpPr>
                    <p:cNvPr id="119" name="Rectangle: Rounded Corners 118">
                      <a:extLst>
                        <a:ext uri="{FF2B5EF4-FFF2-40B4-BE49-F238E27FC236}">
                          <a16:creationId xmlns:a16="http://schemas.microsoft.com/office/drawing/2014/main" id="{425A2F53-D9D6-413C-8507-8BAF23745C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99385" y="1754505"/>
                      <a:ext cx="1308815" cy="671874"/>
                    </a:xfrm>
                    <a:prstGeom prst="roundRect">
                      <a:avLst/>
                    </a:prstGeom>
                    <a:noFill/>
                    <a:ln w="19050" cap="flat">
                      <a:solidFill>
                        <a:srgbClr val="0078D4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IN"/>
                    </a:p>
                  </p:txBody>
                </p:sp>
              </p:grpSp>
              <p:grpSp>
                <p:nvGrpSpPr>
                  <p:cNvPr id="120" name="Graphic 4">
                    <a:extLst>
                      <a:ext uri="{FF2B5EF4-FFF2-40B4-BE49-F238E27FC236}">
                        <a16:creationId xmlns:a16="http://schemas.microsoft.com/office/drawing/2014/main" id="{A68B8DB0-9EDD-485F-A270-AC116E738D1F}"/>
                      </a:ext>
                    </a:extLst>
                  </p:cNvPr>
                  <p:cNvGrpSpPr/>
                  <p:nvPr/>
                </p:nvGrpSpPr>
                <p:grpSpPr>
                  <a:xfrm>
                    <a:off x="9905354" y="1754505"/>
                    <a:ext cx="1308815" cy="671874"/>
                    <a:chOff x="9905354" y="1754505"/>
                    <a:chExt cx="1308815" cy="671874"/>
                  </a:xfrm>
                </p:grpSpPr>
                <p:sp>
                  <p:nvSpPr>
                    <p:cNvPr id="121" name="TextBox 120">
                      <a:extLst>
                        <a:ext uri="{FF2B5EF4-FFF2-40B4-BE49-F238E27FC236}">
                          <a16:creationId xmlns:a16="http://schemas.microsoft.com/office/drawing/2014/main" id="{CDC89894-E09D-49BD-AEEE-4CE2ADB9070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125521" y="1857667"/>
                      <a:ext cx="872355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IN" sz="1200" spc="0" baseline="0">
                          <a:solidFill>
                            <a:srgbClr val="0078D4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  <a:sym typeface="Segoe UI"/>
                          <a:rtl val="0"/>
                        </a:rPr>
                        <a:t>Windows </a:t>
                      </a:r>
                    </a:p>
                    <a:p>
                      <a:pPr algn="ctr"/>
                      <a:r>
                        <a:rPr lang="en-IN" sz="1200" spc="0" baseline="0">
                          <a:solidFill>
                            <a:srgbClr val="0078D4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  <a:sym typeface="Segoe UI"/>
                          <a:rtl val="0"/>
                        </a:rPr>
                        <a:t>Server</a:t>
                      </a:r>
                    </a:p>
                  </p:txBody>
                </p:sp>
                <p:sp>
                  <p:nvSpPr>
                    <p:cNvPr id="122" name="TextBox 121">
                      <a:extLst>
                        <a:ext uri="{FF2B5EF4-FFF2-40B4-BE49-F238E27FC236}">
                          <a16:creationId xmlns:a16="http://schemas.microsoft.com/office/drawing/2014/main" id="{FFB8A6EF-4A9F-4CDF-ACBC-1264E278D2D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238965" y="2040593"/>
                      <a:ext cx="18473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:endParaRPr lang="en-IN" sz="1200" spc="0" baseline="0">
                        <a:solidFill>
                          <a:srgbClr val="0078D4"/>
                        </a:solidFill>
                        <a:latin typeface="Segoe UI"/>
                        <a:cs typeface="Segoe UI"/>
                        <a:sym typeface="Segoe UI"/>
                        <a:rtl val="0"/>
                      </a:endParaRPr>
                    </a:p>
                  </p:txBody>
                </p:sp>
                <p:sp>
                  <p:nvSpPr>
                    <p:cNvPr id="124" name="TextBox 123">
                      <a:extLst>
                        <a:ext uri="{FF2B5EF4-FFF2-40B4-BE49-F238E27FC236}">
                          <a16:creationId xmlns:a16="http://schemas.microsoft.com/office/drawing/2014/main" id="{5BA642AB-37AA-4547-B5D4-6B12913E15B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473594" y="2040593"/>
                      <a:ext cx="18473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:endParaRPr lang="en-IN" sz="1200" spc="-12" baseline="0">
                        <a:solidFill>
                          <a:srgbClr val="0078D4"/>
                        </a:solidFill>
                        <a:latin typeface="Segoe UI"/>
                        <a:cs typeface="Segoe UI"/>
                        <a:sym typeface="Segoe UI"/>
                        <a:rtl val="0"/>
                      </a:endParaRPr>
                    </a:p>
                  </p:txBody>
                </p:sp>
                <p:sp>
                  <p:nvSpPr>
                    <p:cNvPr id="126" name="Rectangle: Rounded Corners 125">
                      <a:extLst>
                        <a:ext uri="{FF2B5EF4-FFF2-40B4-BE49-F238E27FC236}">
                          <a16:creationId xmlns:a16="http://schemas.microsoft.com/office/drawing/2014/main" id="{9DF7580C-E241-437B-9E98-523F4D5A0F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05354" y="1754505"/>
                      <a:ext cx="1308815" cy="671874"/>
                    </a:xfrm>
                    <a:prstGeom prst="roundRect">
                      <a:avLst/>
                    </a:prstGeom>
                    <a:noFill/>
                    <a:ln w="19050" cap="flat">
                      <a:solidFill>
                        <a:srgbClr val="0078D4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IN"/>
                    </a:p>
                  </p:txBody>
                </p:sp>
              </p:grpSp>
            </p:grp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F76C223-69B9-4BE5-A4D9-E54514F44865}"/>
                  </a:ext>
                </a:extLst>
              </p:cNvPr>
              <p:cNvGrpSpPr/>
              <p:nvPr/>
            </p:nvGrpSpPr>
            <p:grpSpPr>
              <a:xfrm>
                <a:off x="7926400" y="4852591"/>
                <a:ext cx="3760753" cy="918658"/>
                <a:chOff x="8010751" y="4852591"/>
                <a:chExt cx="3760753" cy="918658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F34A58BA-FBF7-4754-AAC7-B862D6B02870}"/>
                    </a:ext>
                  </a:extLst>
                </p:cNvPr>
                <p:cNvGrpSpPr/>
                <p:nvPr/>
              </p:nvGrpSpPr>
              <p:grpSpPr>
                <a:xfrm>
                  <a:off x="10852846" y="4852591"/>
                  <a:ext cx="918658" cy="918658"/>
                  <a:chOff x="11162355" y="4852591"/>
                  <a:chExt cx="918658" cy="918658"/>
                </a:xfrm>
              </p:grpSpPr>
              <p:sp>
                <p:nvSpPr>
                  <p:cNvPr id="156" name="Oval 155">
                    <a:extLst>
                      <a:ext uri="{FF2B5EF4-FFF2-40B4-BE49-F238E27FC236}">
                        <a16:creationId xmlns:a16="http://schemas.microsoft.com/office/drawing/2014/main" id="{213C0A1A-8570-4039-B76D-0F05C2519CB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1162355" y="4852591"/>
                    <a:ext cx="918658" cy="918658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bg1">
                        <a:lumMod val="85000"/>
                      </a:schemeClr>
                    </a:solidFill>
                  </a:ln>
                  <a:effectLst>
                    <a:outerShdw blurRad="190500" dist="38100" dir="2700000" algn="tl" rotWithShape="0">
                      <a:prstClr val="black">
                        <a:alpha val="25000"/>
                      </a:prstClr>
                    </a:outerShdw>
                  </a:effectLst>
                </p:spPr>
                <p:txBody>
                  <a:bodyPr vert="horz" wrap="square" lIns="89570" tIns="44785" rIns="89570" bIns="44785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3483">
                      <a:defRPr/>
                    </a:pPr>
                    <a:endParaRPr lang="en-US" sz="1800" err="1">
                      <a:solidFill>
                        <a:srgbClr val="FFFFFF"/>
                      </a:solidFill>
                      <a:latin typeface="Segoe UI Semilight"/>
                    </a:endParaRPr>
                  </a:p>
                </p:txBody>
              </p:sp>
              <p:grpSp>
                <p:nvGrpSpPr>
                  <p:cNvPr id="158" name="Group 157" descr="laptop">
                    <a:extLst>
                      <a:ext uri="{FF2B5EF4-FFF2-40B4-BE49-F238E27FC236}">
                        <a16:creationId xmlns:a16="http://schemas.microsoft.com/office/drawing/2014/main" id="{A58DE87F-277B-4667-A892-AC277BCB0580}"/>
                      </a:ext>
                    </a:extLst>
                  </p:cNvPr>
                  <p:cNvGrpSpPr/>
                  <p:nvPr/>
                </p:nvGrpSpPr>
                <p:grpSpPr>
                  <a:xfrm>
                    <a:off x="11382281" y="5134849"/>
                    <a:ext cx="474236" cy="346328"/>
                    <a:chOff x="5884864" y="1174751"/>
                    <a:chExt cx="382588" cy="279400"/>
                  </a:xfrm>
                </p:grpSpPr>
                <p:sp>
                  <p:nvSpPr>
                    <p:cNvPr id="178" name="Freeform 51">
                      <a:extLst>
                        <a:ext uri="{FF2B5EF4-FFF2-40B4-BE49-F238E27FC236}">
                          <a16:creationId xmlns:a16="http://schemas.microsoft.com/office/drawing/2014/main" id="{28D77DB5-5B32-45F6-87FA-694579FA114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884864" y="1260476"/>
                      <a:ext cx="382588" cy="193675"/>
                    </a:xfrm>
                    <a:custGeom>
                      <a:avLst/>
                      <a:gdLst>
                        <a:gd name="T0" fmla="*/ 203 w 241"/>
                        <a:gd name="T1" fmla="*/ 61 h 122"/>
                        <a:gd name="T2" fmla="*/ 120 w 241"/>
                        <a:gd name="T3" fmla="*/ 0 h 122"/>
                        <a:gd name="T4" fmla="*/ 39 w 241"/>
                        <a:gd name="T5" fmla="*/ 61 h 122"/>
                        <a:gd name="T6" fmla="*/ 38 w 241"/>
                        <a:gd name="T7" fmla="*/ 61 h 122"/>
                        <a:gd name="T8" fmla="*/ 0 w 241"/>
                        <a:gd name="T9" fmla="*/ 122 h 122"/>
                        <a:gd name="T10" fmla="*/ 241 w 241"/>
                        <a:gd name="T11" fmla="*/ 122 h 122"/>
                        <a:gd name="T12" fmla="*/ 203 w 241"/>
                        <a:gd name="T13" fmla="*/ 61 h 1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41" h="122">
                          <a:moveTo>
                            <a:pt x="203" y="61"/>
                          </a:moveTo>
                          <a:lnTo>
                            <a:pt x="120" y="0"/>
                          </a:lnTo>
                          <a:lnTo>
                            <a:pt x="39" y="61"/>
                          </a:lnTo>
                          <a:lnTo>
                            <a:pt x="38" y="61"/>
                          </a:lnTo>
                          <a:lnTo>
                            <a:pt x="0" y="122"/>
                          </a:lnTo>
                          <a:lnTo>
                            <a:pt x="241" y="122"/>
                          </a:lnTo>
                          <a:lnTo>
                            <a:pt x="203" y="61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914049" fontAlgn="base">
                        <a:defRPr/>
                      </a:pPr>
                      <a:endParaRPr lang="en-US" sz="1700">
                        <a:solidFill>
                          <a:srgbClr val="505050"/>
                        </a:solidFill>
                        <a:latin typeface="Segoe UI"/>
                      </a:endParaRPr>
                    </a:p>
                  </p:txBody>
                </p:sp>
                <p:sp>
                  <p:nvSpPr>
                    <p:cNvPr id="179" name="Freeform 52">
                      <a:extLst>
                        <a:ext uri="{FF2B5EF4-FFF2-40B4-BE49-F238E27FC236}">
                          <a16:creationId xmlns:a16="http://schemas.microsoft.com/office/drawing/2014/main" id="{BEF8B874-07EE-448B-86BA-0BFD0192C55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946776" y="1174751"/>
                      <a:ext cx="261938" cy="182563"/>
                    </a:xfrm>
                    <a:custGeom>
                      <a:avLst/>
                      <a:gdLst>
                        <a:gd name="T0" fmla="*/ 149 w 156"/>
                        <a:gd name="T1" fmla="*/ 0 h 109"/>
                        <a:gd name="T2" fmla="*/ 6 w 156"/>
                        <a:gd name="T3" fmla="*/ 0 h 109"/>
                        <a:gd name="T4" fmla="*/ 0 w 156"/>
                        <a:gd name="T5" fmla="*/ 6 h 109"/>
                        <a:gd name="T6" fmla="*/ 0 w 156"/>
                        <a:gd name="T7" fmla="*/ 109 h 109"/>
                        <a:gd name="T8" fmla="*/ 0 w 156"/>
                        <a:gd name="T9" fmla="*/ 108 h 109"/>
                        <a:gd name="T10" fmla="*/ 0 w 156"/>
                        <a:gd name="T11" fmla="*/ 109 h 109"/>
                        <a:gd name="T12" fmla="*/ 156 w 156"/>
                        <a:gd name="T13" fmla="*/ 109 h 109"/>
                        <a:gd name="T14" fmla="*/ 156 w 156"/>
                        <a:gd name="T15" fmla="*/ 6 h 109"/>
                        <a:gd name="T16" fmla="*/ 149 w 156"/>
                        <a:gd name="T17" fmla="*/ 0 h 10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56" h="109">
                          <a:moveTo>
                            <a:pt x="149" y="0"/>
                          </a:moveTo>
                          <a:cubicBezTo>
                            <a:pt x="6" y="0"/>
                            <a:pt x="6" y="0"/>
                            <a:pt x="6" y="0"/>
                          </a:cubicBezTo>
                          <a:cubicBezTo>
                            <a:pt x="3" y="0"/>
                            <a:pt x="0" y="3"/>
                            <a:pt x="0" y="6"/>
                          </a:cubicBezTo>
                          <a:cubicBezTo>
                            <a:pt x="0" y="109"/>
                            <a:pt x="0" y="109"/>
                            <a:pt x="0" y="109"/>
                          </a:cubicBezTo>
                          <a:cubicBezTo>
                            <a:pt x="0" y="108"/>
                            <a:pt x="0" y="108"/>
                            <a:pt x="0" y="108"/>
                          </a:cubicBezTo>
                          <a:cubicBezTo>
                            <a:pt x="0" y="109"/>
                            <a:pt x="0" y="109"/>
                            <a:pt x="0" y="109"/>
                          </a:cubicBezTo>
                          <a:cubicBezTo>
                            <a:pt x="156" y="109"/>
                            <a:pt x="156" y="109"/>
                            <a:pt x="156" y="109"/>
                          </a:cubicBezTo>
                          <a:cubicBezTo>
                            <a:pt x="156" y="6"/>
                            <a:pt x="156" y="6"/>
                            <a:pt x="156" y="6"/>
                          </a:cubicBezTo>
                          <a:cubicBezTo>
                            <a:pt x="156" y="3"/>
                            <a:pt x="153" y="0"/>
                            <a:pt x="149" y="0"/>
                          </a:cubicBezTo>
                          <a:close/>
                        </a:path>
                      </a:pathLst>
                    </a:custGeom>
                    <a:solidFill>
                      <a:srgbClr val="4FE4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914049" fontAlgn="base">
                        <a:defRPr/>
                      </a:pPr>
                      <a:endParaRPr lang="en-US" sz="1700">
                        <a:solidFill>
                          <a:srgbClr val="505050"/>
                        </a:solidFill>
                        <a:latin typeface="Segoe UI"/>
                      </a:endParaRPr>
                    </a:p>
                  </p:txBody>
                </p:sp>
                <p:sp>
                  <p:nvSpPr>
                    <p:cNvPr id="180" name="Freeform 174">
                      <a:extLst>
                        <a:ext uri="{FF2B5EF4-FFF2-40B4-BE49-F238E27FC236}">
                          <a16:creationId xmlns:a16="http://schemas.microsoft.com/office/drawing/2014/main" id="{14BAA909-B0FB-451B-96FC-9FD01A6A324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946776" y="1174751"/>
                      <a:ext cx="222250" cy="182563"/>
                    </a:xfrm>
                    <a:custGeom>
                      <a:avLst/>
                      <a:gdLst>
                        <a:gd name="T0" fmla="*/ 0 w 132"/>
                        <a:gd name="T1" fmla="*/ 109 h 109"/>
                        <a:gd name="T2" fmla="*/ 23 w 132"/>
                        <a:gd name="T3" fmla="*/ 109 h 109"/>
                        <a:gd name="T4" fmla="*/ 132 w 132"/>
                        <a:gd name="T5" fmla="*/ 0 h 109"/>
                        <a:gd name="T6" fmla="*/ 6 w 132"/>
                        <a:gd name="T7" fmla="*/ 0 h 109"/>
                        <a:gd name="T8" fmla="*/ 0 w 132"/>
                        <a:gd name="T9" fmla="*/ 6 h 109"/>
                        <a:gd name="T10" fmla="*/ 0 w 132"/>
                        <a:gd name="T11" fmla="*/ 109 h 10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32" h="109">
                          <a:moveTo>
                            <a:pt x="0" y="109"/>
                          </a:moveTo>
                          <a:cubicBezTo>
                            <a:pt x="23" y="109"/>
                            <a:pt x="23" y="109"/>
                            <a:pt x="23" y="109"/>
                          </a:cubicBezTo>
                          <a:cubicBezTo>
                            <a:pt x="132" y="0"/>
                            <a:pt x="132" y="0"/>
                            <a:pt x="132" y="0"/>
                          </a:cubicBezTo>
                          <a:cubicBezTo>
                            <a:pt x="6" y="0"/>
                            <a:pt x="6" y="0"/>
                            <a:pt x="6" y="0"/>
                          </a:cubicBezTo>
                          <a:cubicBezTo>
                            <a:pt x="2" y="0"/>
                            <a:pt x="0" y="3"/>
                            <a:pt x="0" y="6"/>
                          </a:cubicBezTo>
                          <a:lnTo>
                            <a:pt x="0" y="10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914049" fontAlgn="base">
                        <a:defRPr/>
                      </a:pPr>
                      <a:endParaRPr lang="en-US" sz="1700">
                        <a:solidFill>
                          <a:srgbClr val="505050"/>
                        </a:solidFill>
                        <a:latin typeface="Segoe UI"/>
                      </a:endParaRPr>
                    </a:p>
                  </p:txBody>
                </p:sp>
              </p:grpSp>
            </p:grpSp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34A13D4C-B5D1-4150-96BE-6B9C52BAC8EE}"/>
                    </a:ext>
                  </a:extLst>
                </p:cNvPr>
                <p:cNvGrpSpPr/>
                <p:nvPr/>
              </p:nvGrpSpPr>
              <p:grpSpPr>
                <a:xfrm>
                  <a:off x="9431799" y="4852591"/>
                  <a:ext cx="918658" cy="918658"/>
                  <a:chOff x="9374192" y="4852591"/>
                  <a:chExt cx="918658" cy="918658"/>
                </a:xfrm>
              </p:grpSpPr>
              <p:sp>
                <p:nvSpPr>
                  <p:cNvPr id="155" name="Oval 154">
                    <a:extLst>
                      <a:ext uri="{FF2B5EF4-FFF2-40B4-BE49-F238E27FC236}">
                        <a16:creationId xmlns:a16="http://schemas.microsoft.com/office/drawing/2014/main" id="{55C5DBBC-8C31-4647-BBA4-49D6D87EB16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/>
                  <p:nvPr/>
                </p:nvSpPr>
                <p:spPr bwMode="auto">
                  <a:xfrm>
                    <a:off x="9374192" y="4852591"/>
                    <a:ext cx="918658" cy="918658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bg1">
                        <a:lumMod val="85000"/>
                      </a:schemeClr>
                    </a:solidFill>
                  </a:ln>
                  <a:effectLst>
                    <a:outerShdw blurRad="190500" dist="38100" dir="2700000" algn="tl" rotWithShape="0">
                      <a:prstClr val="black">
                        <a:alpha val="25000"/>
                      </a:prstClr>
                    </a:outerShdw>
                  </a:effectLst>
                </p:spPr>
                <p:txBody>
                  <a:bodyPr vert="horz" wrap="square" lIns="89570" tIns="44785" rIns="89570" bIns="44785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3483">
                      <a:defRPr/>
                    </a:pPr>
                    <a:endParaRPr lang="en-US" sz="1800" err="1">
                      <a:solidFill>
                        <a:srgbClr val="FFFFFF"/>
                      </a:solidFill>
                      <a:latin typeface="Segoe UI Semilight"/>
                    </a:endParaRPr>
                  </a:p>
                </p:txBody>
              </p:sp>
              <p:grpSp>
                <p:nvGrpSpPr>
                  <p:cNvPr id="159" name="Group 158" descr="tablet">
                    <a:extLst>
                      <a:ext uri="{FF2B5EF4-FFF2-40B4-BE49-F238E27FC236}">
                        <a16:creationId xmlns:a16="http://schemas.microsoft.com/office/drawing/2014/main" id="{7F02509B-48BD-4DB2-9C6D-40AE339DBEC6}"/>
                      </a:ext>
                    </a:extLst>
                  </p:cNvPr>
                  <p:cNvGrpSpPr/>
                  <p:nvPr/>
                </p:nvGrpSpPr>
                <p:grpSpPr>
                  <a:xfrm>
                    <a:off x="9612806" y="5150550"/>
                    <a:ext cx="430478" cy="317988"/>
                    <a:chOff x="5056189" y="1363664"/>
                    <a:chExt cx="315913" cy="233363"/>
                  </a:xfrm>
                </p:grpSpPr>
                <p:sp>
                  <p:nvSpPr>
                    <p:cNvPr id="165" name="Freeform 44">
                      <a:extLst>
                        <a:ext uri="{FF2B5EF4-FFF2-40B4-BE49-F238E27FC236}">
                          <a16:creationId xmlns:a16="http://schemas.microsoft.com/office/drawing/2014/main" id="{98095B37-4A17-494A-84C0-6C60FEEF08E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056189" y="1379539"/>
                      <a:ext cx="315913" cy="217488"/>
                    </a:xfrm>
                    <a:custGeom>
                      <a:avLst/>
                      <a:gdLst>
                        <a:gd name="T0" fmla="*/ 188 w 188"/>
                        <a:gd name="T1" fmla="*/ 119 h 129"/>
                        <a:gd name="T2" fmla="*/ 179 w 188"/>
                        <a:gd name="T3" fmla="*/ 129 h 129"/>
                        <a:gd name="T4" fmla="*/ 9 w 188"/>
                        <a:gd name="T5" fmla="*/ 129 h 129"/>
                        <a:gd name="T6" fmla="*/ 0 w 188"/>
                        <a:gd name="T7" fmla="*/ 119 h 129"/>
                        <a:gd name="T8" fmla="*/ 0 w 188"/>
                        <a:gd name="T9" fmla="*/ 82 h 129"/>
                        <a:gd name="T10" fmla="*/ 9 w 188"/>
                        <a:gd name="T11" fmla="*/ 72 h 129"/>
                        <a:gd name="T12" fmla="*/ 179 w 188"/>
                        <a:gd name="T13" fmla="*/ 72 h 129"/>
                        <a:gd name="T14" fmla="*/ 188 w 188"/>
                        <a:gd name="T15" fmla="*/ 82 h 129"/>
                        <a:gd name="T16" fmla="*/ 188 w 188"/>
                        <a:gd name="T17" fmla="*/ 119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88" h="129">
                          <a:moveTo>
                            <a:pt x="188" y="119"/>
                          </a:moveTo>
                          <a:cubicBezTo>
                            <a:pt x="188" y="125"/>
                            <a:pt x="184" y="129"/>
                            <a:pt x="179" y="129"/>
                          </a:cubicBezTo>
                          <a:cubicBezTo>
                            <a:pt x="9" y="129"/>
                            <a:pt x="9" y="129"/>
                            <a:pt x="9" y="129"/>
                          </a:cubicBezTo>
                          <a:cubicBezTo>
                            <a:pt x="4" y="129"/>
                            <a:pt x="0" y="125"/>
                            <a:pt x="0" y="119"/>
                          </a:cubicBezTo>
                          <a:cubicBezTo>
                            <a:pt x="0" y="0"/>
                            <a:pt x="0" y="82"/>
                            <a:pt x="0" y="82"/>
                          </a:cubicBezTo>
                          <a:cubicBezTo>
                            <a:pt x="0" y="76"/>
                            <a:pt x="4" y="72"/>
                            <a:pt x="9" y="72"/>
                          </a:cubicBezTo>
                          <a:cubicBezTo>
                            <a:pt x="179" y="72"/>
                            <a:pt x="179" y="72"/>
                            <a:pt x="179" y="72"/>
                          </a:cubicBezTo>
                          <a:cubicBezTo>
                            <a:pt x="184" y="72"/>
                            <a:pt x="188" y="76"/>
                            <a:pt x="188" y="82"/>
                          </a:cubicBezTo>
                          <a:lnTo>
                            <a:pt x="188" y="11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914049" fontAlgn="base">
                        <a:defRPr/>
                      </a:pPr>
                      <a:endParaRPr lang="en-US" sz="1700">
                        <a:solidFill>
                          <a:srgbClr val="505050"/>
                        </a:solidFill>
                        <a:latin typeface="Segoe UI"/>
                      </a:endParaRPr>
                    </a:p>
                  </p:txBody>
                </p:sp>
                <p:sp>
                  <p:nvSpPr>
                    <p:cNvPr id="166" name="Freeform 45">
                      <a:extLst>
                        <a:ext uri="{FF2B5EF4-FFF2-40B4-BE49-F238E27FC236}">
                          <a16:creationId xmlns:a16="http://schemas.microsoft.com/office/drawing/2014/main" id="{8300BF1D-5ACC-4F91-8637-F8CB7182CC8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060951" y="1365251"/>
                      <a:ext cx="215900" cy="157163"/>
                    </a:xfrm>
                    <a:custGeom>
                      <a:avLst/>
                      <a:gdLst>
                        <a:gd name="T0" fmla="*/ 129 w 129"/>
                        <a:gd name="T1" fmla="*/ 0 h 94"/>
                        <a:gd name="T2" fmla="*/ 19 w 129"/>
                        <a:gd name="T3" fmla="*/ 0 h 94"/>
                        <a:gd name="T4" fmla="*/ 0 w 129"/>
                        <a:gd name="T5" fmla="*/ 19 h 94"/>
                        <a:gd name="T6" fmla="*/ 0 w 129"/>
                        <a:gd name="T7" fmla="*/ 94 h 94"/>
                        <a:gd name="T8" fmla="*/ 129 w 129"/>
                        <a:gd name="T9" fmla="*/ 94 h 94"/>
                        <a:gd name="T10" fmla="*/ 129 w 129"/>
                        <a:gd name="T11" fmla="*/ 0 h 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29" h="94">
                          <a:moveTo>
                            <a:pt x="129" y="0"/>
                          </a:moveTo>
                          <a:cubicBezTo>
                            <a:pt x="19" y="0"/>
                            <a:pt x="19" y="0"/>
                            <a:pt x="19" y="0"/>
                          </a:cubicBezTo>
                          <a:cubicBezTo>
                            <a:pt x="9" y="0"/>
                            <a:pt x="0" y="9"/>
                            <a:pt x="0" y="19"/>
                          </a:cubicBezTo>
                          <a:cubicBezTo>
                            <a:pt x="0" y="94"/>
                            <a:pt x="0" y="94"/>
                            <a:pt x="0" y="94"/>
                          </a:cubicBezTo>
                          <a:cubicBezTo>
                            <a:pt x="129" y="94"/>
                            <a:pt x="129" y="94"/>
                            <a:pt x="129" y="94"/>
                          </a:cubicBezTo>
                          <a:lnTo>
                            <a:pt x="129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914049" fontAlgn="base">
                        <a:defRPr/>
                      </a:pPr>
                      <a:endParaRPr lang="en-US" sz="1700">
                        <a:solidFill>
                          <a:srgbClr val="505050"/>
                        </a:solidFill>
                        <a:latin typeface="Segoe UI"/>
                      </a:endParaRPr>
                    </a:p>
                  </p:txBody>
                </p:sp>
                <p:sp>
                  <p:nvSpPr>
                    <p:cNvPr id="167" name="Freeform 46">
                      <a:extLst>
                        <a:ext uri="{FF2B5EF4-FFF2-40B4-BE49-F238E27FC236}">
                          <a16:creationId xmlns:a16="http://schemas.microsoft.com/office/drawing/2014/main" id="{CC4CAEE5-83C5-4EDA-AB95-7639715BC7D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056189" y="1363664"/>
                      <a:ext cx="315913" cy="158750"/>
                    </a:xfrm>
                    <a:custGeom>
                      <a:avLst/>
                      <a:gdLst>
                        <a:gd name="T0" fmla="*/ 179 w 188"/>
                        <a:gd name="T1" fmla="*/ 0 h 95"/>
                        <a:gd name="T2" fmla="*/ 10 w 188"/>
                        <a:gd name="T3" fmla="*/ 0 h 95"/>
                        <a:gd name="T4" fmla="*/ 0 w 188"/>
                        <a:gd name="T5" fmla="*/ 10 h 95"/>
                        <a:gd name="T6" fmla="*/ 0 w 188"/>
                        <a:gd name="T7" fmla="*/ 95 h 95"/>
                        <a:gd name="T8" fmla="*/ 188 w 188"/>
                        <a:gd name="T9" fmla="*/ 95 h 95"/>
                        <a:gd name="T10" fmla="*/ 188 w 188"/>
                        <a:gd name="T11" fmla="*/ 10 h 95"/>
                        <a:gd name="T12" fmla="*/ 179 w 188"/>
                        <a:gd name="T13" fmla="*/ 0 h 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188" h="95">
                          <a:moveTo>
                            <a:pt x="179" y="0"/>
                          </a:moveTo>
                          <a:cubicBezTo>
                            <a:pt x="10" y="0"/>
                            <a:pt x="10" y="0"/>
                            <a:pt x="10" y="0"/>
                          </a:cubicBezTo>
                          <a:cubicBezTo>
                            <a:pt x="4" y="0"/>
                            <a:pt x="0" y="5"/>
                            <a:pt x="0" y="10"/>
                          </a:cubicBezTo>
                          <a:cubicBezTo>
                            <a:pt x="0" y="95"/>
                            <a:pt x="0" y="95"/>
                            <a:pt x="0" y="95"/>
                          </a:cubicBezTo>
                          <a:cubicBezTo>
                            <a:pt x="188" y="95"/>
                            <a:pt x="188" y="95"/>
                            <a:pt x="188" y="95"/>
                          </a:cubicBezTo>
                          <a:cubicBezTo>
                            <a:pt x="188" y="10"/>
                            <a:pt x="188" y="10"/>
                            <a:pt x="188" y="10"/>
                          </a:cubicBezTo>
                          <a:cubicBezTo>
                            <a:pt x="188" y="5"/>
                            <a:pt x="184" y="0"/>
                            <a:pt x="179" y="0"/>
                          </a:cubicBezTo>
                          <a:close/>
                        </a:path>
                      </a:pathLst>
                    </a:custGeom>
                    <a:solidFill>
                      <a:srgbClr val="4FE4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914049" fontAlgn="base">
                        <a:defRPr/>
                      </a:pPr>
                      <a:endParaRPr lang="en-US" sz="1700">
                        <a:solidFill>
                          <a:srgbClr val="505050"/>
                        </a:solidFill>
                        <a:latin typeface="Segoe UI"/>
                      </a:endParaRPr>
                    </a:p>
                  </p:txBody>
                </p:sp>
                <p:sp>
                  <p:nvSpPr>
                    <p:cNvPr id="168" name="Rectangle 167">
                      <a:extLst>
                        <a:ext uri="{FF2B5EF4-FFF2-40B4-BE49-F238E27FC236}">
                          <a16:creationId xmlns:a16="http://schemas.microsoft.com/office/drawing/2014/main" id="{14358A07-FAD9-4CFD-8E30-4A986AA3581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94301" y="1544639"/>
                      <a:ext cx="42863" cy="20638"/>
                    </a:xfrm>
                    <a:prstGeom prst="rect">
                      <a:avLst/>
                    </a:prstGeom>
                    <a:solidFill>
                      <a:srgbClr val="4FE4FF"/>
                    </a:solidFill>
                    <a:ln>
                      <a:noFill/>
                    </a:ln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914049" fontAlgn="base">
                        <a:defRPr/>
                      </a:pPr>
                      <a:endParaRPr lang="en-US" sz="1700">
                        <a:solidFill>
                          <a:srgbClr val="505050"/>
                        </a:solidFill>
                        <a:latin typeface="Segoe UI"/>
                      </a:endParaRPr>
                    </a:p>
                  </p:txBody>
                </p:sp>
                <p:sp>
                  <p:nvSpPr>
                    <p:cNvPr id="177" name="Freeform 172">
                      <a:extLst>
                        <a:ext uri="{FF2B5EF4-FFF2-40B4-BE49-F238E27FC236}">
                          <a16:creationId xmlns:a16="http://schemas.microsoft.com/office/drawing/2014/main" id="{E3317B3D-2E86-43F2-9103-CA8477F941D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056189" y="1363664"/>
                      <a:ext cx="196850" cy="158750"/>
                    </a:xfrm>
                    <a:custGeom>
                      <a:avLst/>
                      <a:gdLst>
                        <a:gd name="T0" fmla="*/ 22 w 117"/>
                        <a:gd name="T1" fmla="*/ 95 h 95"/>
                        <a:gd name="T2" fmla="*/ 117 w 117"/>
                        <a:gd name="T3" fmla="*/ 0 h 95"/>
                        <a:gd name="T4" fmla="*/ 9 w 117"/>
                        <a:gd name="T5" fmla="*/ 0 h 95"/>
                        <a:gd name="T6" fmla="*/ 0 w 117"/>
                        <a:gd name="T7" fmla="*/ 10 h 95"/>
                        <a:gd name="T8" fmla="*/ 0 w 117"/>
                        <a:gd name="T9" fmla="*/ 95 h 95"/>
                        <a:gd name="T10" fmla="*/ 22 w 117"/>
                        <a:gd name="T11" fmla="*/ 95 h 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17" h="95">
                          <a:moveTo>
                            <a:pt x="22" y="95"/>
                          </a:moveTo>
                          <a:cubicBezTo>
                            <a:pt x="117" y="0"/>
                            <a:pt x="117" y="0"/>
                            <a:pt x="117" y="0"/>
                          </a:cubicBezTo>
                          <a:cubicBezTo>
                            <a:pt x="9" y="0"/>
                            <a:pt x="9" y="0"/>
                            <a:pt x="9" y="0"/>
                          </a:cubicBezTo>
                          <a:cubicBezTo>
                            <a:pt x="4" y="0"/>
                            <a:pt x="0" y="5"/>
                            <a:pt x="0" y="10"/>
                          </a:cubicBezTo>
                          <a:cubicBezTo>
                            <a:pt x="0" y="95"/>
                            <a:pt x="0" y="95"/>
                            <a:pt x="0" y="95"/>
                          </a:cubicBezTo>
                          <a:lnTo>
                            <a:pt x="22" y="95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914049" fontAlgn="base">
                        <a:defRPr/>
                      </a:pPr>
                      <a:endParaRPr lang="en-US" sz="1700">
                        <a:solidFill>
                          <a:srgbClr val="505050"/>
                        </a:solidFill>
                        <a:latin typeface="Segoe UI"/>
                      </a:endParaRPr>
                    </a:p>
                  </p:txBody>
                </p:sp>
              </p:grpSp>
            </p:grpSp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ACDBFAB2-2682-4F10-AF57-502A2D05E2AF}"/>
                    </a:ext>
                  </a:extLst>
                </p:cNvPr>
                <p:cNvGrpSpPr/>
                <p:nvPr/>
              </p:nvGrpSpPr>
              <p:grpSpPr>
                <a:xfrm>
                  <a:off x="8010751" y="4852591"/>
                  <a:ext cx="918658" cy="918658"/>
                  <a:chOff x="7586031" y="4852591"/>
                  <a:chExt cx="918658" cy="918658"/>
                </a:xfrm>
              </p:grpSpPr>
              <p:sp>
                <p:nvSpPr>
                  <p:cNvPr id="154" name="Oval 153">
                    <a:extLst>
                      <a:ext uri="{FF2B5EF4-FFF2-40B4-BE49-F238E27FC236}">
                        <a16:creationId xmlns:a16="http://schemas.microsoft.com/office/drawing/2014/main" id="{3C83CB82-4FBB-4901-82E4-ABD92813398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586031" y="4852591"/>
                    <a:ext cx="918658" cy="918658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bg1">
                        <a:lumMod val="85000"/>
                      </a:schemeClr>
                    </a:solidFill>
                  </a:ln>
                  <a:effectLst>
                    <a:outerShdw blurRad="190500" dist="38100" dir="2700000" algn="tl" rotWithShape="0">
                      <a:prstClr val="black">
                        <a:alpha val="25000"/>
                      </a:prstClr>
                    </a:outerShdw>
                  </a:effectLst>
                </p:spPr>
                <p:txBody>
                  <a:bodyPr vert="horz" wrap="square" lIns="89570" tIns="44785" rIns="89570" bIns="44785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3483">
                      <a:defRPr/>
                    </a:pPr>
                    <a:endParaRPr lang="en-US" sz="1800" err="1">
                      <a:solidFill>
                        <a:srgbClr val="FFFFFF"/>
                      </a:solidFill>
                      <a:latin typeface="Segoe UI Semilight"/>
                    </a:endParaRPr>
                  </a:p>
                </p:txBody>
              </p:sp>
              <p:grpSp>
                <p:nvGrpSpPr>
                  <p:cNvPr id="160" name="Group 159" descr="phone">
                    <a:extLst>
                      <a:ext uri="{FF2B5EF4-FFF2-40B4-BE49-F238E27FC236}">
                        <a16:creationId xmlns:a16="http://schemas.microsoft.com/office/drawing/2014/main" id="{D31856BF-65B6-40E4-AD67-CFA2BA72EE17}"/>
                      </a:ext>
                    </a:extLst>
                  </p:cNvPr>
                  <p:cNvGrpSpPr/>
                  <p:nvPr/>
                </p:nvGrpSpPr>
                <p:grpSpPr>
                  <a:xfrm>
                    <a:off x="7925252" y="5126218"/>
                    <a:ext cx="223765" cy="379600"/>
                    <a:chOff x="7648576" y="1841501"/>
                    <a:chExt cx="177800" cy="301625"/>
                  </a:xfrm>
                </p:grpSpPr>
                <p:sp>
                  <p:nvSpPr>
                    <p:cNvPr id="161" name="Freeform 48">
                      <a:extLst>
                        <a:ext uri="{FF2B5EF4-FFF2-40B4-BE49-F238E27FC236}">
                          <a16:creationId xmlns:a16="http://schemas.microsoft.com/office/drawing/2014/main" id="{1EE172C9-3E51-43BC-87D0-C47B17066E6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648576" y="2051051"/>
                      <a:ext cx="177800" cy="92075"/>
                    </a:xfrm>
                    <a:custGeom>
                      <a:avLst/>
                      <a:gdLst>
                        <a:gd name="T0" fmla="*/ 53 w 106"/>
                        <a:gd name="T1" fmla="*/ 0 h 54"/>
                        <a:gd name="T2" fmla="*/ 0 w 106"/>
                        <a:gd name="T3" fmla="*/ 16 h 54"/>
                        <a:gd name="T4" fmla="*/ 0 w 106"/>
                        <a:gd name="T5" fmla="*/ 44 h 54"/>
                        <a:gd name="T6" fmla="*/ 9 w 106"/>
                        <a:gd name="T7" fmla="*/ 54 h 54"/>
                        <a:gd name="T8" fmla="*/ 96 w 106"/>
                        <a:gd name="T9" fmla="*/ 54 h 54"/>
                        <a:gd name="T10" fmla="*/ 106 w 106"/>
                        <a:gd name="T11" fmla="*/ 44 h 54"/>
                        <a:gd name="T12" fmla="*/ 106 w 106"/>
                        <a:gd name="T13" fmla="*/ 16 h 54"/>
                        <a:gd name="T14" fmla="*/ 53 w 106"/>
                        <a:gd name="T15" fmla="*/ 0 h 5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06" h="54">
                          <a:moveTo>
                            <a:pt x="53" y="0"/>
                          </a:moveTo>
                          <a:cubicBezTo>
                            <a:pt x="0" y="16"/>
                            <a:pt x="0" y="16"/>
                            <a:pt x="0" y="16"/>
                          </a:cubicBezTo>
                          <a:cubicBezTo>
                            <a:pt x="0" y="44"/>
                            <a:pt x="0" y="44"/>
                            <a:pt x="0" y="44"/>
                          </a:cubicBezTo>
                          <a:cubicBezTo>
                            <a:pt x="0" y="49"/>
                            <a:pt x="4" y="54"/>
                            <a:pt x="9" y="54"/>
                          </a:cubicBezTo>
                          <a:cubicBezTo>
                            <a:pt x="96" y="54"/>
                            <a:pt x="96" y="54"/>
                            <a:pt x="96" y="54"/>
                          </a:cubicBezTo>
                          <a:cubicBezTo>
                            <a:pt x="102" y="54"/>
                            <a:pt x="106" y="49"/>
                            <a:pt x="106" y="44"/>
                          </a:cubicBezTo>
                          <a:cubicBezTo>
                            <a:pt x="106" y="16"/>
                            <a:pt x="106" y="16"/>
                            <a:pt x="106" y="16"/>
                          </a:cubicBezTo>
                          <a:lnTo>
                            <a:pt x="53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914049" fontAlgn="base">
                        <a:defRPr/>
                      </a:pPr>
                      <a:endParaRPr lang="en-US" sz="1700">
                        <a:solidFill>
                          <a:srgbClr val="505050"/>
                        </a:solidFill>
                        <a:latin typeface="Segoe UI"/>
                      </a:endParaRPr>
                    </a:p>
                  </p:txBody>
                </p:sp>
                <p:sp>
                  <p:nvSpPr>
                    <p:cNvPr id="162" name="Rectangle 161">
                      <a:extLst>
                        <a:ext uri="{FF2B5EF4-FFF2-40B4-BE49-F238E27FC236}">
                          <a16:creationId xmlns:a16="http://schemas.microsoft.com/office/drawing/2014/main" id="{575EDE6D-1201-4185-AD46-1E244C909B8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21601" y="2100264"/>
                      <a:ext cx="33338" cy="19050"/>
                    </a:xfrm>
                    <a:prstGeom prst="rect">
                      <a:avLst/>
                    </a:prstGeom>
                    <a:solidFill>
                      <a:srgbClr val="4FE4FF"/>
                    </a:solidFill>
                    <a:ln>
                      <a:noFill/>
                    </a:ln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914049" fontAlgn="base">
                        <a:defRPr/>
                      </a:pPr>
                      <a:endParaRPr lang="en-US" sz="1700">
                        <a:solidFill>
                          <a:srgbClr val="505050"/>
                        </a:solidFill>
                        <a:latin typeface="Segoe UI"/>
                      </a:endParaRPr>
                    </a:p>
                  </p:txBody>
                </p:sp>
                <p:sp>
                  <p:nvSpPr>
                    <p:cNvPr id="163" name="Freeform 50">
                      <a:extLst>
                        <a:ext uri="{FF2B5EF4-FFF2-40B4-BE49-F238E27FC236}">
                          <a16:creationId xmlns:a16="http://schemas.microsoft.com/office/drawing/2014/main" id="{E8B6175E-5C7D-4C33-9C3F-C9E17E44B46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648576" y="1841501"/>
                      <a:ext cx="177800" cy="236538"/>
                    </a:xfrm>
                    <a:custGeom>
                      <a:avLst/>
                      <a:gdLst>
                        <a:gd name="T0" fmla="*/ 96 w 106"/>
                        <a:gd name="T1" fmla="*/ 0 h 141"/>
                        <a:gd name="T2" fmla="*/ 9 w 106"/>
                        <a:gd name="T3" fmla="*/ 0 h 141"/>
                        <a:gd name="T4" fmla="*/ 0 w 106"/>
                        <a:gd name="T5" fmla="*/ 9 h 141"/>
                        <a:gd name="T6" fmla="*/ 0 w 106"/>
                        <a:gd name="T7" fmla="*/ 140 h 141"/>
                        <a:gd name="T8" fmla="*/ 106 w 106"/>
                        <a:gd name="T9" fmla="*/ 141 h 141"/>
                        <a:gd name="T10" fmla="*/ 106 w 106"/>
                        <a:gd name="T11" fmla="*/ 9 h 141"/>
                        <a:gd name="T12" fmla="*/ 96 w 106"/>
                        <a:gd name="T13" fmla="*/ 0 h 14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106" h="141">
                          <a:moveTo>
                            <a:pt x="96" y="0"/>
                          </a:moveTo>
                          <a:cubicBezTo>
                            <a:pt x="9" y="0"/>
                            <a:pt x="9" y="0"/>
                            <a:pt x="9" y="0"/>
                          </a:cubicBezTo>
                          <a:cubicBezTo>
                            <a:pt x="4" y="0"/>
                            <a:pt x="0" y="4"/>
                            <a:pt x="0" y="9"/>
                          </a:cubicBezTo>
                          <a:cubicBezTo>
                            <a:pt x="0" y="140"/>
                            <a:pt x="0" y="140"/>
                            <a:pt x="0" y="140"/>
                          </a:cubicBezTo>
                          <a:cubicBezTo>
                            <a:pt x="106" y="141"/>
                            <a:pt x="106" y="141"/>
                            <a:pt x="106" y="141"/>
                          </a:cubicBezTo>
                          <a:cubicBezTo>
                            <a:pt x="106" y="9"/>
                            <a:pt x="106" y="9"/>
                            <a:pt x="106" y="9"/>
                          </a:cubicBezTo>
                          <a:cubicBezTo>
                            <a:pt x="106" y="4"/>
                            <a:pt x="102" y="0"/>
                            <a:pt x="96" y="0"/>
                          </a:cubicBezTo>
                          <a:close/>
                        </a:path>
                      </a:pathLst>
                    </a:custGeom>
                    <a:solidFill>
                      <a:srgbClr val="4FE4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914049" fontAlgn="base">
                        <a:defRPr/>
                      </a:pPr>
                      <a:endParaRPr lang="en-US" sz="1700">
                        <a:solidFill>
                          <a:srgbClr val="505050"/>
                        </a:solidFill>
                        <a:latin typeface="Segoe UI"/>
                      </a:endParaRPr>
                    </a:p>
                  </p:txBody>
                </p:sp>
                <p:sp>
                  <p:nvSpPr>
                    <p:cNvPr id="164" name="Freeform 175">
                      <a:extLst>
                        <a:ext uri="{FF2B5EF4-FFF2-40B4-BE49-F238E27FC236}">
                          <a16:creationId xmlns:a16="http://schemas.microsoft.com/office/drawing/2014/main" id="{540A2D33-400F-4D7F-B32B-2F30FFA25F8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648576" y="1841501"/>
                      <a:ext cx="177800" cy="234950"/>
                    </a:xfrm>
                    <a:custGeom>
                      <a:avLst/>
                      <a:gdLst>
                        <a:gd name="T0" fmla="*/ 106 w 106"/>
                        <a:gd name="T1" fmla="*/ 9 h 140"/>
                        <a:gd name="T2" fmla="*/ 96 w 106"/>
                        <a:gd name="T3" fmla="*/ 0 h 140"/>
                        <a:gd name="T4" fmla="*/ 9 w 106"/>
                        <a:gd name="T5" fmla="*/ 0 h 140"/>
                        <a:gd name="T6" fmla="*/ 0 w 106"/>
                        <a:gd name="T7" fmla="*/ 9 h 140"/>
                        <a:gd name="T8" fmla="*/ 0 w 106"/>
                        <a:gd name="T9" fmla="*/ 140 h 140"/>
                        <a:gd name="T10" fmla="*/ 106 w 106"/>
                        <a:gd name="T11" fmla="*/ 34 h 140"/>
                        <a:gd name="T12" fmla="*/ 106 w 106"/>
                        <a:gd name="T13" fmla="*/ 9 h 14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106" h="140">
                          <a:moveTo>
                            <a:pt x="106" y="9"/>
                          </a:moveTo>
                          <a:cubicBezTo>
                            <a:pt x="106" y="4"/>
                            <a:pt x="102" y="0"/>
                            <a:pt x="96" y="0"/>
                          </a:cubicBezTo>
                          <a:cubicBezTo>
                            <a:pt x="9" y="0"/>
                            <a:pt x="9" y="0"/>
                            <a:pt x="9" y="0"/>
                          </a:cubicBezTo>
                          <a:cubicBezTo>
                            <a:pt x="4" y="0"/>
                            <a:pt x="0" y="4"/>
                            <a:pt x="0" y="9"/>
                          </a:cubicBezTo>
                          <a:cubicBezTo>
                            <a:pt x="0" y="140"/>
                            <a:pt x="0" y="140"/>
                            <a:pt x="0" y="140"/>
                          </a:cubicBezTo>
                          <a:cubicBezTo>
                            <a:pt x="106" y="34"/>
                            <a:pt x="106" y="34"/>
                            <a:pt x="106" y="34"/>
                          </a:cubicBezTo>
                          <a:lnTo>
                            <a:pt x="106" y="9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914049" fontAlgn="base">
                        <a:defRPr/>
                      </a:pPr>
                      <a:endParaRPr lang="en-US" sz="1700">
                        <a:solidFill>
                          <a:srgbClr val="505050"/>
                        </a:solidFill>
                        <a:latin typeface="Segoe UI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CF5FDD0A-D37A-43AE-9724-6C6E406A2D62}"/>
              </a:ext>
            </a:extLst>
          </p:cNvPr>
          <p:cNvGrpSpPr/>
          <p:nvPr/>
        </p:nvGrpSpPr>
        <p:grpSpPr>
          <a:xfrm>
            <a:off x="254861" y="2158516"/>
            <a:ext cx="5176397" cy="4292926"/>
            <a:chOff x="353587" y="2305677"/>
            <a:chExt cx="5176397" cy="4292926"/>
          </a:xfrm>
        </p:grpSpPr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257138D8-1959-4CFD-862F-0EEC6ED77914}"/>
                </a:ext>
              </a:extLst>
            </p:cNvPr>
            <p:cNvGrpSpPr/>
            <p:nvPr/>
          </p:nvGrpSpPr>
          <p:grpSpPr>
            <a:xfrm>
              <a:off x="353587" y="3248306"/>
              <a:ext cx="4703640" cy="707886"/>
              <a:chOff x="353587" y="3406094"/>
              <a:chExt cx="4703640" cy="707886"/>
            </a:xfrm>
          </p:grpSpPr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A1F53631-D0DC-482B-B3C9-F70E9C980F9E}"/>
                  </a:ext>
                </a:extLst>
              </p:cNvPr>
              <p:cNvSpPr txBox="1"/>
              <p:nvPr/>
            </p:nvSpPr>
            <p:spPr>
              <a:xfrm>
                <a:off x="1048373" y="3406094"/>
                <a:ext cx="4008854" cy="70788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2000" spc="0" baseline="0">
                    <a:solidFill>
                      <a:srgbClr val="000000"/>
                    </a:solidFill>
                    <a:latin typeface="Segoe UI"/>
                    <a:cs typeface="Segoe UI"/>
                    <a:sym typeface="Segoe UI"/>
                    <a:rtl val="0"/>
                  </a:rPr>
                  <a:t>Enable optimizations for </a:t>
                </a:r>
              </a:p>
              <a:p>
                <a:pPr algn="l"/>
                <a:r>
                  <a:rPr lang="en-US" sz="2000" spc="0" baseline="0">
                    <a:solidFill>
                      <a:srgbClr val="000000"/>
                    </a:solidFill>
                    <a:latin typeface="Segoe UI"/>
                    <a:cs typeface="Segoe UI"/>
                    <a:sym typeface="Segoe UI"/>
                  </a:rPr>
                  <a:t>Microsoft 365 </a:t>
                </a:r>
                <a:r>
                  <a:rPr lang="en-US" sz="2000">
                    <a:solidFill>
                      <a:srgbClr val="000000"/>
                    </a:solidFill>
                    <a:latin typeface="Segoe UI"/>
                    <a:cs typeface="Segoe UI"/>
                    <a:sym typeface="Segoe UI"/>
                  </a:rPr>
                  <a:t>Apps</a:t>
                </a:r>
                <a:r>
                  <a:rPr lang="en-US" sz="2000" spc="0" baseline="0">
                    <a:solidFill>
                      <a:srgbClr val="000000"/>
                    </a:solidFill>
                    <a:latin typeface="Segoe UI"/>
                    <a:cs typeface="Segoe UI"/>
                    <a:sym typeface="Segoe UI"/>
                  </a:rPr>
                  <a:t> for enterprise.</a:t>
                </a:r>
                <a:endParaRPr lang="en-US" sz="2000" spc="0" baseline="0">
                  <a:solidFill>
                    <a:srgbClr val="000000"/>
                  </a:solidFill>
                  <a:latin typeface="Segoe UI"/>
                  <a:cs typeface="Segoe UI"/>
                </a:endParaRPr>
              </a:p>
            </p:txBody>
          </p:sp>
          <p:pic>
            <p:nvPicPr>
              <p:cNvPr id="125" name="Graphic 124">
                <a:extLst>
                  <a:ext uri="{FF2B5EF4-FFF2-40B4-BE49-F238E27FC236}">
                    <a16:creationId xmlns:a16="http://schemas.microsoft.com/office/drawing/2014/main" id="{EE43884C-0726-4036-8CFD-D09DB63D8B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53587" y="3498833"/>
                <a:ext cx="522408" cy="522408"/>
              </a:xfrm>
              <a:prstGeom prst="rect">
                <a:avLst/>
              </a:prstGeom>
            </p:spPr>
          </p:pic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4B421A1E-F2DE-463E-895F-F24DE6CBC1C3}"/>
                </a:ext>
              </a:extLst>
            </p:cNvPr>
            <p:cNvGrpSpPr/>
            <p:nvPr/>
          </p:nvGrpSpPr>
          <p:grpSpPr>
            <a:xfrm>
              <a:off x="353587" y="5890717"/>
              <a:ext cx="4837074" cy="707886"/>
              <a:chOff x="353587" y="5890717"/>
              <a:chExt cx="4837074" cy="707886"/>
            </a:xfrm>
          </p:grpSpPr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A65B6AAB-80D3-49B1-9477-44258DD3D3A4}"/>
                  </a:ext>
                </a:extLst>
              </p:cNvPr>
              <p:cNvSpPr txBox="1"/>
              <p:nvPr/>
            </p:nvSpPr>
            <p:spPr>
              <a:xfrm>
                <a:off x="1048373" y="5890717"/>
                <a:ext cx="414228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000" spc="0" baseline="0">
                    <a:solidFill>
                      <a:srgbClr val="000000"/>
                    </a:solidFill>
                    <a:latin typeface="Segoe UI"/>
                    <a:cs typeface="Segoe UI"/>
                    <a:sym typeface="Segoe UI"/>
                    <a:rtl val="0"/>
                  </a:rPr>
                  <a:t>Manage with 1st party, Citrix, </a:t>
                </a:r>
              </a:p>
              <a:p>
                <a:pPr algn="l"/>
                <a:r>
                  <a:rPr lang="en-US" sz="2000" spc="0" baseline="0">
                    <a:solidFill>
                      <a:srgbClr val="000000"/>
                    </a:solidFill>
                    <a:latin typeface="Segoe UI"/>
                    <a:cs typeface="Segoe UI"/>
                    <a:sym typeface="Segoe UI"/>
                    <a:rtl val="0"/>
                  </a:rPr>
                  <a:t>or VMware management solutions.</a:t>
                </a:r>
              </a:p>
            </p:txBody>
          </p:sp>
          <p:pic>
            <p:nvPicPr>
              <p:cNvPr id="194" name="Graphic 193">
                <a:extLst>
                  <a:ext uri="{FF2B5EF4-FFF2-40B4-BE49-F238E27FC236}">
                    <a16:creationId xmlns:a16="http://schemas.microsoft.com/office/drawing/2014/main" id="{0FDB2B6D-7CB5-4048-A7EC-1105B515AC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53587" y="5983456"/>
                <a:ext cx="522408" cy="522408"/>
              </a:xfrm>
              <a:prstGeom prst="rect">
                <a:avLst/>
              </a:prstGeom>
            </p:spPr>
          </p:pic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2B241FE9-0D87-4FFF-8A52-7F9CEB4D828D}"/>
                </a:ext>
              </a:extLst>
            </p:cNvPr>
            <p:cNvGrpSpPr/>
            <p:nvPr/>
          </p:nvGrpSpPr>
          <p:grpSpPr>
            <a:xfrm>
              <a:off x="353587" y="4190936"/>
              <a:ext cx="5176397" cy="707886"/>
              <a:chOff x="353587" y="4169641"/>
              <a:chExt cx="5176397" cy="707886"/>
            </a:xfrm>
          </p:grpSpPr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DB5F2253-4ED2-4BEC-AD3D-554F1D434A81}"/>
                  </a:ext>
                </a:extLst>
              </p:cNvPr>
              <p:cNvSpPr txBox="1"/>
              <p:nvPr/>
            </p:nvSpPr>
            <p:spPr>
              <a:xfrm>
                <a:off x="1048373" y="4169641"/>
                <a:ext cx="448161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000" spc="0" baseline="0">
                    <a:solidFill>
                      <a:srgbClr val="000000"/>
                    </a:solidFill>
                    <a:latin typeface="Segoe UI"/>
                    <a:cs typeface="Segoe UI"/>
                    <a:sym typeface="Segoe UI"/>
                    <a:rtl val="0"/>
                  </a:rPr>
                  <a:t>Stream apps to deliver SaaS solutions </a:t>
                </a:r>
              </a:p>
              <a:p>
                <a:pPr algn="l"/>
                <a:r>
                  <a:rPr lang="en-US" sz="2000" spc="0" baseline="0">
                    <a:solidFill>
                      <a:srgbClr val="000000"/>
                    </a:solidFill>
                    <a:latin typeface="Segoe UI"/>
                    <a:cs typeface="Segoe UI"/>
                    <a:sym typeface="Segoe UI"/>
                    <a:rtl val="0"/>
                  </a:rPr>
                  <a:t>to your employees and customers.</a:t>
                </a:r>
              </a:p>
            </p:txBody>
          </p:sp>
          <p:pic>
            <p:nvPicPr>
              <p:cNvPr id="196" name="Graphic 195">
                <a:extLst>
                  <a:ext uri="{FF2B5EF4-FFF2-40B4-BE49-F238E27FC236}">
                    <a16:creationId xmlns:a16="http://schemas.microsoft.com/office/drawing/2014/main" id="{B28108E8-23D0-4D96-BF75-6076ED36E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53587" y="4262380"/>
                <a:ext cx="522408" cy="522408"/>
              </a:xfrm>
              <a:prstGeom prst="rect">
                <a:avLst/>
              </a:prstGeom>
            </p:spPr>
          </p:pic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4547987B-A2B5-4DAE-8D0C-1CC32507F2AA}"/>
                </a:ext>
              </a:extLst>
            </p:cNvPr>
            <p:cNvGrpSpPr/>
            <p:nvPr/>
          </p:nvGrpSpPr>
          <p:grpSpPr>
            <a:xfrm>
              <a:off x="353587" y="5133566"/>
              <a:ext cx="4112325" cy="522408"/>
              <a:chOff x="353587" y="5068214"/>
              <a:chExt cx="4112325" cy="522408"/>
            </a:xfrm>
          </p:grpSpPr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id="{0F02AC1D-0BB6-4920-B907-95C089BC3FFF}"/>
                  </a:ext>
                </a:extLst>
              </p:cNvPr>
              <p:cNvSpPr txBox="1"/>
              <p:nvPr/>
            </p:nvSpPr>
            <p:spPr>
              <a:xfrm>
                <a:off x="1048373" y="5129363"/>
                <a:ext cx="34175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000" spc="0" baseline="0">
                    <a:solidFill>
                      <a:srgbClr val="000000"/>
                    </a:solidFill>
                    <a:latin typeface="Segoe UI"/>
                    <a:cs typeface="Segoe UI"/>
                    <a:sym typeface="Segoe UI"/>
                    <a:rtl val="0"/>
                  </a:rPr>
                  <a:t>Deploy and scale in minutes.</a:t>
                </a:r>
              </a:p>
            </p:txBody>
          </p:sp>
          <p:pic>
            <p:nvPicPr>
              <p:cNvPr id="198" name="Graphic 197">
                <a:extLst>
                  <a:ext uri="{FF2B5EF4-FFF2-40B4-BE49-F238E27FC236}">
                    <a16:creationId xmlns:a16="http://schemas.microsoft.com/office/drawing/2014/main" id="{1B9E009F-EBA8-4B69-9F75-D5241D491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53587" y="5068214"/>
                <a:ext cx="522408" cy="522408"/>
              </a:xfrm>
              <a:prstGeom prst="rect">
                <a:avLst/>
              </a:prstGeom>
            </p:spPr>
          </p:pic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2E56F34E-E885-4FD8-ACB6-F55E5923507D}"/>
                </a:ext>
              </a:extLst>
            </p:cNvPr>
            <p:cNvGrpSpPr/>
            <p:nvPr/>
          </p:nvGrpSpPr>
          <p:grpSpPr>
            <a:xfrm>
              <a:off x="353587" y="2305677"/>
              <a:ext cx="4228254" cy="707886"/>
              <a:chOff x="353587" y="2305677"/>
              <a:chExt cx="4228254" cy="707886"/>
            </a:xfrm>
          </p:grpSpPr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B6B14DA6-5E6E-4BF7-BCF4-6EC0D54BE190}"/>
                  </a:ext>
                </a:extLst>
              </p:cNvPr>
              <p:cNvSpPr txBox="1"/>
              <p:nvPr/>
            </p:nvSpPr>
            <p:spPr>
              <a:xfrm>
                <a:off x="1048373" y="2305677"/>
                <a:ext cx="353346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000" spc="0" baseline="0">
                    <a:solidFill>
                      <a:srgbClr val="000000"/>
                    </a:solidFill>
                    <a:latin typeface="Segoe UI"/>
                    <a:cs typeface="Segoe UI"/>
                    <a:sym typeface="Segoe UI"/>
                    <a:rtl val="0"/>
                  </a:rPr>
                  <a:t>Deliver the only multi-session</a:t>
                </a:r>
              </a:p>
              <a:p>
                <a:pPr algn="l"/>
                <a:r>
                  <a:rPr lang="en-US" sz="2000" spc="0" baseline="0">
                    <a:solidFill>
                      <a:srgbClr val="000000"/>
                    </a:solidFill>
                    <a:latin typeface="Segoe UI"/>
                    <a:cs typeface="Segoe UI"/>
                    <a:sym typeface="Segoe UI"/>
                    <a:rtl val="0"/>
                  </a:rPr>
                  <a:t>Windows 10/11 experience.</a:t>
                </a:r>
              </a:p>
            </p:txBody>
          </p:sp>
          <p:pic>
            <p:nvPicPr>
              <p:cNvPr id="206" name="Graphic 205">
                <a:extLst>
                  <a:ext uri="{FF2B5EF4-FFF2-40B4-BE49-F238E27FC236}">
                    <a16:creationId xmlns:a16="http://schemas.microsoft.com/office/drawing/2014/main" id="{EB5838AA-BEB1-4A59-938A-B4572C1321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53587" y="2398416"/>
                <a:ext cx="522408" cy="52240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07680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2881169-778A-4DFC-99C3-C19C6D353818}"/>
              </a:ext>
            </a:extLst>
          </p:cNvPr>
          <p:cNvSpPr txBox="1"/>
          <p:nvPr/>
        </p:nvSpPr>
        <p:spPr>
          <a:xfrm>
            <a:off x="255588" y="250214"/>
            <a:ext cx="6426376" cy="9851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1" spc="0" baseline="0">
                <a:solidFill>
                  <a:srgbClr val="0078D4"/>
                </a:solidFill>
                <a:latin typeface="Segoe UI Semibold (Headings)"/>
                <a:cs typeface="Segoe UI Semibold" panose="020B0702040204020203" pitchFamily="34" charset="0"/>
                <a:sym typeface="Segoe UI"/>
                <a:rtl val="0"/>
              </a:rPr>
              <a:t>Deliver the only multi-session Windows 10/11 experience</a:t>
            </a:r>
            <a:endParaRPr lang="en-IN" sz="3201" spc="0" baseline="0">
              <a:solidFill>
                <a:srgbClr val="0078D4"/>
              </a:solidFill>
              <a:latin typeface="Segoe UI Semibold (Headings)"/>
              <a:cs typeface="Segoe UI Semibold" panose="020B0702040204020203" pitchFamily="34" charset="0"/>
              <a:sym typeface="Segoe UI"/>
              <a:rtl val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0E5A39-1AD0-454A-B7C4-B19846B17CDA}"/>
              </a:ext>
            </a:extLst>
          </p:cNvPr>
          <p:cNvSpPr txBox="1"/>
          <p:nvPr/>
        </p:nvSpPr>
        <p:spPr>
          <a:xfrm>
            <a:off x="255588" y="1749626"/>
            <a:ext cx="588669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Segoe UI"/>
                <a:rtl val="0"/>
              </a:rPr>
              <a:t>Provide your users with the only multi-session Microsoft Windows 10 and Windows 11 experience virtualized in the cloud that’s highly scalable, always up to date, and available on any device. 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E5E0F65-FA5F-4779-8980-62C103656321}"/>
              </a:ext>
            </a:extLst>
          </p:cNvPr>
          <p:cNvSpPr txBox="1"/>
          <p:nvPr/>
        </p:nvSpPr>
        <p:spPr>
          <a:xfrm>
            <a:off x="255588" y="3495003"/>
            <a:ext cx="5905463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spc="0" baseline="0">
                <a:solidFill>
                  <a:srgbClr val="000000"/>
                </a:solidFill>
                <a:latin typeface="Segoe UI"/>
                <a:cs typeface="Segoe UI"/>
                <a:sym typeface="Segoe UI"/>
                <a:rtl val="0"/>
              </a:rPr>
              <a:t>Multi-session and single-session Windows 10/11.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spc="0" baseline="0">
              <a:solidFill>
                <a:srgbClr val="000000"/>
              </a:solidFill>
              <a:latin typeface="Segoe UI"/>
              <a:cs typeface="Segoe UI"/>
              <a:sym typeface="Segoe UI"/>
              <a:rtl val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spc="0" baseline="0">
                <a:solidFill>
                  <a:srgbClr val="000000"/>
                </a:solidFill>
                <a:latin typeface="Segoe UI"/>
                <a:cs typeface="Segoe UI"/>
                <a:sym typeface="Segoe UI"/>
                <a:rtl val="0"/>
              </a:rPr>
              <a:t>Store and legacy app remoting.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spc="0" baseline="0">
              <a:solidFill>
                <a:srgbClr val="000000"/>
              </a:solidFill>
              <a:latin typeface="Segoe UI"/>
              <a:cs typeface="Segoe UI"/>
              <a:sym typeface="Segoe UI"/>
              <a:rtl val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spc="0" baseline="0">
                <a:solidFill>
                  <a:srgbClr val="000000"/>
                </a:solidFill>
                <a:latin typeface="Segoe UI"/>
                <a:cs typeface="Segoe UI"/>
                <a:sym typeface="Segoe UI"/>
                <a:rtl val="0"/>
              </a:rPr>
              <a:t>Free Windows 7 extended security updates.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A0F3BF-B673-460E-A28F-76467FA3F3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6" r="36082"/>
          <a:stretch/>
        </p:blipFill>
        <p:spPr>
          <a:xfrm>
            <a:off x="6804289" y="0"/>
            <a:ext cx="5632186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90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1200" spc="-24" baseline="0">
            <a:solidFill>
              <a:srgbClr val="000000"/>
            </a:solidFill>
            <a:latin typeface="Segoe UI"/>
            <a:cs typeface="Segoe UI"/>
            <a:sym typeface="Segoe UI"/>
            <a:rtl val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zure 1">
  <a:themeElements>
    <a:clrScheme name="Custom 3">
      <a:dk1>
        <a:srgbClr val="000000"/>
      </a:dk1>
      <a:lt1>
        <a:srgbClr val="FFFFFF"/>
      </a:lt1>
      <a:dk2>
        <a:srgbClr val="0078D3"/>
      </a:dk2>
      <a:lt2>
        <a:srgbClr val="FFFFFF"/>
      </a:lt2>
      <a:accent1>
        <a:srgbClr val="EBEBEB"/>
      </a:accent1>
      <a:accent2>
        <a:srgbClr val="75757A"/>
      </a:accent2>
      <a:accent3>
        <a:srgbClr val="000041"/>
      </a:accent3>
      <a:accent4>
        <a:srgbClr val="0078D3"/>
      </a:accent4>
      <a:accent5>
        <a:srgbClr val="50E6FF"/>
      </a:accent5>
      <a:accent6>
        <a:srgbClr val="EBEBEB"/>
      </a:accent6>
      <a:hlink>
        <a:srgbClr val="0078D4"/>
      </a:hlink>
      <a:folHlink>
        <a:srgbClr val="0078D4"/>
      </a:folHlink>
    </a:clrScheme>
    <a:fontScheme name="Dynamics 36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5B3B778-14F5-8246-A9D9-04A8D8071A60}" vid="{C9E98E11-734C-F14F-ADE3-6075149E5497}"/>
    </a:ext>
  </a:extLst>
</a:theme>
</file>

<file path=ppt/theme/theme3.xml><?xml version="1.0" encoding="utf-8"?>
<a:theme xmlns:a="http://schemas.openxmlformats.org/drawingml/2006/main" name="1_Azure 1">
  <a:themeElements>
    <a:clrScheme name="Custom 3">
      <a:dk1>
        <a:srgbClr val="000000"/>
      </a:dk1>
      <a:lt1>
        <a:srgbClr val="FFFFFF"/>
      </a:lt1>
      <a:dk2>
        <a:srgbClr val="0078D3"/>
      </a:dk2>
      <a:lt2>
        <a:srgbClr val="FFFFFF"/>
      </a:lt2>
      <a:accent1>
        <a:srgbClr val="EBEBEB"/>
      </a:accent1>
      <a:accent2>
        <a:srgbClr val="75757A"/>
      </a:accent2>
      <a:accent3>
        <a:srgbClr val="000041"/>
      </a:accent3>
      <a:accent4>
        <a:srgbClr val="0078D3"/>
      </a:accent4>
      <a:accent5>
        <a:srgbClr val="50E6FF"/>
      </a:accent5>
      <a:accent6>
        <a:srgbClr val="EBEBEB"/>
      </a:accent6>
      <a:hlink>
        <a:srgbClr val="0078D4"/>
      </a:hlink>
      <a:folHlink>
        <a:srgbClr val="0078D4"/>
      </a:folHlink>
    </a:clrScheme>
    <a:fontScheme name="Dynamics 36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5B3B778-14F5-8246-A9D9-04A8D8071A60}" vid="{C9E98E11-734C-F14F-ADE3-6075149E549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24C0D5E6FFF2449F6DC8653AB37536" ma:contentTypeVersion="18" ma:contentTypeDescription="Create a new document." ma:contentTypeScope="" ma:versionID="c63c05f3a72ca7fbffe38ad9de8e69d8">
  <xsd:schema xmlns:xsd="http://www.w3.org/2001/XMLSchema" xmlns:xs="http://www.w3.org/2001/XMLSchema" xmlns:p="http://schemas.microsoft.com/office/2006/metadata/properties" xmlns:ns1="http://schemas.microsoft.com/sharepoint/v3" xmlns:ns2="7576527d-c758-4223-9173-c86fbc4f43ce" xmlns:ns3="4a831a9a-7fa9-41c3-a4b6-c4c97f412799" xmlns:ns4="230e9df3-be65-4c73-a93b-d1236ebd677e" targetNamespace="http://schemas.microsoft.com/office/2006/metadata/properties" ma:root="true" ma:fieldsID="3928571db7deb99ee8847efc00a64189" ns1:_="" ns2:_="" ns3:_="" ns4:_="">
    <xsd:import namespace="http://schemas.microsoft.com/sharepoint/v3"/>
    <xsd:import namespace="7576527d-c758-4223-9173-c86fbc4f43ce"/>
    <xsd:import namespace="4a831a9a-7fa9-41c3-a4b6-c4c97f412799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76527d-c758-4223-9173-c86fbc4f43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831a9a-7fa9-41c3-a4b6-c4c97f41279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4b9f74dc-6121-4101-859c-c6c420f6a157}" ma:internalName="TaxCatchAll" ma:showField="CatchAllData" ma:web="4a831a9a-7fa9-41c3-a4b6-c4c97f41279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230e9df3-be65-4c73-a93b-d1236ebd677e" xsi:nil="true"/>
    <lcf76f155ced4ddcb4097134ff3c332f xmlns="7576527d-c758-4223-9173-c86fbc4f43c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97520C0-7F47-4578-8672-29E5CB8BDF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0DA004-84D3-4928-B323-4B7CC9A915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576527d-c758-4223-9173-c86fbc4f43ce"/>
    <ds:schemaRef ds:uri="4a831a9a-7fa9-41c3-a4b6-c4c97f412799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4A63562-1707-472D-B598-28EBADC4AA8B}">
  <ds:schemaRefs>
    <ds:schemaRef ds:uri="230e9df3-be65-4c73-a93b-d1236ebd677e"/>
    <ds:schemaRef ds:uri="4a831a9a-7fa9-41c3-a4b6-c4c97f412799"/>
    <ds:schemaRef ds:uri="7576527d-c758-4223-9173-c86fbc4f43c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3056</Words>
  <Application>Microsoft Office PowerPoint</Application>
  <PresentationFormat>Custom</PresentationFormat>
  <Paragraphs>443</Paragraphs>
  <Slides>26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</vt:lpstr>
      <vt:lpstr>Calibri</vt:lpstr>
      <vt:lpstr>Calibri Light</vt:lpstr>
      <vt:lpstr>Segoe UI</vt:lpstr>
      <vt:lpstr>Segoe UI Bold</vt:lpstr>
      <vt:lpstr>Segoe UI Light</vt:lpstr>
      <vt:lpstr>Segoe UI Semibold</vt:lpstr>
      <vt:lpstr>Segoe UI Semibold (Headings)</vt:lpstr>
      <vt:lpstr>Segoe UI Semilight</vt:lpstr>
      <vt:lpstr>Wingdings</vt:lpstr>
      <vt:lpstr>Office Theme</vt:lpstr>
      <vt:lpstr>Azure 1</vt:lpstr>
      <vt:lpstr>1_Azure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Per user access pricing for external users</vt:lpstr>
      <vt:lpstr>PowerPoint Presentation</vt:lpstr>
      <vt:lpstr>When you combine the power of Citrix with  Azure Virtual Desktop, you can achieve so much more!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Thamarai Kannan Mathivanan (Accenture International Ltd.)</dc:creator>
  <cp:lastModifiedBy>Kathryn Piper</cp:lastModifiedBy>
  <cp:revision>2</cp:revision>
  <dcterms:created xsi:type="dcterms:W3CDTF">2021-09-17T08:56:23Z</dcterms:created>
  <dcterms:modified xsi:type="dcterms:W3CDTF">2023-02-07T11:41:27Z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0x010100E25CD5463CEFB24A83503C30C8B98C35</vt:lpwstr>
  </property>
  <property fmtid="{D5CDD505-2E9C-101B-9397-08002B2CF9AE}" pid="3" name="MediaServiceImageTags">
    <vt:lpwstr/>
  </property>
</Properties>
</file>